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4" r:id="rId2"/>
    <p:sldId id="308" r:id="rId3"/>
    <p:sldId id="262" r:id="rId4"/>
    <p:sldId id="266" r:id="rId5"/>
    <p:sldId id="277" r:id="rId6"/>
    <p:sldId id="274" r:id="rId7"/>
    <p:sldId id="267" r:id="rId8"/>
    <p:sldId id="293" r:id="rId9"/>
    <p:sldId id="290" r:id="rId10"/>
    <p:sldId id="268" r:id="rId11"/>
    <p:sldId id="289" r:id="rId12"/>
    <p:sldId id="305" r:id="rId13"/>
    <p:sldId id="306" r:id="rId14"/>
    <p:sldId id="298" r:id="rId15"/>
    <p:sldId id="307" r:id="rId16"/>
    <p:sldId id="302" r:id="rId17"/>
    <p:sldId id="288" r:id="rId18"/>
    <p:sldId id="272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9900"/>
    <a:srgbClr val="000000"/>
    <a:srgbClr val="008000"/>
    <a:srgbClr val="FF0000"/>
    <a:srgbClr val="CC0099"/>
    <a:srgbClr val="CC33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2662" autoAdjust="0"/>
  </p:normalViewPr>
  <p:slideViewPr>
    <p:cSldViewPr>
      <p:cViewPr>
        <p:scale>
          <a:sx n="80" d="100"/>
          <a:sy n="80" d="100"/>
        </p:scale>
        <p:origin x="-870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747B4DC-7794-4FCD-B5E2-E63AE3AE365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7B4DC-7794-4FCD-B5E2-E63AE3AE3655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D752710-E666-4273-8316-2A8523129037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6991B-9628-4A9B-96BF-EDFADD57E25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90E42-6CDD-43B0-8E9B-7D7A2F96DD2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CAE75-EF7D-4513-8451-A701EB5923D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1308C-3859-49B4-8E3A-3647625AFD0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9D6EC-7941-415C-8F77-A9BC639B0AB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4099C-92C5-47DA-91D7-34042821316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8C20A-3C3F-483A-A4E8-4F67716566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96642-2610-4947-A5D8-40CE8BCDBED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F9D56-0286-4AEF-BBAC-82AB4346F77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A8FAB-DF7D-4115-8870-1EB8D1AB762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46594-E4BE-4065-9BCB-8076D52C785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F6D04DD8-0DC9-4642-9B1C-A8A41C07F05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.1001m.com/neteaseriji/zhuangming12530/images/1125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827584" y="1772816"/>
            <a:ext cx="7416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6600" b="1" dirty="0" smtClean="0">
                <a:solidFill>
                  <a:srgbClr val="FF0000"/>
                </a:solidFill>
              </a:rPr>
              <a:t>Unit 1  Friends</a:t>
            </a:r>
            <a:endParaRPr lang="en-US" altLang="zh-CN" sz="66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88738" y="515719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5650" y="149225"/>
            <a:ext cx="8388350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b="1" dirty="0"/>
              <a:t>  </a:t>
            </a:r>
            <a:endParaRPr lang="en-US" altLang="zh-CN" sz="36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(1)  Hobo is </a:t>
            </a:r>
            <a:r>
              <a:rPr lang="en-US" altLang="zh-CN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hungry.What</a:t>
            </a:r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does Eddie give him ?</a:t>
            </a:r>
          </a:p>
          <a:p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(2)  Does Hobo want to have something to drink? What is it?</a:t>
            </a:r>
          </a:p>
          <a:p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(3) What else does Hobo want?</a:t>
            </a:r>
          </a:p>
          <a:p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(4) Is there anything else in the fridge?</a:t>
            </a:r>
          </a:p>
          <a:p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(5) Will Eddie share his pizza with </a:t>
            </a:r>
            <a:r>
              <a:rPr lang="en-US" altLang="zh-CN" sz="3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hobo?Can</a:t>
            </a:r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you guess?</a:t>
            </a:r>
          </a:p>
          <a:p>
            <a:endParaRPr lang="en-US" altLang="zh-CN" sz="3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979613" y="1052513"/>
            <a:ext cx="4032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Some pieces of cake.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563938" y="2205038"/>
            <a:ext cx="3455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Yes, some milk.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692275" y="3429000"/>
            <a:ext cx="6048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He wants some more food.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692275" y="4437063"/>
            <a:ext cx="6696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No, there is nothing in the fridge.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50000">
              <a:schemeClr val="hlink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331913" y="2060848"/>
            <a:ext cx="653415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the dialogue</a:t>
            </a:r>
          </a:p>
        </p:txBody>
      </p:sp>
      <p:pic>
        <p:nvPicPr>
          <p:cNvPr id="126979" name="Picture 3" descr="29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867400"/>
            <a:ext cx="7789863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80" name="Picture 4" descr="GL_02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04800"/>
            <a:ext cx="97653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8077200" cy="60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/>
              <a:t>1.Can I have something to drink?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000" dirty="0"/>
              <a:t>     </a:t>
            </a:r>
            <a:endParaRPr lang="en-US" altLang="zh-CN" sz="2400" dirty="0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914400" y="1773238"/>
            <a:ext cx="82296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dirty="0" err="1"/>
              <a:t>eg</a:t>
            </a:r>
            <a:r>
              <a:rPr lang="en-US" altLang="zh-CN" sz="2800" dirty="0"/>
              <a:t>. What about __________  _____  ______?(</a:t>
            </a:r>
            <a:r>
              <a:rPr lang="zh-CN" altLang="en-US" sz="2800" b="1" dirty="0"/>
              <a:t>吃的东西</a:t>
            </a:r>
            <a:r>
              <a:rPr lang="en-US" altLang="zh-CN" sz="2800" dirty="0"/>
              <a:t>)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dirty="0"/>
              <a:t>There is _________ _____ _____   (</a:t>
            </a:r>
            <a:r>
              <a:rPr lang="zh-CN" altLang="en-US" sz="2800" b="1" dirty="0"/>
              <a:t>坏了</a:t>
            </a:r>
            <a:r>
              <a:rPr lang="en-US" altLang="zh-CN" sz="2800" dirty="0"/>
              <a:t>) my computer.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dirty="0"/>
              <a:t>There ____ ________ _________ in today’s newspaper.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800" b="1" dirty="0"/>
              <a:t>今天报纸上没有任何有趣的内容。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1116013" y="4076700"/>
            <a:ext cx="701040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</a:pPr>
            <a:r>
              <a:rPr lang="zh-CN" altLang="en-US" sz="2800" dirty="0">
                <a:solidFill>
                  <a:srgbClr val="FF00FF"/>
                </a:solidFill>
              </a:rPr>
              <a:t>类似的还有：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FF00FF"/>
                </a:solidFill>
              </a:rPr>
              <a:t> </a:t>
            </a:r>
            <a:r>
              <a:rPr lang="en-US" altLang="zh-CN" sz="2800" dirty="0">
                <a:solidFill>
                  <a:srgbClr val="FF00FF"/>
                </a:solidFill>
              </a:rPr>
              <a:t>Something, nothing, anything ,everything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FF"/>
                </a:solidFill>
              </a:rPr>
              <a:t>_____</a:t>
            </a:r>
            <a:r>
              <a:rPr lang="en-US" altLang="zh-CN" sz="2800" dirty="0" err="1">
                <a:solidFill>
                  <a:srgbClr val="FF00FF"/>
                </a:solidFill>
              </a:rPr>
              <a:t>one,______body</a:t>
            </a:r>
            <a:r>
              <a:rPr lang="en-US" altLang="zh-CN" sz="2800" dirty="0">
                <a:solidFill>
                  <a:srgbClr val="FF00FF"/>
                </a:solidFill>
              </a:rPr>
              <a:t>   (</a:t>
            </a:r>
            <a:r>
              <a:rPr lang="zh-CN" altLang="en-US" sz="2800" dirty="0">
                <a:solidFill>
                  <a:srgbClr val="FF00FF"/>
                </a:solidFill>
              </a:rPr>
              <a:t>动词用单数</a:t>
            </a:r>
            <a:r>
              <a:rPr lang="en-US" altLang="zh-CN" sz="2800" dirty="0">
                <a:solidFill>
                  <a:srgbClr val="FF00FF"/>
                </a:solidFill>
              </a:rPr>
              <a:t>)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3203575" y="1700213"/>
            <a:ext cx="3959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something      to        eat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2268538" y="2205038"/>
            <a:ext cx="365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something</a:t>
            </a:r>
            <a:r>
              <a:rPr lang="en-US" altLang="zh-CN" sz="2800" b="1">
                <a:solidFill>
                  <a:srgbClr val="FF9900"/>
                </a:solidFill>
              </a:rPr>
              <a:t> </a:t>
            </a:r>
            <a:r>
              <a:rPr lang="en-US" altLang="zh-CN" sz="2800" b="1">
                <a:solidFill>
                  <a:srgbClr val="FF0000"/>
                </a:solidFill>
              </a:rPr>
              <a:t>wrong with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1905000" y="2133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763713" y="2636838"/>
            <a:ext cx="411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isn’t anything interesting</a:t>
            </a:r>
            <a:endParaRPr lang="en-US" altLang="zh-CN" sz="2400" b="1"/>
          </a:p>
        </p:txBody>
      </p:sp>
      <p:pic>
        <p:nvPicPr>
          <p:cNvPr id="148492" name="Picture 12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0"/>
            <a:ext cx="6435725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93" name="Picture 13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6765925"/>
            <a:ext cx="6435725" cy="9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94" name="Picture 14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275" y="6765925"/>
            <a:ext cx="6435725" cy="9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95" name="Picture 15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275" y="0"/>
            <a:ext cx="6435725" cy="9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97" name="WordArt 17"/>
          <p:cNvSpPr>
            <a:spLocks noChangeArrowheads="1" noChangeShapeType="1" noTextEdit="1"/>
          </p:cNvSpPr>
          <p:nvPr/>
        </p:nvSpPr>
        <p:spPr bwMode="auto">
          <a:xfrm>
            <a:off x="971550" y="188913"/>
            <a:ext cx="352901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miter lim="800000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miter lim="800000"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6" grpId="0" autoUpdateAnimBg="0"/>
      <p:bldP spid="148487" grpId="0" autoUpdateAnimBg="0"/>
      <p:bldP spid="14848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8534400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2.Can I have </a:t>
            </a:r>
            <a:r>
              <a:rPr lang="en-US" altLang="zh-CN" dirty="0">
                <a:solidFill>
                  <a:srgbClr val="FF0000"/>
                </a:solidFill>
              </a:rPr>
              <a:t>some more</a:t>
            </a:r>
            <a:r>
              <a:rPr lang="en-US" altLang="zh-CN" dirty="0"/>
              <a:t> food ?</a:t>
            </a:r>
          </a:p>
          <a:p>
            <a:pPr>
              <a:spcBef>
                <a:spcPct val="50000"/>
              </a:spcBef>
            </a:pPr>
            <a:r>
              <a:rPr lang="zh-CN" altLang="en-US" dirty="0"/>
              <a:t>这里</a:t>
            </a:r>
            <a:r>
              <a:rPr lang="en-US" altLang="zh-CN" dirty="0">
                <a:solidFill>
                  <a:srgbClr val="FF0000"/>
                </a:solidFill>
              </a:rPr>
              <a:t>more</a:t>
            </a:r>
            <a:r>
              <a:rPr lang="zh-CN" altLang="en-US" dirty="0"/>
              <a:t>为形容词，意为“</a:t>
            </a:r>
            <a:r>
              <a:rPr lang="zh-CN" altLang="en-US" dirty="0">
                <a:solidFill>
                  <a:srgbClr val="FF0000"/>
                </a:solidFill>
              </a:rPr>
              <a:t>另外的，超过的</a:t>
            </a:r>
            <a:r>
              <a:rPr lang="zh-CN" altLang="en-US" dirty="0"/>
              <a:t>” 置于</a:t>
            </a:r>
            <a:r>
              <a:rPr lang="zh-CN" altLang="en-US" dirty="0">
                <a:solidFill>
                  <a:srgbClr val="FF0000"/>
                </a:solidFill>
              </a:rPr>
              <a:t>数词</a:t>
            </a:r>
            <a:r>
              <a:rPr lang="zh-CN" altLang="en-US" dirty="0"/>
              <a:t>或</a:t>
            </a:r>
            <a:r>
              <a:rPr lang="en-US" altLang="zh-CN" dirty="0" err="1">
                <a:solidFill>
                  <a:srgbClr val="FF0000"/>
                </a:solidFill>
              </a:rPr>
              <a:t>any,some,no,a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few,a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little,many,much</a:t>
            </a:r>
            <a:r>
              <a:rPr lang="zh-CN" altLang="en-US" dirty="0">
                <a:solidFill>
                  <a:srgbClr val="FF0000"/>
                </a:solidFill>
              </a:rPr>
              <a:t>等词后面。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2"/>
                </a:solidFill>
              </a:rPr>
              <a:t>（</a:t>
            </a:r>
            <a:r>
              <a:rPr lang="en-US" altLang="zh-CN" dirty="0">
                <a:solidFill>
                  <a:schemeClr val="tx2"/>
                </a:solidFill>
              </a:rPr>
              <a:t>1</a:t>
            </a:r>
            <a:r>
              <a:rPr lang="zh-CN" altLang="en-US" dirty="0">
                <a:solidFill>
                  <a:schemeClr val="tx2"/>
                </a:solidFill>
              </a:rPr>
              <a:t>）</a:t>
            </a:r>
            <a:r>
              <a:rPr lang="en-US" altLang="zh-CN" dirty="0">
                <a:solidFill>
                  <a:schemeClr val="tx2"/>
                </a:solidFill>
              </a:rPr>
              <a:t>I’m very hungry ,can I have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chemeClr val="tx2"/>
                </a:solidFill>
              </a:rPr>
              <a:t>_____ _____ /______ ______cakes?(</a:t>
            </a:r>
            <a:r>
              <a:rPr lang="zh-CN" altLang="en-US" dirty="0">
                <a:solidFill>
                  <a:schemeClr val="tx2"/>
                </a:solidFill>
              </a:rPr>
              <a:t>再吃两块蛋糕</a:t>
            </a:r>
            <a:r>
              <a:rPr lang="en-US" altLang="zh-CN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tx2"/>
                </a:solidFill>
              </a:rPr>
              <a:t> (2) He has _____ _____ friends than I .(</a:t>
            </a:r>
            <a:r>
              <a:rPr lang="zh-CN" altLang="en-US" dirty="0">
                <a:solidFill>
                  <a:schemeClr val="tx2"/>
                </a:solidFill>
              </a:rPr>
              <a:t>多得多的</a:t>
            </a:r>
            <a:r>
              <a:rPr lang="en-US" altLang="zh-CN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516688" y="27813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two     more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187450" y="32131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another  two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916238" y="4005263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many more</a:t>
            </a: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838200" y="457200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solidFill>
                <a:srgbClr val="D60093"/>
              </a:solidFill>
            </a:endParaRPr>
          </a:p>
        </p:txBody>
      </p:sp>
      <p:pic>
        <p:nvPicPr>
          <p:cNvPr id="149511" name="Picture 7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08725"/>
            <a:ext cx="64357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12" name="Picture 8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6705600"/>
            <a:ext cx="64357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13" name="Picture 9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64357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14" name="Picture 10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084763"/>
            <a:ext cx="64357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515" name="Picture 11" descr="line00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275" y="5661025"/>
            <a:ext cx="64357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utoUpdateAnimBg="0"/>
      <p:bldP spid="149508" grpId="0" autoUpdateAnimBg="0"/>
      <p:bldP spid="14950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1484313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i="1">
                <a:latin typeface="Comic Sans MS" panose="030F0702030302020204" pitchFamily="66" charset="0"/>
              </a:rPr>
              <a:t>Can you give me </a:t>
            </a:r>
            <a:r>
              <a:rPr kumimoji="0" lang="en-US" altLang="zh-CN" sz="3600" b="1" i="1">
                <a:solidFill>
                  <a:srgbClr val="CC0000"/>
                </a:solidFill>
                <a:latin typeface="Comic Sans MS" panose="030F0702030302020204" pitchFamily="66" charset="0"/>
              </a:rPr>
              <a:t>three more</a:t>
            </a:r>
            <a:r>
              <a:rPr kumimoji="0" lang="en-US" altLang="zh-CN" sz="3600" b="1" i="1">
                <a:latin typeface="Comic Sans MS" panose="030F0702030302020204" pitchFamily="66" charset="0"/>
              </a:rPr>
              <a:t> minutes?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971550" y="476250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i="1">
                <a:latin typeface="Arial" panose="020B0604020202020204" pitchFamily="34" charset="0"/>
              </a:rPr>
              <a:t>能再给我三分钟吗</a:t>
            </a:r>
            <a:r>
              <a:rPr kumimoji="0" lang="en-US" altLang="zh-CN" sz="3600" b="1" i="1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i="1">
                <a:latin typeface="Comic Sans MS" panose="030F0702030302020204" pitchFamily="66" charset="0"/>
              </a:rPr>
              <a:t>    </a:t>
            </a:r>
            <a:r>
              <a:rPr kumimoji="0" lang="zh-CN" altLang="en-US" sz="3600" b="1" i="1">
                <a:latin typeface="Comic Sans MS" panose="030F0702030302020204" pitchFamily="66" charset="0"/>
              </a:rPr>
              <a:t>请再去叫一些同学来</a:t>
            </a:r>
            <a:r>
              <a:rPr kumimoji="0" lang="en-US" altLang="zh-CN" sz="3600" b="1" i="1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0" y="314166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i="1">
                <a:latin typeface="Comic Sans MS" panose="030F0702030302020204" pitchFamily="66" charset="0"/>
              </a:rPr>
              <a:t>Please go and call </a:t>
            </a:r>
            <a:r>
              <a:rPr kumimoji="0" lang="en-US" altLang="zh-CN" sz="3600" b="1" i="1">
                <a:solidFill>
                  <a:srgbClr val="CC0000"/>
                </a:solidFill>
                <a:latin typeface="Comic Sans MS" panose="030F0702030302020204" pitchFamily="66" charset="0"/>
              </a:rPr>
              <a:t>some more</a:t>
            </a:r>
            <a:r>
              <a:rPr kumimoji="0" lang="en-US" altLang="zh-CN" sz="3600" b="1" i="1">
                <a:latin typeface="Comic Sans MS" panose="030F0702030302020204" pitchFamily="66" charset="0"/>
              </a:rPr>
              <a:t> students.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250825" y="3933825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i="1">
                <a:latin typeface="Comic Sans MS" panose="030F0702030302020204" pitchFamily="66" charset="0"/>
              </a:rPr>
              <a:t>    </a:t>
            </a:r>
            <a:r>
              <a:rPr kumimoji="0" lang="zh-CN" altLang="en-US" sz="3600" b="1" i="1">
                <a:latin typeface="Comic Sans MS" panose="030F0702030302020204" pitchFamily="66" charset="0"/>
              </a:rPr>
              <a:t>你还有什么要说的吗</a:t>
            </a:r>
            <a:r>
              <a:rPr kumimoji="0" lang="en-US" altLang="zh-CN" sz="3600" b="1" i="1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0" y="4652963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i="1">
                <a:latin typeface="Comic Sans MS" panose="030F0702030302020204" pitchFamily="66" charset="0"/>
              </a:rPr>
              <a:t>Do you have </a:t>
            </a:r>
            <a:r>
              <a:rPr kumimoji="0" lang="en-US" altLang="zh-CN" sz="3600" b="1" i="1">
                <a:solidFill>
                  <a:srgbClr val="CC0000"/>
                </a:solidFill>
                <a:latin typeface="Comic Sans MS" panose="030F0702030302020204" pitchFamily="66" charset="0"/>
              </a:rPr>
              <a:t>anything more</a:t>
            </a:r>
            <a:r>
              <a:rPr kumimoji="0" lang="en-US" altLang="zh-CN" sz="3600" b="1" i="1">
                <a:latin typeface="Comic Sans MS" panose="030F0702030302020204" pitchFamily="66" charset="0"/>
              </a:rPr>
              <a:t> to say?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3851275" y="1052513"/>
            <a:ext cx="3168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=another 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/>
      <p:bldP spid="141316" grpId="0"/>
      <p:bldP spid="141317" grpId="0"/>
      <p:bldP spid="141318" grpId="0"/>
      <p:bldP spid="1413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685800" y="741363"/>
            <a:ext cx="8534400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b="1" dirty="0"/>
              <a:t>3. What makes your friend so special ?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“make +</a:t>
            </a:r>
            <a:r>
              <a:rPr lang="zh-CN" altLang="en-US" b="1" dirty="0">
                <a:solidFill>
                  <a:srgbClr val="FF0000"/>
                </a:solidFill>
              </a:rPr>
              <a:t>宾语</a:t>
            </a:r>
            <a:r>
              <a:rPr lang="en-US" altLang="zh-CN" b="1" dirty="0">
                <a:solidFill>
                  <a:srgbClr val="FF0000"/>
                </a:solidFill>
              </a:rPr>
              <a:t>+</a:t>
            </a:r>
            <a:r>
              <a:rPr lang="zh-CN" altLang="en-US" b="1" dirty="0">
                <a:solidFill>
                  <a:srgbClr val="FF0000"/>
                </a:solidFill>
              </a:rPr>
              <a:t>宾语补足语”</a:t>
            </a:r>
            <a:r>
              <a:rPr lang="zh-CN" altLang="en-US" b="1" dirty="0"/>
              <a:t>意为“</a:t>
            </a:r>
            <a:r>
              <a:rPr lang="zh-CN" altLang="en-US" b="1" dirty="0">
                <a:solidFill>
                  <a:srgbClr val="FF0000"/>
                </a:solidFill>
              </a:rPr>
              <a:t>使得</a:t>
            </a:r>
            <a:r>
              <a:rPr lang="en-US" altLang="zh-CN" b="1" dirty="0">
                <a:solidFill>
                  <a:srgbClr val="FF0000"/>
                </a:solidFill>
              </a:rPr>
              <a:t>---</a:t>
            </a:r>
            <a:r>
              <a:rPr lang="zh-CN" altLang="en-US" b="1" dirty="0">
                <a:solidFill>
                  <a:srgbClr val="FF0000"/>
                </a:solidFill>
              </a:rPr>
              <a:t>怎么样</a:t>
            </a:r>
            <a:r>
              <a:rPr lang="zh-CN" altLang="en-US" b="1" dirty="0"/>
              <a:t>”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The bad news made him ______________. (</a:t>
            </a:r>
            <a:r>
              <a:rPr lang="zh-CN" altLang="en-US" b="1" dirty="0"/>
              <a:t>伤心</a:t>
            </a:r>
            <a:r>
              <a:rPr lang="en-US" altLang="zh-CN" b="1" dirty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What do you think _____ the baby _____ last night?(</a:t>
            </a:r>
            <a:r>
              <a:rPr lang="zh-CN" altLang="en-US" b="1" dirty="0"/>
              <a:t>使</a:t>
            </a:r>
            <a:r>
              <a:rPr lang="en-US" altLang="zh-CN" b="1" dirty="0"/>
              <a:t>---</a:t>
            </a:r>
            <a:r>
              <a:rPr lang="zh-CN" altLang="en-US" b="1" dirty="0"/>
              <a:t>哭</a:t>
            </a:r>
            <a:r>
              <a:rPr lang="en-US" altLang="zh-CN" b="1" dirty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4. Is he ready to help when you have problems?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problem</a:t>
            </a:r>
            <a:r>
              <a:rPr lang="en-US" altLang="zh-CN" b="1" dirty="0"/>
              <a:t> </a:t>
            </a:r>
            <a:r>
              <a:rPr lang="zh-CN" altLang="en-US" sz="2000" b="1" dirty="0"/>
              <a:t>意为被提出有待解决的问题，特别指疑难的、困难的。如令人困惑的问题或事。</a:t>
            </a:r>
            <a:r>
              <a:rPr lang="en-US" altLang="zh-CN" sz="2000" b="1" dirty="0">
                <a:solidFill>
                  <a:srgbClr val="FF0000"/>
                </a:solidFill>
              </a:rPr>
              <a:t>question</a:t>
            </a:r>
            <a:r>
              <a:rPr lang="zh-CN" altLang="en-US" sz="2000" b="1" dirty="0">
                <a:solidFill>
                  <a:schemeClr val="tx2"/>
                </a:solidFill>
              </a:rPr>
              <a:t>是</a:t>
            </a:r>
            <a:r>
              <a:rPr lang="zh-CN" altLang="en-US" sz="2000" b="1" dirty="0"/>
              <a:t>需要回答的、带有问号的问题。如</a:t>
            </a:r>
            <a:r>
              <a:rPr lang="en-US" altLang="zh-CN" sz="2000" b="1" dirty="0"/>
              <a:t>: have problems with </a:t>
            </a:r>
            <a:r>
              <a:rPr lang="en-US" altLang="zh-CN" sz="2000" b="1" dirty="0" err="1"/>
              <a:t>sth</a:t>
            </a:r>
            <a:r>
              <a:rPr lang="en-US" altLang="zh-CN" sz="2000" b="1" dirty="0"/>
              <a:t>./have problems (in) doing</a:t>
            </a:r>
          </a:p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</a:rPr>
              <a:t>   I _____ ______ _____ _______English .</a:t>
            </a:r>
            <a:r>
              <a:rPr lang="zh-CN" altLang="en-US" b="1" dirty="0">
                <a:solidFill>
                  <a:schemeClr val="tx2"/>
                </a:solidFill>
              </a:rPr>
              <a:t>（学英语碰到困难）</a:t>
            </a:r>
          </a:p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chemeClr val="tx2"/>
                </a:solidFill>
              </a:rPr>
              <a:t>  </a:t>
            </a:r>
            <a:r>
              <a:rPr lang="en-US" altLang="zh-CN" b="1" dirty="0">
                <a:solidFill>
                  <a:schemeClr val="tx2"/>
                </a:solidFill>
              </a:rPr>
              <a:t>He always _____ ___________ _______ his homework.</a:t>
            </a:r>
          </a:p>
          <a:p>
            <a:pPr>
              <a:spcBef>
                <a:spcPct val="50000"/>
              </a:spcBef>
            </a:pPr>
            <a:r>
              <a:rPr lang="en-US" altLang="zh-CN" b="1" dirty="0"/>
              <a:t>5. Do you believe what he/she says ?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4067175" y="184467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sad/unhappy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3276600" y="24209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made                  cry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1116013" y="4652963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have  problems  in learning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1066800" y="6021388"/>
            <a:ext cx="807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Do you believe</a:t>
            </a:r>
            <a:r>
              <a:rPr lang="en-US" altLang="zh-CN" sz="2800" b="1">
                <a:solidFill>
                  <a:srgbClr val="FF0000"/>
                </a:solidFill>
              </a:rPr>
              <a:t> his/her words?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5795963" y="5805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(</a:t>
            </a:r>
            <a:r>
              <a:rPr lang="zh-CN" altLang="en-US" sz="2400" b="1"/>
              <a:t>相信他们说的</a:t>
            </a:r>
            <a:r>
              <a:rPr lang="en-US" altLang="zh-CN" sz="2400" b="1"/>
              <a:t>)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3995738" y="616585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 b="1">
              <a:solidFill>
                <a:srgbClr val="FF0000"/>
              </a:solidFill>
            </a:endParaRP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2268538" y="5157788"/>
            <a:ext cx="3671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has     problems   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utoUpdateAnimBg="0"/>
      <p:bldP spid="150533" grpId="0" autoUpdateAnimBg="0"/>
      <p:bldP spid="150534" grpId="0" autoUpdateAnimBg="0"/>
      <p:bldP spid="150535" grpId="0" autoUpdateAnimBg="0"/>
      <p:bldP spid="150537" grpId="0" autoUpdateAnimBg="0"/>
      <p:bldP spid="1505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i="1">
                <a:latin typeface="Comic Sans MS" panose="030F0702030302020204" pitchFamily="66" charset="0"/>
              </a:rPr>
              <a:t>我不相信他昨天说的话</a:t>
            </a:r>
            <a:r>
              <a:rPr kumimoji="0" lang="en-US" altLang="zh-CN" sz="3600" b="1" i="1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52400" y="908050"/>
            <a:ext cx="899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i="1" dirty="0">
                <a:latin typeface="Comic Sans MS" panose="030F0702030302020204" pitchFamily="66" charset="0"/>
              </a:rPr>
              <a:t>I </a:t>
            </a:r>
            <a:r>
              <a:rPr kumimoji="0" lang="en-US" altLang="zh-CN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don’t believe</a:t>
            </a:r>
            <a:r>
              <a:rPr kumimoji="0" lang="en-US" altLang="zh-CN" sz="3600" b="1" i="1" dirty="0">
                <a:latin typeface="Comic Sans MS" panose="030F0702030302020204" pitchFamily="66" charset="0"/>
              </a:rPr>
              <a:t> what he </a:t>
            </a:r>
            <a:r>
              <a:rPr kumimoji="0" lang="en-US" altLang="zh-CN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said</a:t>
            </a:r>
            <a:r>
              <a:rPr kumimoji="0" lang="en-US" altLang="zh-CN" sz="3600" b="1" i="1" dirty="0">
                <a:latin typeface="Comic Sans MS" panose="030F0702030302020204" pitchFamily="66" charset="0"/>
              </a:rPr>
              <a:t> yesterday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179388" y="17002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i="1" dirty="0">
                <a:latin typeface="Comic Sans MS" panose="030F0702030302020204" pitchFamily="66" charset="0"/>
              </a:rPr>
              <a:t>他的话总是很滑稽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0" y="2420938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What he says</a:t>
            </a:r>
            <a:r>
              <a:rPr kumimoji="0" lang="en-US" altLang="zh-CN" sz="3600" b="1" i="1" dirty="0">
                <a:latin typeface="Comic Sans MS" panose="030F0702030302020204" pitchFamily="66" charset="0"/>
              </a:rPr>
              <a:t> </a:t>
            </a:r>
            <a:r>
              <a:rPr kumimoji="0" lang="en-US" altLang="zh-CN" sz="3600" b="1" i="1" u="sng" dirty="0">
                <a:solidFill>
                  <a:srgbClr val="0033CC"/>
                </a:solidFill>
                <a:latin typeface="Comic Sans MS" panose="030F0702030302020204" pitchFamily="66" charset="0"/>
              </a:rPr>
              <a:t>is</a:t>
            </a:r>
            <a:r>
              <a:rPr kumimoji="0" lang="en-US" altLang="zh-CN" sz="3600" b="1" i="1" dirty="0">
                <a:latin typeface="Comic Sans MS" panose="030F0702030302020204" pitchFamily="66" charset="0"/>
              </a:rPr>
              <a:t> always very funny.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0" y="3284538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His words</a:t>
            </a:r>
            <a:r>
              <a:rPr kumimoji="0" lang="en-US" altLang="zh-CN" sz="3600" b="1" i="1" dirty="0">
                <a:latin typeface="Comic Sans MS" panose="030F0702030302020204" pitchFamily="66" charset="0"/>
              </a:rPr>
              <a:t> </a:t>
            </a:r>
            <a:r>
              <a:rPr kumimoji="0" lang="en-US" altLang="zh-CN" sz="3600" b="1" i="1" dirty="0">
                <a:solidFill>
                  <a:srgbClr val="0033CC"/>
                </a:solidFill>
                <a:latin typeface="Comic Sans MS" panose="030F0702030302020204" pitchFamily="66" charset="0"/>
              </a:rPr>
              <a:t>are</a:t>
            </a:r>
            <a:r>
              <a:rPr kumimoji="0" lang="en-US" altLang="zh-CN" sz="3600" b="1" i="1" dirty="0">
                <a:latin typeface="Comic Sans MS" panose="030F0702030302020204" pitchFamily="66" charset="0"/>
              </a:rPr>
              <a:t> always very funny.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/>
      <p:bldP spid="145412" grpId="0"/>
      <p:bldP spid="145413" grpId="0"/>
      <p:bldP spid="145414" grpId="0"/>
      <p:bldP spid="1454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02147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CN" sz="5400" b="1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Write </a:t>
            </a:r>
            <a:r>
              <a:rPr kumimoji="0" lang="en-US" altLang="zh-CN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a story about</a:t>
            </a:r>
          </a:p>
          <a:p>
            <a:pPr eaLnBrk="0" hangingPunct="0"/>
            <a:r>
              <a:rPr kumimoji="0" lang="en-US" altLang="zh-CN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yourself</a:t>
            </a:r>
            <a:r>
              <a:rPr kumimoji="0" lang="en-US" altLang="zh-CN" sz="5400" b="1" dirty="0" smtClean="0">
                <a:solidFill>
                  <a:srgbClr val="CC0099"/>
                </a:solidFill>
                <a:latin typeface="Comic Sans MS" panose="030F0702030302020204" pitchFamily="66" charset="0"/>
              </a:rPr>
              <a:t>. </a:t>
            </a:r>
            <a:endParaRPr kumimoji="0" lang="en-US" altLang="zh-CN" sz="54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685800" y="1600200"/>
            <a:ext cx="4876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6600" b="1" dirty="0">
                <a:solidFill>
                  <a:srgbClr val="CC3300"/>
                </a:solidFill>
                <a:latin typeface="Arial" panose="020B0604020202020204" pitchFamily="34" charset="0"/>
              </a:rPr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1331913" y="2286000"/>
            <a:ext cx="6400800" cy="1895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Comic Sans MS" panose="030F0702030302020204"/>
              </a:rPr>
              <a:t>Thank you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066676" y="0"/>
            <a:ext cx="7897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预</a:t>
            </a:r>
            <a:r>
              <a:rPr lang="zh-CN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习检</a:t>
            </a:r>
            <a:r>
              <a:rPr lang="zh-CN" alt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测</a:t>
            </a:r>
            <a:endParaRPr lang="zh-CN" altLang="en-US" sz="4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683568" y="836613"/>
            <a:ext cx="8316912" cy="604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一个诚实的男孩</a:t>
            </a:r>
            <a:r>
              <a:rPr lang="en-US" altLang="zh-CN" sz="2400" b="1" dirty="0"/>
              <a:t>______________________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2. </a:t>
            </a:r>
            <a:r>
              <a:rPr lang="zh-CN" altLang="en-US" sz="2400" b="1" dirty="0"/>
              <a:t>分享我的快乐</a:t>
            </a:r>
            <a:r>
              <a:rPr lang="en-US" altLang="zh-CN" sz="2400" b="1" dirty="0"/>
              <a:t>________________________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3. </a:t>
            </a:r>
            <a:r>
              <a:rPr lang="zh-CN" altLang="en-US" sz="2400" b="1" dirty="0"/>
              <a:t>使你的朋友如此特别</a:t>
            </a:r>
            <a:r>
              <a:rPr lang="en-US" altLang="zh-CN" sz="2400" b="1" dirty="0"/>
              <a:t>______________________________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4. </a:t>
            </a:r>
            <a:r>
              <a:rPr lang="zh-CN" altLang="en-US" sz="2400" b="1" dirty="0"/>
              <a:t>保密</a:t>
            </a:r>
            <a:r>
              <a:rPr lang="en-US" altLang="zh-CN" sz="2400" b="1" dirty="0"/>
              <a:t>____________________________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5. </a:t>
            </a:r>
            <a:r>
              <a:rPr lang="zh-CN" altLang="en-US" sz="2400" b="1" dirty="0"/>
              <a:t>干净整洁</a:t>
            </a:r>
            <a:r>
              <a:rPr lang="en-US" altLang="zh-CN" sz="2400" b="1" dirty="0"/>
              <a:t>_____________________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6. </a:t>
            </a:r>
            <a:r>
              <a:rPr lang="zh-CN" altLang="en-US" sz="2400" b="1" dirty="0"/>
              <a:t>一个好看且幽默的女孩</a:t>
            </a:r>
            <a:r>
              <a:rPr lang="en-US" altLang="zh-CN" sz="2400" b="1" dirty="0"/>
              <a:t>_______________________________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7. </a:t>
            </a:r>
            <a:r>
              <a:rPr lang="zh-CN" altLang="en-US" sz="2400" b="1" dirty="0"/>
              <a:t>什么样的人适合做好朋友呢？</a:t>
            </a:r>
            <a:r>
              <a:rPr lang="en-US" altLang="zh-CN" sz="2400" b="1" dirty="0"/>
              <a:t>_________________________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8.</a:t>
            </a:r>
            <a:r>
              <a:rPr lang="zh-CN" altLang="en-US" sz="2400" b="1" dirty="0"/>
              <a:t>关心</a:t>
            </a:r>
            <a:r>
              <a:rPr lang="en-US" altLang="zh-CN" sz="2400" b="1" dirty="0"/>
              <a:t>______________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9.</a:t>
            </a:r>
            <a:r>
              <a:rPr lang="zh-CN" altLang="en-US" sz="2400" b="1" dirty="0"/>
              <a:t>有更多一些食物</a:t>
            </a:r>
            <a:r>
              <a:rPr lang="en-US" altLang="zh-CN" sz="2400" b="1" dirty="0"/>
              <a:t>_______________________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10.</a:t>
            </a:r>
            <a:r>
              <a:rPr lang="zh-CN" altLang="en-US" sz="2400" b="1" dirty="0"/>
              <a:t>一些喝的东西</a:t>
            </a:r>
            <a:r>
              <a:rPr lang="en-US" altLang="zh-CN" sz="2400" b="1" dirty="0"/>
              <a:t>______________________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11.</a:t>
            </a:r>
            <a:r>
              <a:rPr lang="zh-CN" altLang="en-US" sz="2400" b="1" dirty="0"/>
              <a:t>相信他说的话（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）</a:t>
            </a:r>
            <a:r>
              <a:rPr lang="en-US" altLang="zh-CN" sz="2400" b="1" dirty="0"/>
              <a:t>______________________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                                (2)________________________      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12.</a:t>
            </a:r>
            <a:r>
              <a:rPr lang="zh-CN" altLang="en-US" sz="2400" b="1" dirty="0"/>
              <a:t>撒谎</a:t>
            </a:r>
            <a:r>
              <a:rPr lang="en-US" altLang="zh-CN" sz="2400" b="1" dirty="0"/>
              <a:t>____________________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2400" b="1" dirty="0"/>
              <a:t> 13.</a:t>
            </a:r>
            <a:r>
              <a:rPr lang="zh-CN" altLang="en-US" sz="2400" b="1" dirty="0"/>
              <a:t>讲滑稽的笑话</a:t>
            </a:r>
            <a:r>
              <a:rPr lang="en-US" altLang="zh-CN" sz="2400" b="1" dirty="0"/>
              <a:t>_____________________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780532" y="5084763"/>
            <a:ext cx="4608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33CC"/>
                </a:solidFill>
              </a:rPr>
              <a:t>believe what he says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3851275" y="692150"/>
            <a:ext cx="3816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an honest boy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3275955" y="1125538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share my joy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3996680" y="1557338"/>
            <a:ext cx="547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make your friend so special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2051993" y="1989138"/>
            <a:ext cx="4103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keep a secret/secrets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628255" y="2420938"/>
            <a:ext cx="3743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clean and tidy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4141143" y="2924175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33CC"/>
                </a:solidFill>
              </a:rPr>
              <a:t>a good-looking and humorous girl</a:t>
            </a:r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4860280" y="3357563"/>
            <a:ext cx="475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what makes good friends</a:t>
            </a:r>
          </a:p>
        </p:txBody>
      </p:sp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1620193" y="3789363"/>
            <a:ext cx="3024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care about</a:t>
            </a: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3348980" y="4221163"/>
            <a:ext cx="446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have some more food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3133080" y="4652963"/>
            <a:ext cx="4032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something to drink</a:t>
            </a:r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3780780" y="5516563"/>
            <a:ext cx="3889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believe his words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1909118" y="5949950"/>
            <a:ext cx="3959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tell a lie /lies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204518" y="6338888"/>
            <a:ext cx="3960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tell funny jokes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1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1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1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1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1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1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1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1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57" grpId="0"/>
      <p:bldP spid="1515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90600" y="271463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zh-CN" altLang="zh-CN" sz="4000" b="1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87450" y="2852738"/>
            <a:ext cx="754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/>
              <a:t>2. What is your friend like?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0825" y="3789363"/>
            <a:ext cx="285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  <a:endParaRPr lang="en-US" altLang="zh-CN" sz="240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308725" y="7064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400"/>
          </a:p>
        </p:txBody>
      </p:sp>
      <p:pic>
        <p:nvPicPr>
          <p:cNvPr id="8204" name="Picture 12" descr="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2688" y="4768850"/>
            <a:ext cx="288131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143000" y="3860800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3.Why do you choose him/her as    your friend ?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1692275" y="476250"/>
            <a:ext cx="2819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051050" y="476250"/>
            <a:ext cx="2141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Comic Sans MS" panose="030F0702030302020204" pitchFamily="66" charset="0"/>
              </a:rPr>
              <a:t>Free talk</a:t>
            </a:r>
            <a:endParaRPr lang="en-US" altLang="zh-CN" dirty="0"/>
          </a:p>
        </p:txBody>
      </p:sp>
      <p:pic>
        <p:nvPicPr>
          <p:cNvPr id="8221" name="Picture 29" descr="114983828541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0100" y="0"/>
            <a:ext cx="13081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1187450" y="1773238"/>
            <a:ext cx="6911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1. Do you have a good friend?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  <p:bldP spid="8198" grpId="0" autoUpdateAnimBg="0"/>
      <p:bldP spid="8199" grpId="0" autoUpdateAnimBg="0"/>
      <p:bldP spid="820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8a"/>
          <p:cNvPicPr>
            <a:picLocks noChangeAspect="1" noChangeArrowheads="1"/>
          </p:cNvPicPr>
          <p:nvPr/>
        </p:nvPicPr>
        <p:blipFill rotWithShape="1">
          <a:blip r:embed="rId3"/>
          <a:srcRect b="6635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336925" y="20272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>
                <a:solidFill>
                  <a:srgbClr val="CC3300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52800" y="3124200"/>
            <a:ext cx="34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>
                <a:solidFill>
                  <a:srgbClr val="CC33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336925" y="4237038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>
                <a:solidFill>
                  <a:srgbClr val="CC33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352800" y="5257800"/>
            <a:ext cx="365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400">
                <a:solidFill>
                  <a:srgbClr val="CC3300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332413" y="5109815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sng"/>
              <a:t>                    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355976" y="980728"/>
            <a:ext cx="4319587" cy="79216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2800" dirty="0"/>
              <a:t>Does he/she care about you </a:t>
            </a:r>
          </a:p>
          <a:p>
            <a:r>
              <a:rPr lang="en-US" altLang="zh-CN" sz="2800" dirty="0"/>
              <a:t>when you are sad?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355976" y="2061815"/>
            <a:ext cx="4319587" cy="792163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2800" dirty="0"/>
              <a:t>Do you talk to him/her when</a:t>
            </a:r>
          </a:p>
          <a:p>
            <a:r>
              <a:rPr lang="en-US" altLang="zh-CN" sz="2800" dirty="0"/>
              <a:t> you are happy?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4355976" y="2996853"/>
            <a:ext cx="4319587" cy="9350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2800" dirty="0"/>
              <a:t>Can you tell him/her </a:t>
            </a:r>
          </a:p>
          <a:p>
            <a:r>
              <a:rPr lang="en-US" altLang="zh-CN" sz="2800" dirty="0"/>
              <a:t>everything about yourself?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355976" y="4149378"/>
            <a:ext cx="4319587" cy="792162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2800" dirty="0"/>
              <a:t>Is he/she ready to help when</a:t>
            </a:r>
          </a:p>
          <a:p>
            <a:r>
              <a:rPr lang="en-US" altLang="zh-CN" sz="2800" dirty="0"/>
              <a:t>you have problems?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4355976" y="5012978"/>
            <a:ext cx="4319587" cy="79216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CN" sz="2800" dirty="0"/>
              <a:t>Do you believe what he /she</a:t>
            </a:r>
          </a:p>
          <a:p>
            <a:r>
              <a:rPr lang="en-US" altLang="zh-CN" sz="2800" dirty="0"/>
              <a:t>says? 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539750" y="5949950"/>
            <a:ext cx="8424863" cy="719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/>
              <a:t>Write to Teenagers magazine about your best friend!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51520" y="260350"/>
            <a:ext cx="867568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dirty="0"/>
              <a:t>What makes your friend so special?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chemeClr val="hlink">
                <a:gamma/>
                <a:tint val="12157"/>
                <a:invGamma/>
              </a:schemeClr>
            </a:gs>
            <a:gs pos="50000">
              <a:schemeClr val="hlink"/>
            </a:gs>
            <a:gs pos="100000">
              <a:schemeClr val="hlink">
                <a:gamma/>
                <a:tint val="12157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4000" b="1" i="1">
                <a:solidFill>
                  <a:srgbClr val="CC0099"/>
                </a:solidFill>
                <a:latin typeface="Monotype Corsiva" panose="03010101010201010101" pitchFamily="66" charset="0"/>
              </a:rPr>
              <a:t>What qualities are important in good friends?</a:t>
            </a:r>
          </a:p>
        </p:txBody>
      </p:sp>
      <p:sp>
        <p:nvSpPr>
          <p:cNvPr id="88069" name="WordArt 1029"/>
          <p:cNvSpPr>
            <a:spLocks noChangeArrowheads="1" noChangeShapeType="1" noTextEdit="1"/>
          </p:cNvSpPr>
          <p:nvPr/>
        </p:nvSpPr>
        <p:spPr bwMode="auto">
          <a:xfrm>
            <a:off x="3779838" y="1773238"/>
            <a:ext cx="1295400" cy="561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altLang="zh-CN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kind</a:t>
            </a:r>
            <a:endParaRPr lang="zh-CN" altLang="en-US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070" name="WordArt 1030"/>
          <p:cNvSpPr>
            <a:spLocks noChangeArrowheads="1" noChangeShapeType="1" noTextEdit="1"/>
          </p:cNvSpPr>
          <p:nvPr/>
        </p:nvSpPr>
        <p:spPr bwMode="auto">
          <a:xfrm>
            <a:off x="6877050" y="1844675"/>
            <a:ext cx="1600200" cy="774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polite</a:t>
            </a:r>
            <a:endParaRPr lang="zh-CN" altLang="en-US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071" name="WordArt 1031"/>
          <p:cNvSpPr>
            <a:spLocks noChangeArrowheads="1" noChangeShapeType="1" noTextEdit="1"/>
          </p:cNvSpPr>
          <p:nvPr/>
        </p:nvSpPr>
        <p:spPr bwMode="auto">
          <a:xfrm>
            <a:off x="323850" y="1700213"/>
            <a:ext cx="16764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17278"/>
              </a:avLst>
            </a:prstTxWarp>
          </a:bodyPr>
          <a:lstStyle/>
          <a:p>
            <a:pPr algn="ctr"/>
            <a:r>
              <a:rPr lang="en-US" altLang="zh-CN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helpful</a:t>
            </a:r>
            <a:endParaRPr lang="zh-CN" altLang="en-US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072" name="WordArt 1032"/>
          <p:cNvSpPr>
            <a:spLocks noChangeArrowheads="1" noChangeShapeType="1" noTextEdit="1"/>
          </p:cNvSpPr>
          <p:nvPr/>
        </p:nvSpPr>
        <p:spPr bwMode="auto">
          <a:xfrm>
            <a:off x="6732588" y="981075"/>
            <a:ext cx="16002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>
                <a:solidFill>
                  <a:srgbClr val="FF00FF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honest</a:t>
            </a:r>
            <a:endParaRPr lang="zh-CN" altLang="en-US" kern="10">
              <a:solidFill>
                <a:srgbClr val="FF00FF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8074" name="WordArt 1034"/>
          <p:cNvSpPr>
            <a:spLocks noChangeArrowheads="1" noChangeShapeType="1" noTextEdit="1"/>
          </p:cNvSpPr>
          <p:nvPr/>
        </p:nvSpPr>
        <p:spPr bwMode="auto">
          <a:xfrm>
            <a:off x="323850" y="2781300"/>
            <a:ext cx="1828800" cy="7699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b="1" kern="10">
                <a:ln w="9525">
                  <a:solidFill>
                    <a:srgbClr val="FF00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beautiful</a:t>
            </a:r>
            <a:endParaRPr lang="zh-CN" altLang="en-US" b="1" kern="10">
              <a:ln w="9525">
                <a:solidFill>
                  <a:srgbClr val="FF00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075" name="WordArt 1035"/>
          <p:cNvSpPr>
            <a:spLocks noChangeArrowheads="1" noChangeShapeType="1" noTextEdit="1"/>
          </p:cNvSpPr>
          <p:nvPr/>
        </p:nvSpPr>
        <p:spPr bwMode="auto">
          <a:xfrm>
            <a:off x="5148263" y="2205038"/>
            <a:ext cx="9429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>
                <a:ln w="12700">
                  <a:solidFill>
                    <a:srgbClr val="EAEAEA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/>
                <a:cs typeface="Arial" panose="020B0604020202020204"/>
              </a:rPr>
              <a:t>tidy</a:t>
            </a:r>
            <a:endParaRPr lang="zh-CN" altLang="en-US" sz="4800" b="1" kern="10">
              <a:ln w="12700">
                <a:solidFill>
                  <a:srgbClr val="EAEAEA"/>
                </a:solidFill>
                <a:round/>
              </a:ln>
              <a:solidFill>
                <a:schemeClr val="tx2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8076" name="WordArt 1036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1600200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3333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altLang="zh-CN" sz="2800" b="1" kern="10">
                <a:ln w="9525">
                  <a:round/>
                </a:ln>
                <a:gradFill rotWithShape="0">
                  <a:gsLst>
                    <a:gs pos="0">
                      <a:srgbClr val="FFCC99">
                        <a:gamma/>
                        <a:shade val="46275"/>
                        <a:invGamma/>
                      </a:srgbClr>
                    </a:gs>
                    <a:gs pos="50000">
                      <a:srgbClr val="FFCC99"/>
                    </a:gs>
                    <a:gs pos="100000">
                      <a:srgbClr val="FFCC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clever</a:t>
            </a:r>
            <a:endParaRPr lang="zh-CN" altLang="en-US" sz="2800" b="1" kern="10">
              <a:ln w="9525">
                <a:round/>
              </a:ln>
              <a:gradFill rotWithShape="0">
                <a:gsLst>
                  <a:gs pos="0">
                    <a:srgbClr val="FFCC99">
                      <a:gamma/>
                      <a:shade val="46275"/>
                      <a:invGamma/>
                    </a:srgbClr>
                  </a:gs>
                  <a:gs pos="50000">
                    <a:srgbClr val="FFCC99"/>
                  </a:gs>
                  <a:gs pos="100000">
                    <a:srgbClr val="FFCC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079" name="WordArt 1039"/>
          <p:cNvSpPr>
            <a:spLocks noChangeArrowheads="1" noChangeShapeType="1" noTextEdit="1"/>
          </p:cNvSpPr>
          <p:nvPr/>
        </p:nvSpPr>
        <p:spPr bwMode="auto">
          <a:xfrm>
            <a:off x="2700338" y="2997200"/>
            <a:ext cx="26289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9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altLang="zh-CN" b="1" kern="10">
                <a:ln w="9525">
                  <a:round/>
                </a:ln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good-looking</a:t>
            </a:r>
            <a:endParaRPr lang="zh-CN" altLang="en-US" b="1" kern="10">
              <a:ln w="9525">
                <a:round/>
              </a:ln>
              <a:solidFill>
                <a:srgbClr val="008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080" name="WordArt 1040"/>
          <p:cNvSpPr>
            <a:spLocks noChangeArrowheads="1" noChangeShapeType="1" noTextEdit="1"/>
          </p:cNvSpPr>
          <p:nvPr/>
        </p:nvSpPr>
        <p:spPr bwMode="auto">
          <a:xfrm>
            <a:off x="6011863" y="2924175"/>
            <a:ext cx="2016125" cy="6969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b="1" kern="10">
                <a:ln w="1270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humorous</a:t>
            </a:r>
            <a:endParaRPr lang="zh-CN" altLang="en-US" b="1" kern="10">
              <a:ln w="1270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081" name="WordArt 1041"/>
          <p:cNvSpPr>
            <a:spLocks noChangeArrowheads="1" noChangeShapeType="1" noTextEdit="1"/>
          </p:cNvSpPr>
          <p:nvPr/>
        </p:nvSpPr>
        <p:spPr bwMode="auto">
          <a:xfrm>
            <a:off x="2195513" y="1989138"/>
            <a:ext cx="1314450" cy="5540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b="1" kern="10">
                <a:ln w="9525">
                  <a:solidFill>
                    <a:srgbClr val="008000"/>
                  </a:solidFill>
                  <a:round/>
                </a:ln>
                <a:solidFill>
                  <a:srgbClr val="19960C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clean</a:t>
            </a:r>
            <a:endParaRPr lang="zh-CN" altLang="en-US" b="1" kern="10">
              <a:ln w="9525">
                <a:solidFill>
                  <a:srgbClr val="008000"/>
                </a:solidFill>
                <a:round/>
              </a:ln>
              <a:solidFill>
                <a:srgbClr val="19960C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8084" name="Text Box 1044"/>
          <p:cNvSpPr txBox="1">
            <a:spLocks noChangeArrowheads="1"/>
          </p:cNvSpPr>
          <p:nvPr/>
        </p:nvSpPr>
        <p:spPr bwMode="auto">
          <a:xfrm>
            <a:off x="0" y="836613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funny</a:t>
            </a:r>
          </a:p>
        </p:txBody>
      </p:sp>
      <p:sp>
        <p:nvSpPr>
          <p:cNvPr id="88085" name="Text Box 1045"/>
          <p:cNvSpPr txBox="1">
            <a:spLocks noChangeArrowheads="1"/>
          </p:cNvSpPr>
          <p:nvPr/>
        </p:nvSpPr>
        <p:spPr bwMode="auto">
          <a:xfrm>
            <a:off x="4284663" y="836613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friendly</a:t>
            </a:r>
          </a:p>
        </p:txBody>
      </p:sp>
      <p:sp>
        <p:nvSpPr>
          <p:cNvPr id="88086" name="Rectangle 1046"/>
          <p:cNvSpPr>
            <a:spLocks noChangeArrowheads="1"/>
          </p:cNvSpPr>
          <p:nvPr/>
        </p:nvSpPr>
        <p:spPr bwMode="auto">
          <a:xfrm>
            <a:off x="360040" y="3959185"/>
            <a:ext cx="788436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It is </a:t>
            </a:r>
            <a:r>
              <a:rPr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very important</a:t>
            </a:r>
            <a:r>
              <a:rPr lang="en-US" altLang="zh-CN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for my friend to be   ….</a:t>
            </a:r>
          </a:p>
          <a:p>
            <a:r>
              <a:rPr lang="en-US" altLang="zh-CN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It is </a:t>
            </a:r>
            <a:r>
              <a:rPr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quite important</a:t>
            </a:r>
            <a:r>
              <a:rPr lang="en-US" altLang="zh-CN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for my friend to be   ….</a:t>
            </a:r>
          </a:p>
          <a:p>
            <a:r>
              <a:rPr lang="en-US" altLang="zh-CN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It is </a:t>
            </a:r>
            <a:r>
              <a:rPr lang="en-US" altLang="zh-C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important</a:t>
            </a:r>
            <a:r>
              <a:rPr lang="en-US" altLang="zh-CN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zh-CN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for my friend to be   ….</a:t>
            </a:r>
          </a:p>
          <a:p>
            <a:r>
              <a:rPr lang="en-US" altLang="zh-CN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My good friends should be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  <a:endParaRPr lang="en-US" altLang="zh-CN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8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8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8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9" grpId="0" animBg="1"/>
      <p:bldP spid="88070" grpId="0" animBg="1"/>
      <p:bldP spid="88071" grpId="0" animBg="1"/>
      <p:bldP spid="88072" grpId="0" animBg="1"/>
      <p:bldP spid="88074" grpId="0" animBg="1"/>
      <p:bldP spid="88075" grpId="0" animBg="1"/>
      <p:bldP spid="88076" grpId="0" animBg="1"/>
      <p:bldP spid="88079" grpId="0" animBg="1"/>
      <p:bldP spid="88080" grpId="0" animBg="1"/>
      <p:bldP spid="88081" grpId="0" animBg="1"/>
      <p:bldP spid="88084" grpId="0" autoUpdateAnimBg="0"/>
      <p:bldP spid="8808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16013" y="188913"/>
            <a:ext cx="756126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800" b="1" dirty="0"/>
              <a:t>Listen and answer:</a:t>
            </a:r>
          </a:p>
          <a:p>
            <a:endParaRPr lang="en-US" altLang="zh-CN" sz="4800" b="1" dirty="0"/>
          </a:p>
          <a:p>
            <a:endParaRPr lang="en-US" altLang="zh-CN" sz="3600" b="1" dirty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00113" y="908050"/>
            <a:ext cx="8101012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i="1" dirty="0">
                <a:solidFill>
                  <a:srgbClr val="0033CC"/>
                </a:solidFill>
              </a:rPr>
              <a:t>Why should good friends be honest?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3600" b="1" i="1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i="1" dirty="0">
                <a:solidFill>
                  <a:srgbClr val="0033CC"/>
                </a:solidFill>
              </a:rPr>
              <a:t>Why should good friends be interesting?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3600" b="1" i="1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3600" b="1" i="1" dirty="0">
                <a:solidFill>
                  <a:srgbClr val="0033CC"/>
                </a:solidFill>
              </a:rPr>
              <a:t>What qualities do Daniel and Amy think are important in good friends?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331913" y="1557338"/>
            <a:ext cx="75612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CC0099"/>
                </a:solidFill>
              </a:rPr>
              <a:t>Because we can trust them and they never tell lies.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476375" y="3284538"/>
            <a:ext cx="6983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CC0099"/>
                </a:solidFill>
              </a:rPr>
              <a:t>Because they can tell funny jokes.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476375" y="5445125"/>
            <a:ext cx="612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CC0099"/>
                </a:solidFill>
              </a:rPr>
              <a:t>Honest, interesting and helpful.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71550" y="188913"/>
            <a:ext cx="7010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i="1" dirty="0">
                <a:solidFill>
                  <a:srgbClr val="0000FF"/>
                </a:solidFill>
              </a:rPr>
              <a:t>Make a similar dialogue </a:t>
            </a:r>
            <a:r>
              <a:rPr lang="en-US" altLang="zh-CN" sz="48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187450" y="1196975"/>
            <a:ext cx="7956550" cy="381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/>
              <a:t>A:  What makes good friends, …?</a:t>
            </a:r>
          </a:p>
          <a:p>
            <a:r>
              <a:rPr lang="en-US" altLang="zh-CN" sz="2800" b="1" dirty="0"/>
              <a:t>B:  I think good friends should be …  </a:t>
            </a:r>
          </a:p>
          <a:p>
            <a:r>
              <a:rPr lang="en-US" altLang="zh-CN" sz="2800" b="1" dirty="0"/>
              <a:t>      You can … …</a:t>
            </a:r>
          </a:p>
          <a:p>
            <a:r>
              <a:rPr lang="en-US" altLang="zh-CN" sz="2800" b="1" dirty="0"/>
              <a:t>A:  Yes, that’s …  </a:t>
            </a:r>
          </a:p>
          <a:p>
            <a:r>
              <a:rPr lang="en-US" altLang="zh-CN" sz="2800" b="1" dirty="0"/>
              <a:t>       I think good friends should be …,too.</a:t>
            </a:r>
          </a:p>
          <a:p>
            <a:r>
              <a:rPr lang="en-US" altLang="zh-CN" sz="2800" b="1" dirty="0"/>
              <a:t>      They can… …</a:t>
            </a:r>
          </a:p>
          <a:p>
            <a:r>
              <a:rPr lang="en-US" altLang="zh-CN" sz="2800" b="1" dirty="0"/>
              <a:t>B:   Yes, that’s…/  I agree.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533400" y="5105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0033CC"/>
                </a:solidFill>
                <a:latin typeface="Verdana" panose="020B0604030504040204" pitchFamily="34" charset="0"/>
              </a:rPr>
              <a:t>          </a:t>
            </a:r>
            <a:r>
              <a:rPr lang="en-US" altLang="zh-CN" b="1" i="1">
                <a:solidFill>
                  <a:srgbClr val="0033CC"/>
                </a:solidFill>
                <a:latin typeface="Verdana" panose="020B0604030504040204" pitchFamily="34" charset="0"/>
              </a:rPr>
              <a:t>Why</a:t>
            </a:r>
            <a:r>
              <a:rPr lang="en-US" altLang="zh-CN" sz="2400" b="1" i="1">
                <a:solidFill>
                  <a:srgbClr val="0033CC"/>
                </a:solidFill>
                <a:latin typeface="Verdana" panose="020B0604030504040204" pitchFamily="34" charset="0"/>
              </a:rPr>
              <a:t> </a:t>
            </a:r>
            <a:r>
              <a:rPr lang="en-US" altLang="zh-CN" b="1" i="1">
                <a:solidFill>
                  <a:srgbClr val="0033CC"/>
                </a:solidFill>
                <a:latin typeface="Verdana" panose="020B0604030504040204" pitchFamily="34" charset="0"/>
              </a:rPr>
              <a:t>does Hobo choose Eddie as his friend?</a:t>
            </a:r>
            <a:endParaRPr lang="en-US" altLang="zh-CN" sz="2400" b="1" i="1">
              <a:solidFill>
                <a:srgbClr val="0033CC"/>
              </a:solidFill>
              <a:latin typeface="Verdana" panose="020B0604030504040204" pitchFamily="34" charset="0"/>
            </a:endParaRPr>
          </a:p>
        </p:txBody>
      </p:sp>
      <p:pic>
        <p:nvPicPr>
          <p:cNvPr id="134147" name="Picture 3" descr="照片 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304800"/>
            <a:ext cx="5105400" cy="43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3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457200" y="12954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72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Read and answer more questions</a:t>
            </a:r>
            <a:endParaRPr lang="en-US" altLang="zh-CN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883</Words>
  <Application>Microsoft Office PowerPoint</Application>
  <PresentationFormat>全屏显示(4:3)</PresentationFormat>
  <Paragraphs>157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黑体</vt:lpstr>
      <vt:lpstr>宋体</vt:lpstr>
      <vt:lpstr>微软雅黑</vt:lpstr>
      <vt:lpstr>Arial</vt:lpstr>
      <vt:lpstr>Comic Sans MS</vt:lpstr>
      <vt:lpstr>Monotype Corsiva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What qualities are important in good friends?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2004-09-12T15:50:00Z</dcterms:created>
  <dcterms:modified xsi:type="dcterms:W3CDTF">2023-01-16T21:57:03Z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75D89A309CF7475BB27C331D4C498C2C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