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269" r:id="rId3"/>
    <p:sldId id="276" r:id="rId4"/>
    <p:sldId id="291" r:id="rId5"/>
    <p:sldId id="272" r:id="rId6"/>
    <p:sldId id="292" r:id="rId7"/>
    <p:sldId id="271" r:id="rId8"/>
    <p:sldId id="279" r:id="rId9"/>
    <p:sldId id="287" r:id="rId10"/>
    <p:sldId id="288" r:id="rId11"/>
    <p:sldId id="290" r:id="rId12"/>
    <p:sldId id="293" r:id="rId13"/>
    <p:sldId id="294" r:id="rId14"/>
    <p:sldId id="295" r:id="rId1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497" autoAdjust="0"/>
  </p:normalViewPr>
  <p:slideViewPr>
    <p:cSldViewPr snapToGrid="0">
      <p:cViewPr varScale="1">
        <p:scale>
          <a:sx n="106" d="100"/>
          <a:sy n="106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C82-E724-497E-9694-F4F40C6632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29F-FFBE-45AE-8350-0474F6B4D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4AF66-1847-473E-8087-FA0D98F7E0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4B676-C05C-4324-9E5A-6B7ED4D5DB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60350"/>
            <a:ext cx="2063750" cy="56784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60350"/>
            <a:ext cx="6042025" cy="56784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73942-C397-457C-8818-9A28CCDAEE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B214-2FBF-4228-B3FB-17813F1FEE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572B6-8A4A-471B-BF8B-F8088C61F3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C3471-D7A8-4D26-9E26-63076EF503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E3509-EDA0-4815-83D3-CD4B5BBC5E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B6F5C-A06E-4F28-A177-23CE942BD7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509FD-4C5D-4E9B-9BB7-FC15C9ECE6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1C5F5-84D7-4690-95FB-BA56832A04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DEDA5-F253-4287-A96D-BEEE90C938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Relationship Id="rId30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8" descr="bg-1"/>
          <p:cNvPicPr>
            <a:picLocks noChangeAspect="1" noChangeArrowheads="1"/>
          </p:cNvPicPr>
          <p:nvPr/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2" descr="bar"/>
          <p:cNvPicPr>
            <a:picLocks noChangeAspect="1" noChangeArrowheads="1"/>
          </p:cNvPicPr>
          <p:nvPr/>
        </p:nvPicPr>
        <p:blipFill>
          <a:blip r:embed="rId28" cstate="email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latin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latin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latinLnBrk="1" hangingPunct="1">
              <a:defRPr sz="1400"/>
            </a:lvl1pPr>
          </a:lstStyle>
          <a:p>
            <a:fld id="{6A79FAFB-EF42-4CCF-8357-D44054857492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205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60350"/>
            <a:ext cx="82296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ko-KR" smtClean="0"/>
              <a:t>Click To Edit Title Style</a:t>
            </a:r>
          </a:p>
        </p:txBody>
      </p:sp>
      <p:pic>
        <p:nvPicPr>
          <p:cNvPr id="2057" name="Picture 40" descr="img03"/>
          <p:cNvPicPr>
            <a:picLocks noChangeAspect="1" noChangeArrowheads="1"/>
          </p:cNvPicPr>
          <p:nvPr/>
        </p:nvPicPr>
        <p:blipFill>
          <a:blip r:embed="rId29" cstate="email"/>
          <a:srcRect/>
          <a:stretch>
            <a:fillRect/>
          </a:stretch>
        </p:blipFill>
        <p:spPr bwMode="auto">
          <a:xfrm>
            <a:off x="7524750" y="404813"/>
            <a:ext cx="6477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39" descr="img02"/>
          <p:cNvPicPr>
            <a:picLocks noChangeAspect="1" noChangeArrowheads="1"/>
          </p:cNvPicPr>
          <p:nvPr/>
        </p:nvPicPr>
        <p:blipFill>
          <a:blip r:embed="rId30" cstate="email"/>
          <a:srcRect/>
          <a:stretch>
            <a:fillRect/>
          </a:stretch>
        </p:blipFill>
        <p:spPr bwMode="auto">
          <a:xfrm>
            <a:off x="7885113" y="115888"/>
            <a:ext cx="11525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41" descr="bar-1"/>
          <p:cNvPicPr>
            <a:picLocks noChangeAspect="1" noChangeArrowheads="1"/>
          </p:cNvPicPr>
          <p:nvPr/>
        </p:nvPicPr>
        <p:blipFill>
          <a:blip r:embed="rId31" cstate="email"/>
          <a:srcRect/>
          <a:stretch>
            <a:fillRect/>
          </a:stretch>
        </p:blipFill>
        <p:spPr bwMode="auto">
          <a:xfrm>
            <a:off x="0" y="803275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485740" y="1907846"/>
            <a:ext cx="8294913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sz="66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298472" y="173829"/>
            <a:ext cx="512653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Unit 5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Look into Science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85950" y="554416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1" y="1218439"/>
            <a:ext cx="8663939" cy="44542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(1)unless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词，相当于“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if…not”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。由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状语从句中，谓语动词只能是肯定式，表示强烈的否定条件；它也遵循“主将从现”的原则，即主句是一般将来时态，从句用一般现在时态。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本句中宾语从句在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之后，且主句的主语又是第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人称，在否定从句时，句子的否定体现在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句中，这种现象叫否定前移。遵循“否定前移”的其他常用单词还有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suppose, believe, expect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3214366" y="1131674"/>
            <a:ext cx="797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814066" y="1832713"/>
            <a:ext cx="797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条件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7809226" y="3413209"/>
            <a:ext cx="104902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5867633" y="3988142"/>
            <a:ext cx="797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24101" y="1377579"/>
            <a:ext cx="8388429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(1)2017•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河北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 won't let Dick go out________ he promises to be back by 10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tonight.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  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6558206" y="1378813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55570" y="3762723"/>
            <a:ext cx="8388429" cy="16843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(2)2017•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达州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—Does your mother have a hobby?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—No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you call going shopping a hobby.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185666" y="446923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0762" y="1135339"/>
            <a:ext cx="8732174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Well, it's worth a try, even if I don't find a planet.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嗯，值得一试，即使我找不到行星。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14300" y="2972091"/>
            <a:ext cx="9144000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(1)worth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词，意为“值得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的”。“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worth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意为“值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(well) worth doing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很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值得做某事”。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book is worth reading.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这本书值得一看。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film is well worth seeing.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这部电影很值得看。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(2)even if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状语从句，意为“即使；纵然”。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2790451" y="2966627"/>
            <a:ext cx="797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2391669" y="5145439"/>
            <a:ext cx="797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让步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272167" y="1219651"/>
            <a:ext cx="8269196" cy="38817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although, though, even if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though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都表示“虽然，即使，尽管”，且都可以引导让步状语从句。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语气较弱，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if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though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带有强调意味且语气更强。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it was very cold, he went out without an overcoat. 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虽然天很冷，但他没有穿大衣就出去了。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though it was raining, she walked to work.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即使下着雨，她也走着去上班了。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51461" y="5418936"/>
            <a:ext cx="8460460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although, though, even though, even if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均不与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连用，但可以和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24101" y="1377578"/>
            <a:ext cx="8388429" cy="11303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2017•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恩施    电视节目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最强大脑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很值得一看。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TV program Super Brain is well________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580376" y="2289914"/>
            <a:ext cx="124587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78431" y="3534938"/>
            <a:ext cx="838842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(2)2017•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东营   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WeChat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Pay(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微信支付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makes our life convenient. We can buy things________ we don't take any money.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  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if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182862" y="4120946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6826245" y="2289914"/>
            <a:ext cx="125262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9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3837" y="2153220"/>
          <a:ext cx="8118036" cy="4079558"/>
        </p:xfrm>
        <a:graphic>
          <a:graphicData uri="http://schemas.openxmlformats.org/drawingml/2006/table">
            <a:tbl>
              <a:tblPr/>
              <a:tblGrid>
                <a:gridCol w="1117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当然；确定；肯定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adv.)________→(adj.)________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除非；如果不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两倍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；双倍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telescope________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5.solar_________________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6.mystery______________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6"/>
          <p:cNvSpPr>
            <a:spLocks noChangeArrowheads="1"/>
          </p:cNvSpPr>
          <p:nvPr/>
        </p:nvSpPr>
        <p:spPr bwMode="auto">
          <a:xfrm>
            <a:off x="7106600" y="2217713"/>
            <a:ext cx="11833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109038" y="2219699"/>
            <a:ext cx="13452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022403" y="2929427"/>
            <a:ext cx="9893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9"/>
          <p:cNvSpPr>
            <a:spLocks noChangeArrowheads="1"/>
          </p:cNvSpPr>
          <p:nvPr/>
        </p:nvSpPr>
        <p:spPr bwMode="auto">
          <a:xfrm>
            <a:off x="4773399" y="3629264"/>
            <a:ext cx="1074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331380" y="4280850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望远镜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39"/>
          <p:cNvSpPr>
            <a:spLocks noChangeArrowheads="1"/>
          </p:cNvSpPr>
          <p:nvPr/>
        </p:nvSpPr>
        <p:spPr bwMode="auto">
          <a:xfrm>
            <a:off x="2776240" y="4923641"/>
            <a:ext cx="31245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太阳的； 关于太阳的</a:t>
            </a:r>
            <a:endParaRPr lang="zh-CN" altLang="en-US" sz="2400" b="1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7" name="矩形 38"/>
          <p:cNvSpPr>
            <a:spLocks noChangeArrowheads="1"/>
          </p:cNvSpPr>
          <p:nvPr/>
        </p:nvSpPr>
        <p:spPr bwMode="auto">
          <a:xfrm>
            <a:off x="3228509" y="5652450"/>
            <a:ext cx="24272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神秘事物； 奥秘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423817" y="1634500"/>
          <a:ext cx="7727650" cy="4365435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即使；纵然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．在夜间；在晚上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．通过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看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．属于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．出来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寻找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517204" y="2532241"/>
            <a:ext cx="12025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night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125224" y="1851003"/>
            <a:ext cx="10470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910415" y="3247951"/>
            <a:ext cx="18814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through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3042631" y="3915218"/>
            <a:ext cx="13901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belong to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3177403" y="4599880"/>
            <a:ext cx="13724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out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27"/>
          <p:cNvSpPr>
            <a:spLocks noChangeArrowheads="1"/>
          </p:cNvSpPr>
          <p:nvPr/>
        </p:nvSpPr>
        <p:spPr bwMode="auto">
          <a:xfrm>
            <a:off x="3173308" y="5280450"/>
            <a:ext cx="12186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for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423817" y="1634501"/>
          <a:ext cx="7727650" cy="3749675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turn around________________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solar system________________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wrong end 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billions of 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4034653" y="2283400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转动</a:t>
            </a:r>
          </a:p>
        </p:txBody>
      </p:sp>
      <p:sp>
        <p:nvSpPr>
          <p:cNvPr id="17" name="矩形 27"/>
          <p:cNvSpPr>
            <a:spLocks noChangeArrowheads="1"/>
          </p:cNvSpPr>
          <p:nvPr/>
        </p:nvSpPr>
        <p:spPr bwMode="auto">
          <a:xfrm>
            <a:off x="3906705" y="3009916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太阳系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274853" y="3707543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错误的一端</a:t>
            </a:r>
          </a:p>
        </p:txBody>
      </p:sp>
      <p:sp>
        <p:nvSpPr>
          <p:cNvPr id="19" name="矩形 27"/>
          <p:cNvSpPr>
            <a:spLocks noChangeArrowheads="1"/>
          </p:cNvSpPr>
          <p:nvPr/>
        </p:nvSpPr>
        <p:spPr bwMode="auto">
          <a:xfrm>
            <a:off x="3596218" y="4427010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数十亿计的；大量</a:t>
            </a:r>
          </a:p>
        </p:txBody>
      </p:sp>
      <p:sp>
        <p:nvSpPr>
          <p:cNvPr id="14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337626" y="1811155"/>
          <a:ext cx="8372035" cy="4369118"/>
        </p:xfrm>
        <a:graphic>
          <a:graphicData uri="http://schemas.openxmlformats.org/drawingml/2006/table">
            <a:tbl>
              <a:tblPr/>
              <a:tblGrid>
                <a:gridCol w="67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3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丹尼把望远镜翻转过来，再次通过它看了看。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Danny ________ the telescope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and ________ ________  it again.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我告诉过我爸爸我们正在学习太阳系。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told my father that we ________ ________ the solar system.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2071360" y="2738938"/>
            <a:ext cx="11340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turns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5114822" y="2923605"/>
            <a:ext cx="11376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7033636" y="2936063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36"/>
          <p:cNvSpPr>
            <a:spLocks noChangeArrowheads="1"/>
          </p:cNvSpPr>
          <p:nvPr/>
        </p:nvSpPr>
        <p:spPr bwMode="auto">
          <a:xfrm>
            <a:off x="1412750" y="3603556"/>
            <a:ext cx="13172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36"/>
          <p:cNvSpPr>
            <a:spLocks noChangeArrowheads="1"/>
          </p:cNvSpPr>
          <p:nvPr/>
        </p:nvSpPr>
        <p:spPr bwMode="auto">
          <a:xfrm>
            <a:off x="4281680" y="4975157"/>
            <a:ext cx="8106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36"/>
          <p:cNvSpPr>
            <a:spLocks noChangeArrowheads="1"/>
          </p:cNvSpPr>
          <p:nvPr/>
        </p:nvSpPr>
        <p:spPr bwMode="auto">
          <a:xfrm>
            <a:off x="5344669" y="4959917"/>
            <a:ext cx="13147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5" grpId="0" autoUpdateAnimBg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429066" y="1268378"/>
          <a:ext cx="8200585" cy="5100638"/>
        </p:xfrm>
        <a:graphic>
          <a:graphicData uri="http://schemas.openxmlformats.org/drawingml/2006/table">
            <a:tbl>
              <a:tblPr/>
              <a:tblGrid>
                <a:gridCol w="664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．我认为你不能找到一颗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行星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，除非你有一架更大的望远镜。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________ ________ you can find one ________ you have a bigger telescope.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．嗯，值得一试，即使我找不到行星。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Well, it's ________ 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________ I don't find a planet.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1620446" y="2911779"/>
            <a:ext cx="8895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2840252" y="2938845"/>
            <a:ext cx="8867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6039226" y="2920823"/>
            <a:ext cx="9893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2510030" y="5020877"/>
            <a:ext cx="9717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36"/>
          <p:cNvSpPr>
            <a:spLocks noChangeArrowheads="1"/>
          </p:cNvSpPr>
          <p:nvPr/>
        </p:nvSpPr>
        <p:spPr bwMode="auto">
          <a:xfrm>
            <a:off x="6499100" y="5005637"/>
            <a:ext cx="782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36"/>
          <p:cNvSpPr>
            <a:spLocks noChangeArrowheads="1"/>
          </p:cNvSpPr>
          <p:nvPr/>
        </p:nvSpPr>
        <p:spPr bwMode="auto">
          <a:xfrm>
            <a:off x="3927348" y="4983481"/>
            <a:ext cx="6446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36"/>
          <p:cNvSpPr>
            <a:spLocks noChangeArrowheads="1"/>
          </p:cNvSpPr>
          <p:nvPr/>
        </p:nvSpPr>
        <p:spPr bwMode="auto">
          <a:xfrm>
            <a:off x="4933189" y="4975157"/>
            <a:ext cx="5774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36"/>
          <p:cNvSpPr>
            <a:spLocks noChangeArrowheads="1"/>
          </p:cNvSpPr>
          <p:nvPr/>
        </p:nvSpPr>
        <p:spPr bwMode="auto">
          <a:xfrm>
            <a:off x="1812799" y="5721917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5" grpId="0" autoUpdateAnimBg="0"/>
      <p:bldP spid="9" grpId="0"/>
      <p:bldP spid="10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86678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6194" y="2540592"/>
            <a:ext cx="8679390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looks through the telescope.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他通过望远镜看。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7604" y="3149523"/>
            <a:ext cx="8589236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through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是动词短语，意为“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是介词，后面接名词、代词作宾语。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 is looking through the window.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那个男孩正在通过窗户看。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394744" y="5441741"/>
            <a:ext cx="6422784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through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还可译为“浏览，快速看”。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36"/>
          <p:cNvSpPr>
            <a:spLocks noChangeArrowheads="1"/>
          </p:cNvSpPr>
          <p:nvPr/>
        </p:nvSpPr>
        <p:spPr bwMode="auto">
          <a:xfrm>
            <a:off x="5693346" y="3189844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通过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34969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6961" y="2002419"/>
            <a:ext cx="7885509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广东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want to know more about space, please  ________ the book A Brief History of Time.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through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around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after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down upon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651476" y="263820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5062" y="2479679"/>
            <a:ext cx="8431860" cy="168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don't think you can find one unless you have a bigger telescope.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我认为你不能找到一颗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行星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，除非你有一架更大的望远镜。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347242" y="133725"/>
            <a:ext cx="52389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Planet Danny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主题55</Template>
  <TotalTime>0</TotalTime>
  <Words>867</Words>
  <Application>Microsoft Office PowerPoint</Application>
  <PresentationFormat>全屏显示(4:3)</PresentationFormat>
  <Paragraphs>149</Paragraphs>
  <Slides>14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Gulim</vt:lpstr>
      <vt:lpstr>HY헤드라인M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7CF84FD6C7DF447985F75E781ABF3628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