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0" r:id="rId2"/>
    <p:sldId id="256" r:id="rId3"/>
    <p:sldId id="257" r:id="rId4"/>
    <p:sldId id="258" r:id="rId5"/>
    <p:sldId id="260" r:id="rId6"/>
    <p:sldId id="266" r:id="rId7"/>
    <p:sldId id="262" r:id="rId8"/>
    <p:sldId id="263" r:id="rId9"/>
    <p:sldId id="267" r:id="rId10"/>
    <p:sldId id="268" r:id="rId11"/>
    <p:sldId id="264" r:id="rId1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594" y="-9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B6FA8-7830-4276-B836-505B0CBF741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A3C10-DB14-43CB-9567-091A37C608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92F1-A84E-4E78-BEB7-D50FD0FCB87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24C32-A58C-4D19-BDC7-23A7A0708E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24C32-A58C-4D19-BDC7-23A7A0708EE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403648" y="1816894"/>
            <a:ext cx="6408712" cy="610840"/>
          </a:xfrm>
        </p:spPr>
        <p:txBody>
          <a:bodyPr/>
          <a:lstStyle/>
          <a:p>
            <a:r>
              <a:rPr lang="en-US" altLang="zh-CN" sz="2800" b="1" dirty="0">
                <a:latin typeface="Times New Roman" panose="02020603050405020304" pitchFamily="18" charset="0"/>
              </a:rPr>
              <a:t>They will say “Happy Spring Festival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!”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403648" y="987574"/>
            <a:ext cx="6329363" cy="641747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7   Lesson 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" y="4443958"/>
            <a:ext cx="9143636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62474" y="535258"/>
            <a:ext cx="8858280" cy="38164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Let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/>
                <a:ea typeface="宋体" panose="02010600030101010101" pitchFamily="2" charset="-122"/>
                <a:cs typeface="Arial" panose="020B0604020202020204" pitchFamily="34" charset="0"/>
              </a:rPr>
              <a:t>’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s write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eat </a:t>
            </a:r>
            <a:r>
              <a:rPr kumimoji="0" lang="en-US" altLang="zh-CN" sz="28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     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 set off        get      wear       say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Hi, Lucy. I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/>
                <a:ea typeface="宋体" panose="02010600030101010101" pitchFamily="2" charset="-122"/>
                <a:cs typeface="Arial" panose="020B0604020202020204" pitchFamily="34" charset="0"/>
              </a:rPr>
              <a:t>’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m in the country with Li Ming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/>
                <a:ea typeface="宋体" panose="02010600030101010101" pitchFamily="2" charset="-122"/>
                <a:cs typeface="Arial" panose="020B0604020202020204" pitchFamily="34" charset="0"/>
              </a:rPr>
              <a:t>’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s family. We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/>
                <a:ea typeface="宋体" panose="02010600030101010101" pitchFamily="2" charset="-122"/>
                <a:cs typeface="Arial" panose="020B0604020202020204" pitchFamily="34" charset="0"/>
              </a:rPr>
              <a:t>’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ll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jiaozi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on the eve of Chinese New Year. And then we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ll _______ fireworks. Early the next morning , we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ll _______ new clothes. And we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ll _______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Happy Spring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Festival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relatives and friends. we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ll  ______ lucky money 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istrator\Desktop\Spring Festival（春节）_files\20040119_2560_chinese_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1454"/>
            <a:ext cx="2786082" cy="2451752"/>
          </a:xfrm>
          <a:prstGeom prst="rect">
            <a:avLst/>
          </a:prstGeom>
          <a:noFill/>
        </p:spPr>
      </p:pic>
      <p:pic>
        <p:nvPicPr>
          <p:cNvPr id="21507" name="Picture 3" descr="C:\Users\Administrator\Desktop\Spring Festival（春节）_files\20040119_2560_chinese_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053958"/>
            <a:ext cx="2571768" cy="1777276"/>
          </a:xfrm>
          <a:prstGeom prst="rect">
            <a:avLst/>
          </a:prstGeom>
          <a:noFill/>
        </p:spPr>
      </p:pic>
      <p:sp>
        <p:nvSpPr>
          <p:cNvPr id="7" name="内容占位符 2"/>
          <p:cNvSpPr txBox="1"/>
          <p:nvPr/>
        </p:nvSpPr>
        <p:spPr>
          <a:xfrm>
            <a:off x="3563888" y="987574"/>
            <a:ext cx="4114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Homework:</a:t>
            </a:r>
            <a:endParaRPr kumimoji="0" lang="zh-CN" altLang="zh-CN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 the essay.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the workbook .</a:t>
            </a:r>
            <a:endParaRPr kumimoji="0" lang="zh-CN" altLang="zh-CN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321453"/>
            <a:ext cx="8929718" cy="1314450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--What do you usually do at the Spring Festival?</a:t>
            </a:r>
            <a:endParaRPr lang="zh-CN" altLang="zh-CN" b="1" dirty="0" smtClean="0">
              <a:solidFill>
                <a:srgbClr val="FF0000"/>
              </a:solidFill>
            </a:endParaRPr>
          </a:p>
          <a:p>
            <a:pPr algn="l"/>
            <a:r>
              <a:rPr lang="en-US" altLang="zh-CN" b="1" dirty="0" smtClean="0">
                <a:solidFill>
                  <a:srgbClr val="FF0000"/>
                </a:solidFill>
              </a:rPr>
              <a:t>     --We…</a:t>
            </a:r>
            <a:endParaRPr lang="zh-CN" altLang="zh-CN" b="1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.</a:t>
            </a:r>
            <a:endParaRPr lang="zh-CN" altLang="zh-CN" dirty="0" smtClean="0"/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12" y="1563640"/>
            <a:ext cx="6954603" cy="337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http://img1.gtimg.com/cq/pics/hv1/77/173/946/61557842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28596" y="642924"/>
            <a:ext cx="8143896" cy="407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6" y="482189"/>
            <a:ext cx="7459775" cy="41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Administrator\AppData\Roaming\Tencent\Users\270255009\QQ\WinTemp\RichOle\JIZ2J4S}D86PH6H4GL}R5)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5" y="1500182"/>
            <a:ext cx="5935147" cy="310755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" y="179389"/>
            <a:ext cx="8622873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Why are Jenny and Danny excited?</a:t>
            </a:r>
            <a:endParaRPr kumimoji="0" lang="en-US" altLang="zh-CN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dministrator\Desktop\8c0365f4da326ddf16023c265a920c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2786066"/>
            <a:ext cx="4395541" cy="2199917"/>
          </a:xfrm>
          <a:prstGeom prst="rect">
            <a:avLst/>
          </a:prstGeom>
          <a:noFill/>
        </p:spPr>
      </p:pic>
      <p:pic>
        <p:nvPicPr>
          <p:cNvPr id="25603" name="Picture 3" descr="C:\Users\Administrator\Desktop\de16722e10ed0886c93c603f9f46be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60718"/>
            <a:ext cx="5357818" cy="2511477"/>
          </a:xfrm>
          <a:prstGeom prst="rect">
            <a:avLst/>
          </a:prstGeom>
          <a:noFill/>
        </p:spPr>
      </p:pic>
      <p:sp>
        <p:nvSpPr>
          <p:cNvPr id="6" name="AutoShape 5"/>
          <p:cNvSpPr>
            <a:spLocks noGrp="1" noChangeArrowheads="1"/>
          </p:cNvSpPr>
          <p:nvPr>
            <p:ph type="title"/>
          </p:nvPr>
        </p:nvSpPr>
        <p:spPr bwMode="auto">
          <a:xfrm>
            <a:off x="5508103" y="843558"/>
            <a:ext cx="3617929" cy="85725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>
            <a:normAutofit fontScale="9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country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5" y="3589744"/>
            <a:ext cx="2684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Lucky money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Administrator\AppData\Roaming\Tencent\Users\270255009\QQ\WinTemp\RichOle\{CFXVK8DWX`)$3(2[IQV~[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707654"/>
            <a:ext cx="5829300" cy="3093244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559881"/>
            <a:ext cx="904927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What will they do to welcome the new year?</a:t>
            </a: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Administrator\AppData\Roaming\Tencent\Users\270255009\QQ\WinTemp\RichOle\$DWM)ZK_G7RQO]S93WY`M5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491630"/>
            <a:ext cx="5505450" cy="29718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7503" y="555526"/>
            <a:ext cx="8842485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What will they do early the next morning?</a:t>
            </a: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83568" y="552353"/>
            <a:ext cx="8102134" cy="36625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Exercise</a:t>
            </a: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</a:pPr>
            <a:r>
              <a:rPr kumimoji="0" lang="en-US" altLang="zh-C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We’ll get _____,not from </a:t>
            </a:r>
            <a:r>
              <a:rPr kumimoji="0" lang="en-US" altLang="zh-CN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santa</a:t>
            </a:r>
            <a:r>
              <a:rPr kumimoji="0" lang="en-US" altLang="zh-C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</a:pPr>
            <a:endParaRPr kumimoji="0" lang="en-US" altLang="zh-CN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 startAt="2"/>
            </a:pPr>
            <a:r>
              <a:rPr kumimoji="0" lang="en-US" altLang="zh-C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Early the next morning ,they Will _______.</a:t>
            </a: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 startAt="2"/>
            </a:pPr>
            <a:endParaRPr kumimoji="0" lang="en-US" altLang="zh-CN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 startAt="3"/>
            </a:pPr>
            <a:r>
              <a:rPr kumimoji="0" lang="en-US" altLang="zh-C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They will have the _______.They are very excited.</a:t>
            </a: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 startAt="3"/>
            </a:pPr>
            <a:endParaRPr kumimoji="0" lang="en-US" altLang="zh-CN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 startAt="4"/>
            </a:pPr>
            <a:r>
              <a:rPr kumimoji="0" lang="en-US" altLang="zh-C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On the eve of the Chinese New Year ,they will eat ______.</a:t>
            </a: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 startAt="4"/>
            </a:pPr>
            <a:endParaRPr kumimoji="0" lang="en-US" altLang="zh-CN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</a:pPr>
            <a:r>
              <a:rPr kumimoji="0" lang="en-US" altLang="zh-C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Spring Festival   B. lucky money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zh-C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C. eat </a:t>
            </a:r>
            <a:r>
              <a:rPr kumimoji="0" lang="en-US" altLang="zh-CN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jiaozi</a:t>
            </a:r>
            <a:r>
              <a:rPr kumimoji="0" lang="en-US" altLang="zh-C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D. wear new clothes</a:t>
            </a:r>
            <a:endParaRPr kumimoji="0" lang="en-US" altLang="zh-CN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全屏显示(16:9)</PresentationFormat>
  <Paragraphs>30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Unit 7   Lesson 3</vt:lpstr>
      <vt:lpstr>PowerPoint 演示文稿</vt:lpstr>
      <vt:lpstr>PowerPoint 演示文稿</vt:lpstr>
      <vt:lpstr>PowerPoint 演示文稿</vt:lpstr>
      <vt:lpstr>PowerPoint 演示文稿</vt:lpstr>
      <vt:lpstr>country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2015-06-15T08:18:00Z</dcterms:created>
  <dcterms:modified xsi:type="dcterms:W3CDTF">2023-01-16T21:57:20Z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4976CF983E82420FB2C6061ADFC2B826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