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025E33-B23E-4C16-962F-1020A1E576B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F912-B5D0-400B-85DA-E832FB8983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490538"/>
            <a:ext cx="1971675" cy="5959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90538"/>
            <a:ext cx="5762625" cy="5959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42727-1851-4C53-B474-1C6FA63BFCF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5242-5ADD-4BED-9930-D5A95ABFCDA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D3E58-A753-409A-8FF4-4AD514E037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7232A-6FB2-489B-8FF5-F03BDE16F15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2D9D-C3CA-4FF3-B5DC-173AE5151DB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8A3B-2895-4A6B-89AC-7813DA6AC03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BF294-CCB5-492C-BBA7-72A357C3E04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F8DBB-8BFD-4E89-BF80-0CD178F45D6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47B98-FADA-4E83-B2CA-DC2CC878ACE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2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1" name="Picture 4" descr="xpic393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" name="矩形 44"/>
            <p:cNvGrpSpPr/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3" name="矩形 44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55" name="组合 45"/>
          <p:cNvGrpSpPr/>
          <p:nvPr/>
        </p:nvGrpSpPr>
        <p:grpSpPr bwMode="auto">
          <a:xfrm flipH="1">
            <a:off x="0" y="0"/>
            <a:ext cx="3498850" cy="4405313"/>
            <a:chOff x="0" y="0"/>
            <a:chExt cx="5446229" cy="6857999"/>
          </a:xfrm>
        </p:grpSpPr>
        <p:pic>
          <p:nvPicPr>
            <p:cNvPr id="2056" name="Picture 4" descr="xpic3933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V="1">
              <a:off x="864704" y="1"/>
              <a:ext cx="4581525" cy="36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矩形 40"/>
            <p:cNvGrpSpPr/>
            <p:nvPr userDrawn="1"/>
          </p:nvGrpSpPr>
          <p:grpSpPr bwMode="auto">
            <a:xfrm flipH="1">
              <a:off x="-827" y="0"/>
              <a:ext cx="3852943" cy="5295423"/>
              <a:chOff x="0" y="0"/>
              <a:chExt cx="2474976" cy="3401568"/>
            </a:xfrm>
          </p:grpSpPr>
          <p:pic>
            <p:nvPicPr>
              <p:cNvPr id="2058" name="矩形 40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0"/>
                <a:ext cx="2474976" cy="340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2740" y="1"/>
                <a:ext cx="2477185" cy="3402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矩形 41"/>
            <p:cNvGrpSpPr/>
            <p:nvPr userDrawn="1"/>
          </p:nvGrpSpPr>
          <p:grpSpPr bwMode="auto">
            <a:xfrm flipH="1">
              <a:off x="1479615" y="0"/>
              <a:ext cx="3966823" cy="6861274"/>
              <a:chOff x="0" y="0"/>
              <a:chExt cx="2548128" cy="4407408"/>
            </a:xfrm>
          </p:grpSpPr>
          <p:pic>
            <p:nvPicPr>
              <p:cNvPr id="2061" name="矩形 41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0" y="0"/>
                <a:ext cx="2548128" cy="440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28943" y="929079"/>
                <a:ext cx="4405304" cy="254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449388"/>
            <a:ext cx="7886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6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490538"/>
            <a:ext cx="682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6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6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6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fld id="{52742727-1851-4C53-B474-1C6FA63BFCF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"/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75_baofeng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75_baofeng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88840"/>
            <a:ext cx="9144000" cy="217328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Unit 6   Would you like to take a trip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2799" y="1052736"/>
            <a:ext cx="2818400" cy="67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精通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四年级下册</a:t>
            </a:r>
          </a:p>
        </p:txBody>
      </p:sp>
      <p:sp>
        <p:nvSpPr>
          <p:cNvPr id="4" name="矩形 3"/>
          <p:cNvSpPr/>
          <p:nvPr/>
        </p:nvSpPr>
        <p:spPr>
          <a:xfrm>
            <a:off x="3182035" y="566124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838200" y="1143000"/>
            <a:ext cx="415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CC"/>
                </a:solidFill>
                <a:latin typeface="Comic Sans MS" panose="030F0702030302020204" pitchFamily="66" charset="0"/>
              </a:rPr>
              <a:t>Just read and write</a:t>
            </a:r>
            <a:endParaRPr lang="en-US" altLang="zh-CN" sz="320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905000"/>
            <a:ext cx="67548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36925" y="4724400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0" y="1905000"/>
            <a:ext cx="610235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2209800" y="4333875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 a horse </a:t>
            </a: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5867400" y="4926013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</a:p>
        </p:txBody>
      </p: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5502275" y="4318000"/>
            <a:ext cx="1239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horses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矩形 7"/>
          <p:cNvSpPr>
            <a:spLocks noChangeArrowheads="1"/>
          </p:cNvSpPr>
          <p:nvPr/>
        </p:nvSpPr>
        <p:spPr bwMode="auto">
          <a:xfrm>
            <a:off x="2327275" y="4945063"/>
            <a:ext cx="1255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一匹马</a:t>
            </a:r>
          </a:p>
        </p:txBody>
      </p:sp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1219200" y="1295400"/>
            <a:ext cx="6940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What are these in English? They’re horses. </a:t>
            </a: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 ho131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 hors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83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ors13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orses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35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92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1431925"/>
            <a:ext cx="6324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2274888" y="4056063"/>
            <a:ext cx="1219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 cow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2189163" y="4584700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一头牛</a:t>
            </a:r>
          </a:p>
        </p:txBody>
      </p:sp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5694363" y="4038600"/>
            <a:ext cx="1003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cows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5927725" y="4552950"/>
            <a:ext cx="539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</a:t>
            </a:r>
          </a:p>
        </p:txBody>
      </p:sp>
      <p:pic>
        <p:nvPicPr>
          <p:cNvPr id="2" name="a co13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 cow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59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ws13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ow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65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6" grpId="0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1458913" y="1762125"/>
            <a:ext cx="3371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Can you write them?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2" name="组合 9"/>
          <p:cNvGrpSpPr/>
          <p:nvPr/>
        </p:nvGrpSpPr>
        <p:grpSpPr bwMode="auto">
          <a:xfrm>
            <a:off x="1096963" y="3862388"/>
            <a:ext cx="6523037" cy="571500"/>
            <a:chOff x="2773680" y="3497580"/>
            <a:chExt cx="3520440" cy="5715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7" name="组合 9"/>
          <p:cNvGrpSpPr/>
          <p:nvPr/>
        </p:nvGrpSpPr>
        <p:grpSpPr bwMode="auto">
          <a:xfrm>
            <a:off x="1066800" y="2728913"/>
            <a:ext cx="6553200" cy="571500"/>
            <a:chOff x="2773680" y="3497580"/>
            <a:chExt cx="3520440" cy="5715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066800"/>
            <a:ext cx="1257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716213"/>
            <a:ext cx="12096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425" y="2800350"/>
            <a:ext cx="955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717800"/>
            <a:ext cx="8461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6638" y="2778125"/>
            <a:ext cx="7667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625" y="3805238"/>
            <a:ext cx="7350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6638" y="3917950"/>
            <a:ext cx="604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668338" y="1066800"/>
            <a:ext cx="207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Let’s play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044700"/>
            <a:ext cx="635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33400" y="1882775"/>
            <a:ext cx="2590800" cy="912813"/>
          </a:xfrm>
          <a:prstGeom prst="wedgeRoundRectCallout">
            <a:avLst>
              <a:gd name="adj1" fmla="val -283"/>
              <a:gd name="adj2" fmla="val 10088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in English? 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3124200" y="1358900"/>
            <a:ext cx="3017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Guess the animals.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505575" y="2333625"/>
            <a:ext cx="2286000" cy="587375"/>
          </a:xfrm>
          <a:prstGeom prst="wedgeRoundRectCallout">
            <a:avLst>
              <a:gd name="adj1" fmla="val -46079"/>
              <a:gd name="adj2" fmla="val 11295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cats.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825" y="1901825"/>
            <a:ext cx="635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504825" y="1739900"/>
            <a:ext cx="2590800" cy="912813"/>
          </a:xfrm>
          <a:prstGeom prst="wedgeRoundRectCallout">
            <a:avLst>
              <a:gd name="adj1" fmla="val -283"/>
              <a:gd name="adj2" fmla="val 10088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in English? 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477000" y="2189163"/>
            <a:ext cx="2286000" cy="588962"/>
          </a:xfrm>
          <a:prstGeom prst="wedgeRoundRectCallout">
            <a:avLst>
              <a:gd name="adj1" fmla="val -46079"/>
              <a:gd name="adj2" fmla="val 11295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cows.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43413" y="1600200"/>
            <a:ext cx="1957387" cy="12827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825" y="1901825"/>
            <a:ext cx="635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66675" y="1733550"/>
            <a:ext cx="2590800" cy="912813"/>
          </a:xfrm>
          <a:prstGeom prst="wedgeRoundRectCallout">
            <a:avLst>
              <a:gd name="adj1" fmla="val 40382"/>
              <a:gd name="adj2" fmla="val 9290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in English? 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477000" y="1919288"/>
            <a:ext cx="2590800" cy="644525"/>
          </a:xfrm>
          <a:prstGeom prst="wedgeRoundRectCallout">
            <a:avLst>
              <a:gd name="adj1" fmla="val -46079"/>
              <a:gd name="adj2" fmla="val 11295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horses.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00338" y="1628775"/>
            <a:ext cx="1957387" cy="12827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466725" y="990600"/>
            <a:ext cx="260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New words</a:t>
            </a: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125" y="4165600"/>
            <a:ext cx="8524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95663" y="1282700"/>
            <a:ext cx="26654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9"/>
          <p:cNvGrpSpPr/>
          <p:nvPr/>
        </p:nvGrpSpPr>
        <p:grpSpPr bwMode="auto">
          <a:xfrm>
            <a:off x="3141663" y="4221163"/>
            <a:ext cx="3086100" cy="571500"/>
            <a:chOff x="2773680" y="3497580"/>
            <a:chExt cx="3520440" cy="5715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773680" y="3497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2773680" y="3688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773680" y="38785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773680" y="4069080"/>
              <a:ext cx="352044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141663" y="4879975"/>
            <a:ext cx="308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母牛；奶牛</a:t>
            </a: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050" y="4232275"/>
            <a:ext cx="695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5788" y="1541463"/>
            <a:ext cx="30765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/>
          <p:cNvSpPr>
            <a:spLocks noChangeArrowheads="1"/>
          </p:cNvSpPr>
          <p:nvPr/>
        </p:nvSpPr>
        <p:spPr bwMode="auto">
          <a:xfrm>
            <a:off x="457200" y="1079500"/>
            <a:ext cx="197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Just talk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75" y="1600200"/>
            <a:ext cx="77311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304800" y="1524000"/>
            <a:ext cx="2819400" cy="912813"/>
          </a:xfrm>
          <a:prstGeom prst="wedgeRoundRectCallout">
            <a:avLst>
              <a:gd name="adj1" fmla="val -1092"/>
              <a:gd name="adj2" fmla="val 8709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the farm, boys and girls.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352800" y="2133600"/>
            <a:ext cx="2146300" cy="912813"/>
          </a:xfrm>
          <a:prstGeom prst="wedgeRoundRectCallout">
            <a:avLst>
              <a:gd name="adj1" fmla="val -54584"/>
              <a:gd name="adj2" fmla="val 8636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Oh! What a big farm!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029200" y="3124200"/>
            <a:ext cx="3352800" cy="1139825"/>
          </a:xfrm>
          <a:prstGeom prst="wedgeRoundRectCallout">
            <a:avLst>
              <a:gd name="adj1" fmla="val -68174"/>
              <a:gd name="adj2" fmla="val 31060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here! What are these in English?</a:t>
            </a:r>
            <a:r>
              <a:rPr lang="zh-CN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562600" y="4953000"/>
            <a:ext cx="2743200" cy="608013"/>
          </a:xfrm>
          <a:prstGeom prst="wedgeRoundRectCallout">
            <a:avLst>
              <a:gd name="adj1" fmla="val -63145"/>
              <a:gd name="adj2" fmla="val 2902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horses.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1219200" y="3475038"/>
            <a:ext cx="2590800" cy="912812"/>
          </a:xfrm>
          <a:prstGeom prst="wedgeRoundRectCallout">
            <a:avLst>
              <a:gd name="adj1" fmla="val -52829"/>
              <a:gd name="adj2" fmla="val -9037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in English?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733800" y="1825625"/>
            <a:ext cx="2308225" cy="684213"/>
          </a:xfrm>
          <a:prstGeom prst="wedgeRoundRectCallout">
            <a:avLst>
              <a:gd name="adj1" fmla="val -70653"/>
              <a:gd name="adj2" fmla="val 2417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cows.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>
            <a:spLocks noChangeArrowheads="1"/>
          </p:cNvSpPr>
          <p:nvPr/>
        </p:nvSpPr>
        <p:spPr bwMode="auto">
          <a:xfrm>
            <a:off x="838200" y="11557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Language points</a:t>
            </a:r>
            <a:endParaRPr lang="en-US" altLang="zh-CN" sz="3200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5800" y="1905000"/>
            <a:ext cx="632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What a big farm!      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多大的一个农场。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90600" y="4291013"/>
            <a:ext cx="76533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注意：感叹句在表示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激动强烈的感情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时，口语中常常采用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省略句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，其后面的主语和谓语往往略去不讲。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0600" y="2397125"/>
            <a:ext cx="7086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这是一个由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引导的感叹句。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+ a/an +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endParaRPr lang="en-US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（表达对某物的赞美、感叹等。）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3875" y="1106488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拓展：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What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引导的感叹句也可以用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引导的感叹句替换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句型结构：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</a:t>
            </a: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“how”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用作状语，修饰形容词或副词（被强调部分）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如果修饰形容词，则句中的谓语动词用系动词；如果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修饰副词，则句中的谓语动词用行为动词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3400" y="1447800"/>
            <a:ext cx="769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What are these in English?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这些用英语怎么说？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62013" y="2057400"/>
            <a:ext cx="81391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these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意为“这些”，是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的复数形式，当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询问的物体距离说话人较近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时，用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these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62013" y="4114800"/>
            <a:ext cx="59197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例句：这些用英语怎么说？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它们是小鸡。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41375" y="3300413"/>
            <a:ext cx="7845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答语：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 + 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可数名词复数形式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（它们是……）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76800" y="4090988"/>
            <a:ext cx="4038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are these in English?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86200" y="4637088"/>
            <a:ext cx="2679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 chicken. </a:t>
            </a:r>
            <a:endParaRPr lang="zh-CN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1119A27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90C413"/>
      </a:accent2>
      <a:accent3>
        <a:srgbClr val="FFFFFF"/>
      </a:accent3>
      <a:accent4>
        <a:srgbClr val="333436"/>
      </a:accent4>
      <a:accent5>
        <a:srgbClr val="D9DBAF"/>
      </a:accent5>
      <a:accent6>
        <a:srgbClr val="82B110"/>
      </a:accent6>
      <a:hlink>
        <a:srgbClr val="00B0F0"/>
      </a:hlink>
      <a:folHlink>
        <a:srgbClr val="AFB2B4"/>
      </a:folHlink>
    </a:clrScheme>
    <a:fontScheme name="A000120141119A27PWBG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7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90C413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82B11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主题7</Template>
  <TotalTime>0</TotalTime>
  <Words>365</Words>
  <Application>Microsoft Office PowerPoint</Application>
  <PresentationFormat>全屏显示(4:3)</PresentationFormat>
  <Paragraphs>50</Paragraphs>
  <Slides>16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MS UI Gothic</vt:lpstr>
      <vt:lpstr>黑体</vt:lpstr>
      <vt:lpstr>华文楷体</vt:lpstr>
      <vt:lpstr>宋体</vt:lpstr>
      <vt:lpstr>微软雅黑</vt:lpstr>
      <vt:lpstr>幼圆</vt:lpstr>
      <vt:lpstr>Arial</vt:lpstr>
      <vt:lpstr>Baskerville Old Face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2019-12-21T13:27:00Z</dcterms:created>
  <dcterms:modified xsi:type="dcterms:W3CDTF">2023-01-16T21:57:26Z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A7D41CA96E0840AEA1058847DA8D9DDA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