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1" r:id="rId2"/>
    <p:sldId id="338" r:id="rId3"/>
    <p:sldId id="339" r:id="rId4"/>
    <p:sldId id="341" r:id="rId5"/>
    <p:sldId id="363" r:id="rId6"/>
    <p:sldId id="386" r:id="rId7"/>
    <p:sldId id="385" r:id="rId8"/>
    <p:sldId id="387" r:id="rId9"/>
    <p:sldId id="309" r:id="rId10"/>
    <p:sldId id="407" r:id="rId11"/>
    <p:sldId id="408" r:id="rId12"/>
    <p:sldId id="409" r:id="rId13"/>
    <p:sldId id="410" r:id="rId14"/>
    <p:sldId id="422" r:id="rId15"/>
    <p:sldId id="278" r:id="rId16"/>
    <p:sldId id="280" r:id="rId17"/>
    <p:sldId id="412" r:id="rId18"/>
    <p:sldId id="311" r:id="rId19"/>
    <p:sldId id="312" r:id="rId20"/>
    <p:sldId id="414" r:id="rId21"/>
    <p:sldId id="413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F3F3AB"/>
    <a:srgbClr val="FFFF00"/>
    <a:srgbClr val="99CCFF"/>
    <a:srgbClr val="FFFFFF"/>
    <a:srgbClr val="CC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26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buFontTx/>
              <a:buNone/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24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389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noProof="0" smtClean="0"/>
              <a:t>单击此处编辑母版文本样式</a:t>
            </a:r>
          </a:p>
          <a:p>
            <a:pPr lvl="1"/>
            <a:r>
              <a:rPr lang="zh-CN" noProof="0" smtClean="0"/>
              <a:t>第二级</a:t>
            </a:r>
          </a:p>
          <a:p>
            <a:pPr lvl="2"/>
            <a:r>
              <a:rPr lang="zh-CN" noProof="0" smtClean="0"/>
              <a:t>第三级</a:t>
            </a:r>
          </a:p>
          <a:p>
            <a:pPr lvl="3"/>
            <a:r>
              <a:rPr lang="zh-CN" noProof="0" smtClean="0"/>
              <a:t>第四级</a:t>
            </a:r>
          </a:p>
          <a:p>
            <a:pPr lvl="4"/>
            <a:r>
              <a:rPr lang="zh-CN" noProof="0" smtClean="0"/>
              <a:t>第五级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buFontTx/>
              <a:buNone/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8B4D17-537B-43CB-A3C9-D3F0692C4326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B4D17-537B-43CB-A3C9-D3F0692C4326}" type="slidenum">
              <a:rPr lang="zh-CN" altLang="zh-CN" smtClean="0"/>
              <a:t>5</a:t>
            </a:fld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3"/>
          <p:cNvGrpSpPr/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5" name="Picture 4" descr="xpic393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562475" y="0"/>
              <a:ext cx="45815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6" name="矩形 15"/>
            <p:cNvGrpSpPr/>
            <p:nvPr userDrawn="1"/>
          </p:nvGrpSpPr>
          <p:grpSpPr bwMode="auto">
            <a:xfrm>
              <a:off x="0" y="0"/>
              <a:ext cx="7565136" cy="6858000"/>
              <a:chOff x="0" y="0"/>
              <a:chExt cx="7565136" cy="6858000"/>
            </a:xfrm>
          </p:grpSpPr>
          <p:pic>
            <p:nvPicPr>
              <p:cNvPr id="3077" name="矩形 15"/>
              <p:cNvPicPr>
                <a:picLocks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0" y="0"/>
                <a:ext cx="7565136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8" name="Text Box 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7563678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079" name="Text Placeholder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62388"/>
            <a:ext cx="4054475" cy="42862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>
                <a:solidFill>
                  <a:srgbClr val="808080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noProof="0" smtClean="0"/>
          </a:p>
        </p:txBody>
      </p:sp>
      <p:sp>
        <p:nvSpPr>
          <p:cNvPr id="3080" name="Title Placeholder 1"/>
          <p:cNvSpPr>
            <a:spLocks noGrp="1" noChangeArrowheads="1"/>
          </p:cNvSpPr>
          <p:nvPr>
            <p:ph type="ctrTitle"/>
          </p:nvPr>
        </p:nvSpPr>
        <p:spPr>
          <a:xfrm>
            <a:off x="685800" y="2540000"/>
            <a:ext cx="4052888" cy="1276350"/>
          </a:xfrm>
        </p:spPr>
        <p:txBody>
          <a:bodyPr/>
          <a:lstStyle>
            <a:lvl1pPr algn="ctr">
              <a:defRPr>
                <a:solidFill>
                  <a:srgbClr val="BABD3D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noProof="0" smtClean="0"/>
          </a:p>
        </p:txBody>
      </p:sp>
      <p:sp>
        <p:nvSpPr>
          <p:cNvPr id="3081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0E10D9-911D-4778-BD0E-E3EEB8ED566A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3082" name="Footer Placeholder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83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C31614-4802-4D55-A8D3-9FA89AEFE0C6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5CE645-496B-4AD6-8180-8CFAB38FAB37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7F82D-2A0C-4805-8979-93543A9D951F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490538"/>
            <a:ext cx="1971675" cy="59594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490538"/>
            <a:ext cx="5762625" cy="59594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9F8401-9945-47E7-81CF-F0CE86C47EE9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75C37-1BBE-48D4-BA35-ACAE5FD488D5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3F229-1151-468F-9DBF-C379FFA287A9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DB5D1-96E8-45FE-A0EE-A8E1A13A5EFB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429AFE-F1EC-4930-A6FD-4373B21A4E20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DF7A5-5F20-4C6C-B3F9-686455CC8846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449388"/>
            <a:ext cx="386715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9388"/>
            <a:ext cx="386715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A6512D-30A9-42B4-A99D-70F3B98E26BD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8B0A0-8ADD-450D-896F-C0D1029B6BB0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714B4-050C-4934-97DB-34F15F67CCF4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1BE7B-90A1-4B05-9E30-600C0DC67A9F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4AD4D-FEEC-45AD-8B64-1D4CEA9AA6B8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23113-8310-494D-AA4F-5B80A69601AE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D08A2D-CAC8-405C-9612-B3A968847D7D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9C97E-2765-40C6-BC75-526EBF9E4B72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984A7A-8048-4A64-BC7D-7FE64A77298D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422B0-B85D-4ABF-B1B9-7625BC190F90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99A568-7F41-4C83-BE42-4B380481AD69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5A0E1-7BA6-47F8-89C8-A14D3C4CF4CD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42"/>
          <p:cNvGrpSpPr/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1" name="Picture 4" descr="xpic3933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4562475" y="0"/>
              <a:ext cx="45815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2" name="矩形 44"/>
            <p:cNvGrpSpPr/>
            <p:nvPr userDrawn="1"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2053" name="矩形 44"/>
              <p:cNvPicPr>
                <a:picLocks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4" name="Text Box 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055" name="组合 45"/>
          <p:cNvGrpSpPr/>
          <p:nvPr/>
        </p:nvGrpSpPr>
        <p:grpSpPr bwMode="auto">
          <a:xfrm flipH="1">
            <a:off x="0" y="0"/>
            <a:ext cx="3498850" cy="4405313"/>
            <a:chOff x="0" y="0"/>
            <a:chExt cx="5446229" cy="6857999"/>
          </a:xfrm>
        </p:grpSpPr>
        <p:pic>
          <p:nvPicPr>
            <p:cNvPr id="2056" name="Picture 4" descr="xpic3933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 flipV="1">
              <a:off x="864704" y="1"/>
              <a:ext cx="4581525" cy="3697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7" name="矩形 40"/>
            <p:cNvGrpSpPr/>
            <p:nvPr userDrawn="1"/>
          </p:nvGrpSpPr>
          <p:grpSpPr bwMode="auto">
            <a:xfrm flipH="1">
              <a:off x="-827" y="0"/>
              <a:ext cx="3852943" cy="5295423"/>
              <a:chOff x="0" y="0"/>
              <a:chExt cx="2474976" cy="3401568"/>
            </a:xfrm>
          </p:grpSpPr>
          <p:pic>
            <p:nvPicPr>
              <p:cNvPr id="2058" name="矩形 40"/>
              <p:cNvPicPr>
                <a:picLocks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>
                <a:off x="0" y="0"/>
                <a:ext cx="2474976" cy="3401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9" name="Text Box 11"/>
              <p:cNvSpPr txBox="1">
                <a:spLocks noChangeArrowheads="1"/>
              </p:cNvSpPr>
              <p:nvPr/>
            </p:nvSpPr>
            <p:spPr bwMode="auto">
              <a:xfrm>
                <a:off x="-2740" y="1"/>
                <a:ext cx="2477185" cy="3402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60" name="矩形 41"/>
            <p:cNvGrpSpPr/>
            <p:nvPr userDrawn="1"/>
          </p:nvGrpSpPr>
          <p:grpSpPr bwMode="auto">
            <a:xfrm flipH="1">
              <a:off x="1479615" y="0"/>
              <a:ext cx="3966823" cy="6861274"/>
              <a:chOff x="0" y="0"/>
              <a:chExt cx="2548128" cy="4407408"/>
            </a:xfrm>
          </p:grpSpPr>
          <p:pic>
            <p:nvPicPr>
              <p:cNvPr id="2061" name="矩形 41"/>
              <p:cNvPicPr>
                <a:picLocks noChangeArrowheads="1"/>
              </p:cNvPicPr>
              <p:nvPr/>
            </p:nvPicPr>
            <p:blipFill>
              <a:blip r:embed="rId17" cstate="email"/>
              <a:srcRect/>
              <a:stretch>
                <a:fillRect/>
              </a:stretch>
            </p:blipFill>
            <p:spPr bwMode="auto">
              <a:xfrm>
                <a:off x="0" y="0"/>
                <a:ext cx="2548128" cy="4407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2" name="Text Box 14"/>
              <p:cNvSpPr txBox="1">
                <a:spLocks noChangeArrowheads="1"/>
              </p:cNvSpPr>
              <p:nvPr/>
            </p:nvSpPr>
            <p:spPr bwMode="auto">
              <a:xfrm rot="16200000">
                <a:off x="-928943" y="929079"/>
                <a:ext cx="4405304" cy="2547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6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449388"/>
            <a:ext cx="78867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206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685925" y="490538"/>
            <a:ext cx="68294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65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919293"/>
                </a:solidFill>
              </a:defRPr>
            </a:lvl1pPr>
          </a:lstStyle>
          <a:p>
            <a:fld id="{FC17AB0A-4C19-453A-A7E3-56CA1278566E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2066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919293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2067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919293"/>
                </a:solidFill>
              </a:defRPr>
            </a:lvl1pPr>
          </a:lstStyle>
          <a:p>
            <a:fld id="{FE35A77F-4B7E-4DE3-82E8-A603D5087092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"/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357505" indent="-357505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 "/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19971;&#19979;%20Unit6%20Topic3\&#35838;&#20214;\Unit6%20Topic3%20SectionC&#21442;&#32771;&#35838;&#20214;\SectionC&#35838;&#25991;&#24405;&#38899;1a.mp3" TargetMode="External"/><Relationship Id="rId1" Type="http://schemas.microsoft.com/office/2007/relationships/media" Target="file:///C:\Documents%20and%20Settings\Administrator\&#26700;&#38754;\&#19971;&#19979;%20Unit6%20Topic3\&#35838;&#20214;\Unit6%20Topic3%20SectionC&#21442;&#32771;&#35838;&#20214;\SectionC&#35838;&#25991;&#24405;&#38899;1a.mp3" TargetMode="Externa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19971;&#19979;%20Unit6%20Topic3\&#35838;&#20214;\Unit6%20Topic3%20SectionC&#21442;&#32771;&#35838;&#20214;\SectionC&#35838;&#25991;&#24405;&#38899;5a.mp3" TargetMode="External"/><Relationship Id="rId1" Type="http://schemas.microsoft.com/office/2007/relationships/media" Target="file:///C:\Documents%20and%20Settings\Administrator\&#26700;&#38754;\&#19971;&#19979;%20Unit6%20Topic3\&#35838;&#20214;\Unit6%20Topic3%20SectionC&#21442;&#32771;&#35838;&#20214;\SectionC&#35838;&#25991;&#24405;&#38899;5a.mp3" TargetMode="Externa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19971;&#19979;%20Unit6%20Topic3\&#35838;&#20214;\Unit6%20Topic3%20SectionC&#21442;&#32771;&#35838;&#20214;\SectionC&#35838;&#25991;&#24405;&#38899;5b.mp3" TargetMode="External"/><Relationship Id="rId1" Type="http://schemas.microsoft.com/office/2007/relationships/media" Target="file:///C:\Documents%20and%20Settings\Administrator\&#26700;&#38754;\&#19971;&#19979;%20Unit6%20Topic3\&#35838;&#20214;\Unit6%20Topic3%20SectionC&#21442;&#32771;&#35838;&#20214;\SectionC&#35838;&#25991;&#24405;&#38899;5b.mp3" TargetMode="External"/><Relationship Id="rId6" Type="http://schemas.openxmlformats.org/officeDocument/2006/relationships/image" Target="../media/image59.png"/><Relationship Id="rId5" Type="http://schemas.openxmlformats.org/officeDocument/2006/relationships/image" Target="../media/image58.tiff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tif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4" name="Picture 9" descr="125DCG3U0-35544_副本jj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6096000"/>
            <a:ext cx="712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0" descr="125DCG3U0-35544_副本jj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05800" y="5867400"/>
            <a:ext cx="6492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1" descr="125DCG3U0-35544_副本jj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77200" y="5257800"/>
            <a:ext cx="4810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12" descr="125DCG3U0-35544_副本jj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10600" y="49530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13" descr="125DCG3U0-35544_副本jj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4900" y="4343400"/>
            <a:ext cx="34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14" descr="125DCG3U0-35544_副本jj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535988" y="4419600"/>
            <a:ext cx="265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16" descr="125DCG3U0-35544_副本jj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610600" y="3840163"/>
            <a:ext cx="304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0" y="1449064"/>
            <a:ext cx="91440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4400" dirty="0">
                <a:solidFill>
                  <a:srgbClr val="FF0000"/>
                </a:solidFill>
              </a:rPr>
              <a:t>Unit 6 </a:t>
            </a:r>
            <a:r>
              <a:rPr lang="en-US" altLang="zh-CN" sz="4400" dirty="0" smtClean="0">
                <a:solidFill>
                  <a:srgbClr val="FF0000"/>
                </a:solidFill>
              </a:rPr>
              <a:t>Topic3</a:t>
            </a:r>
          </a:p>
          <a:p>
            <a:pPr algn="ctr">
              <a:buFontTx/>
              <a:buNone/>
              <a:defRPr/>
            </a:pPr>
            <a:r>
              <a:rPr lang="en-US" altLang="zh-CN" sz="4400" dirty="0" smtClean="0">
                <a:solidFill>
                  <a:srgbClr val="FF0000"/>
                </a:solidFill>
              </a:rPr>
              <a:t>Which </a:t>
            </a:r>
            <a:r>
              <a:rPr lang="en-US" altLang="zh-CN" sz="4400" dirty="0">
                <a:solidFill>
                  <a:srgbClr val="FF0000"/>
                </a:solidFill>
              </a:rPr>
              <a:t>is the way to the hospital?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3200" y="3352799"/>
            <a:ext cx="3657600" cy="83026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4800" dirty="0">
                <a:solidFill>
                  <a:srgbClr val="FF0000"/>
                </a:solidFill>
              </a:rPr>
              <a:t>Section C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24754" y="55626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447800" y="1981200"/>
            <a:ext cx="6070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dirty="0">
                <a:solidFill>
                  <a:srgbClr val="0000FF"/>
                </a:solidFill>
              </a:rPr>
              <a:t> Keeping Safe on the Street</a:t>
            </a:r>
            <a:endParaRPr lang="zh-CN" altLang="en-US" sz="4000" b="0" dirty="0">
              <a:solidFill>
                <a:srgbClr val="0000FF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153400" cy="11890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600" dirty="0">
                <a:solidFill>
                  <a:srgbClr val="0000FF"/>
                </a:solidFill>
              </a:rPr>
              <a:t>Look at the title of the passage and guess what the passage is about.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62000" y="3048000"/>
            <a:ext cx="7391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How can we keep safe when we are walking on the street?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ldLvl="0" animBg="1"/>
      <p:bldP spid="27651" grpId="0" bldLvl="0" animBg="1"/>
      <p:bldP spid="27652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533476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rgbClr val="FF0000"/>
                </a:solidFill>
              </a:rPr>
              <a:t>Read 1a and mark </a:t>
            </a:r>
            <a:r>
              <a:rPr lang="zh-CN" altLang="en-US" sz="3600" dirty="0">
                <a:solidFill>
                  <a:srgbClr val="FF0000"/>
                </a:solidFill>
                <a:sym typeface="Arial" panose="020B0604020202020204" pitchFamily="34" charset="0"/>
              </a:rPr>
              <a:t>T for true or F for false.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066800" y="1035050"/>
            <a:ext cx="7696200" cy="47307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None/>
              <a:defRPr/>
            </a:pPr>
            <a:endParaRPr lang="zh-CN" altLang="en-US" sz="1800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zh-CN" altLang="en-US" sz="3200" dirty="0">
                <a:solidFill>
                  <a:schemeClr val="accent2"/>
                </a:solidFill>
              </a:rPr>
              <a:t>(    ) 1. We must not cross when we see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zh-CN" altLang="en-US" sz="3200" dirty="0">
                <a:solidFill>
                  <a:schemeClr val="accent2"/>
                </a:solidFill>
              </a:rPr>
              <a:t>            the green “walk” sign.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zh-CN" altLang="en-US" sz="3200" dirty="0">
                <a:solidFill>
                  <a:schemeClr val="accent2"/>
                </a:solidFill>
              </a:rPr>
              <a:t>(    ) </a:t>
            </a:r>
            <a:r>
              <a:rPr lang="zh-CN" altLang="en-US" dirty="0">
                <a:solidFill>
                  <a:schemeClr val="accent2"/>
                </a:solidFill>
              </a:rPr>
              <a:t>2. </a:t>
            </a:r>
            <a:r>
              <a:rPr lang="zh-CN" altLang="en-US" sz="3200" dirty="0">
                <a:solidFill>
                  <a:schemeClr val="accent2"/>
                </a:solidFill>
              </a:rPr>
              <a:t>We must stop and look both ways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zh-CN" altLang="en-US" dirty="0">
                <a:solidFill>
                  <a:schemeClr val="accent2"/>
                </a:solidFill>
              </a:rPr>
              <a:t>             </a:t>
            </a:r>
            <a:r>
              <a:rPr lang="zh-CN" altLang="en-US" sz="3200" dirty="0">
                <a:solidFill>
                  <a:schemeClr val="accent2"/>
                </a:solidFill>
              </a:rPr>
              <a:t>before we cross the street.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zh-CN" altLang="en-US" sz="3200" dirty="0">
                <a:solidFill>
                  <a:schemeClr val="accent2"/>
                </a:solidFill>
              </a:rPr>
              <a:t>(    ) 3. We must not ride skateboards on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zh-CN" altLang="en-US" sz="3200" dirty="0">
                <a:solidFill>
                  <a:schemeClr val="accent2"/>
                </a:solidFill>
              </a:rPr>
              <a:t>            the street.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zh-CN" altLang="en-US" sz="3200" dirty="0">
                <a:solidFill>
                  <a:schemeClr val="accent2"/>
                </a:solidFill>
              </a:rPr>
              <a:t>(    ) 4. It’s not good to help children 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zh-CN" altLang="en-US" sz="3200" dirty="0">
                <a:solidFill>
                  <a:schemeClr val="accent2"/>
                </a:solidFill>
              </a:rPr>
              <a:t>            cross the street.</a:t>
            </a:r>
          </a:p>
        </p:txBody>
      </p:sp>
      <p:pic>
        <p:nvPicPr>
          <p:cNvPr id="7" name="SectionC课文录音1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7152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524000" y="1035050"/>
            <a:ext cx="7239000" cy="46799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None/>
              <a:defRPr/>
            </a:pPr>
            <a:endParaRPr lang="zh-CN" altLang="en-US" sz="1800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zh-CN" altLang="en-US" sz="3200" dirty="0">
                <a:solidFill>
                  <a:schemeClr val="accent2"/>
                </a:solidFill>
              </a:rPr>
              <a:t>(    ) 1. We must not cross when we see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zh-CN" altLang="en-US" sz="3200" dirty="0">
                <a:solidFill>
                  <a:schemeClr val="accent2"/>
                </a:solidFill>
              </a:rPr>
              <a:t>            the green “walk” sign.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zh-CN" altLang="en-US" sz="3200" dirty="0">
                <a:solidFill>
                  <a:schemeClr val="accent2"/>
                </a:solidFill>
              </a:rPr>
              <a:t>(    ) </a:t>
            </a:r>
            <a:r>
              <a:rPr lang="zh-CN" altLang="en-US" dirty="0">
                <a:solidFill>
                  <a:schemeClr val="accent2"/>
                </a:solidFill>
              </a:rPr>
              <a:t>2. </a:t>
            </a:r>
            <a:r>
              <a:rPr lang="zh-CN" altLang="en-US" sz="3200" dirty="0">
                <a:solidFill>
                  <a:schemeClr val="accent2"/>
                </a:solidFill>
              </a:rPr>
              <a:t>We must stop and look both ways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zh-CN" altLang="en-US" dirty="0">
                <a:solidFill>
                  <a:schemeClr val="accent2"/>
                </a:solidFill>
              </a:rPr>
              <a:t>             </a:t>
            </a:r>
            <a:r>
              <a:rPr lang="zh-CN" altLang="en-US" sz="3200" dirty="0">
                <a:solidFill>
                  <a:schemeClr val="accent2"/>
                </a:solidFill>
              </a:rPr>
              <a:t>before we cross the street.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zh-CN" altLang="en-US" sz="3200" dirty="0">
                <a:solidFill>
                  <a:schemeClr val="accent2"/>
                </a:solidFill>
              </a:rPr>
              <a:t>(    ) 3. We must not ride skateboards on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zh-CN" altLang="en-US" sz="3200" dirty="0">
                <a:solidFill>
                  <a:schemeClr val="accent2"/>
                </a:solidFill>
              </a:rPr>
              <a:t>            the street.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zh-CN" altLang="en-US" sz="3200" dirty="0">
                <a:solidFill>
                  <a:schemeClr val="accent2"/>
                </a:solidFill>
              </a:rPr>
              <a:t>(    ) 4. It’s not good to help children 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zh-CN" altLang="en-US" sz="3200" dirty="0">
                <a:solidFill>
                  <a:schemeClr val="accent2"/>
                </a:solidFill>
              </a:rPr>
              <a:t>            cross the street.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752600" y="1447800"/>
            <a:ext cx="46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60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752600" y="25146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6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752600" y="4616450"/>
            <a:ext cx="46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60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752600" y="35052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600">
                <a:solidFill>
                  <a:srgbClr val="FF0000"/>
                </a:solidFill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  <p:bldP spid="30725" grpId="0"/>
      <p:bldP spid="307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4800" y="365919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FF0000"/>
                </a:solidFill>
              </a:rPr>
              <a:t>Read 1a and fill in the blanks</a:t>
            </a:r>
            <a:r>
              <a:rPr lang="zh-CN" altLang="en-US" sz="3200" dirty="0">
                <a:solidFill>
                  <a:srgbClr val="FF0000"/>
                </a:solidFill>
                <a:sym typeface="Arial" panose="020B0604020202020204" pitchFamily="34" charset="0"/>
              </a:rPr>
              <a:t>. </a:t>
            </a:r>
          </a:p>
        </p:txBody>
      </p:sp>
      <p:graphicFrame>
        <p:nvGraphicFramePr>
          <p:cNvPr id="31747" name="Group 3"/>
          <p:cNvGraphicFramePr>
            <a:graphicFrameLocks noGrp="1"/>
          </p:cNvGraphicFramePr>
          <p:nvPr/>
        </p:nvGraphicFramePr>
        <p:xfrm>
          <a:off x="457200" y="1219200"/>
          <a:ext cx="8382000" cy="5521643"/>
        </p:xfrm>
        <a:graphic>
          <a:graphicData uri="http://schemas.openxmlformats.org/drawingml/2006/table">
            <a:tbl>
              <a:tblPr/>
              <a:tblGrid>
                <a:gridCol w="127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5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How can we keep safe when we are walking on the street?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First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We must __________ the traffic rules.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We must cross when we see the ________ "walk" sign.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Second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We must _________ and ________ both ways.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Third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We must never ________ on the street.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Last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We should help __________ and ________ _________ cross the street.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61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All of us should be very careful when we are walking on the street.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786" name="Text Box 42"/>
          <p:cNvSpPr txBox="1">
            <a:spLocks noChangeArrowheads="1"/>
          </p:cNvSpPr>
          <p:nvPr/>
        </p:nvSpPr>
        <p:spPr bwMode="auto">
          <a:xfrm>
            <a:off x="3429000" y="2116138"/>
            <a:ext cx="9953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rgbClr val="FF0000"/>
                </a:solidFill>
              </a:rPr>
              <a:t>obey</a:t>
            </a:r>
          </a:p>
        </p:txBody>
      </p:sp>
      <p:sp>
        <p:nvSpPr>
          <p:cNvPr id="31787" name="Text Box 43"/>
          <p:cNvSpPr txBox="1">
            <a:spLocks noChangeArrowheads="1"/>
          </p:cNvSpPr>
          <p:nvPr/>
        </p:nvSpPr>
        <p:spPr bwMode="auto">
          <a:xfrm>
            <a:off x="6486525" y="2565400"/>
            <a:ext cx="1152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rgbClr val="FF0000"/>
                </a:solidFill>
              </a:rPr>
              <a:t>green</a:t>
            </a:r>
          </a:p>
        </p:txBody>
      </p:sp>
      <p:sp>
        <p:nvSpPr>
          <p:cNvPr id="31788" name="Text Box 44"/>
          <p:cNvSpPr txBox="1">
            <a:spLocks noChangeArrowheads="1"/>
          </p:cNvSpPr>
          <p:nvPr/>
        </p:nvSpPr>
        <p:spPr bwMode="auto">
          <a:xfrm>
            <a:off x="3459163" y="3600450"/>
            <a:ext cx="904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rgbClr val="FF0000"/>
                </a:solidFill>
              </a:rPr>
              <a:t>stop</a:t>
            </a:r>
            <a:endParaRPr lang="zh-CN" altLang="en-US" sz="1800" b="0">
              <a:latin typeface="Arial" panose="020B0604020202020204" pitchFamily="34" charset="0"/>
            </a:endParaRPr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5699125" y="3581400"/>
            <a:ext cx="9255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rgbClr val="FF0000"/>
                </a:solidFill>
              </a:rPr>
              <a:t>look</a:t>
            </a:r>
            <a:endParaRPr lang="zh-CN" altLang="en-US" sz="1800" b="0">
              <a:latin typeface="Arial" panose="020B0604020202020204" pitchFamily="34" charset="0"/>
            </a:endParaRPr>
          </a:p>
        </p:txBody>
      </p:sp>
      <p:sp>
        <p:nvSpPr>
          <p:cNvPr id="31790" name="Text Box 46"/>
          <p:cNvSpPr txBox="1">
            <a:spLocks noChangeArrowheads="1"/>
          </p:cNvSpPr>
          <p:nvPr/>
        </p:nvSpPr>
        <p:spPr bwMode="auto">
          <a:xfrm>
            <a:off x="4122738" y="4197350"/>
            <a:ext cx="927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rgbClr val="FF0000"/>
                </a:solidFill>
              </a:rPr>
              <a:t>play</a:t>
            </a:r>
            <a:endParaRPr lang="zh-CN" altLang="en-US" sz="1800" b="0">
              <a:latin typeface="Arial" panose="020B0604020202020204" pitchFamily="34" charset="0"/>
            </a:endParaRPr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4164013" y="4800600"/>
            <a:ext cx="16271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rgbClr val="FF0000"/>
                </a:solidFill>
              </a:rPr>
              <a:t>children</a:t>
            </a:r>
            <a:endParaRPr lang="zh-CN" altLang="en-US" sz="1800" b="0">
              <a:latin typeface="Arial" panose="020B0604020202020204" pitchFamily="34" charset="0"/>
            </a:endParaRPr>
          </a:p>
        </p:txBody>
      </p:sp>
      <p:sp>
        <p:nvSpPr>
          <p:cNvPr id="31792" name="Text Box 48"/>
          <p:cNvSpPr txBox="1">
            <a:spLocks noChangeArrowheads="1"/>
          </p:cNvSpPr>
          <p:nvPr/>
        </p:nvSpPr>
        <p:spPr bwMode="auto">
          <a:xfrm>
            <a:off x="6835775" y="4784725"/>
            <a:ext cx="723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rgbClr val="FF0000"/>
                </a:solidFill>
              </a:rPr>
              <a:t>old</a:t>
            </a:r>
            <a:endParaRPr lang="zh-CN" altLang="en-US" sz="1800" b="0">
              <a:latin typeface="Arial" panose="020B0604020202020204" pitchFamily="34" charset="0"/>
            </a:endParaRPr>
          </a:p>
        </p:txBody>
      </p:sp>
      <p:sp>
        <p:nvSpPr>
          <p:cNvPr id="31793" name="Text Box 49"/>
          <p:cNvSpPr txBox="1">
            <a:spLocks noChangeArrowheads="1"/>
          </p:cNvSpPr>
          <p:nvPr/>
        </p:nvSpPr>
        <p:spPr bwMode="auto">
          <a:xfrm>
            <a:off x="1844675" y="5181600"/>
            <a:ext cx="1311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rgbClr val="FF0000"/>
                </a:solidFill>
              </a:rPr>
              <a:t>people</a:t>
            </a:r>
            <a:endParaRPr lang="zh-CN" altLang="en-US" sz="18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6" grpId="0" bldLvl="0"/>
      <p:bldP spid="31787" grpId="0" bldLvl="0"/>
      <p:bldP spid="31788" grpId="0" bldLvl="0"/>
      <p:bldP spid="31789" grpId="0" bldLvl="0"/>
      <p:bldP spid="31790" grpId="0" bldLvl="0"/>
      <p:bldP spid="31791" grpId="0" bldLvl="0"/>
      <p:bldP spid="31792" grpId="0" bldLvl="0"/>
      <p:bldP spid="31793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51"/>
          <p:cNvSpPr>
            <a:spLocks noChangeArrowheads="1"/>
          </p:cNvSpPr>
          <p:nvPr/>
        </p:nvSpPr>
        <p:spPr bwMode="auto">
          <a:xfrm>
            <a:off x="990600" y="838200"/>
            <a:ext cx="7697788" cy="5562600"/>
          </a:xfrm>
          <a:prstGeom prst="irregularSeal1">
            <a:avLst/>
          </a:prstGeom>
          <a:gradFill rotWithShape="0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FF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>
                <a:solidFill>
                  <a:srgbClr val="0000FF"/>
                </a:solidFill>
              </a:rPr>
              <a:t>            </a:t>
            </a:r>
          </a:p>
          <a:p>
            <a:pPr algn="ctr"/>
            <a:r>
              <a:rPr lang="zh-CN" altLang="en-US">
                <a:solidFill>
                  <a:srgbClr val="0000FF"/>
                </a:solidFill>
              </a:rPr>
              <a:t>          The words, </a:t>
            </a:r>
            <a:r>
              <a:rPr lang="zh-CN" altLang="en-US" i="1">
                <a:solidFill>
                  <a:srgbClr val="0000FF"/>
                </a:solidFill>
              </a:rPr>
              <a:t>first, second, third,</a:t>
            </a:r>
            <a:r>
              <a:rPr lang="zh-CN" altLang="en-US">
                <a:solidFill>
                  <a:srgbClr val="0000FF"/>
                </a:solidFill>
              </a:rPr>
              <a:t> and </a:t>
            </a:r>
            <a:r>
              <a:rPr lang="zh-CN" altLang="en-US" i="1">
                <a:solidFill>
                  <a:srgbClr val="0000FF"/>
                </a:solidFill>
              </a:rPr>
              <a:t>last</a:t>
            </a:r>
            <a:r>
              <a:rPr lang="zh-CN" altLang="en-US">
                <a:solidFill>
                  <a:srgbClr val="0000FF"/>
                </a:solidFill>
              </a:rPr>
              <a:t> are useful. They will help you understand the passage better.</a:t>
            </a:r>
          </a:p>
        </p:txBody>
      </p:sp>
      <p:grpSp>
        <p:nvGrpSpPr>
          <p:cNvPr id="20483" name="Group 52"/>
          <p:cNvGrpSpPr/>
          <p:nvPr/>
        </p:nvGrpSpPr>
        <p:grpSpPr bwMode="auto">
          <a:xfrm>
            <a:off x="2438400" y="2057400"/>
            <a:ext cx="1066800" cy="990600"/>
            <a:chOff x="0" y="0"/>
            <a:chExt cx="2834" cy="2718"/>
          </a:xfrm>
        </p:grpSpPr>
        <p:pic>
          <p:nvPicPr>
            <p:cNvPr id="20484" name="Picture 5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2834" cy="2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5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113" y="1928"/>
              <a:ext cx="1076" cy="663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en-US" altLang="zh-CN" sz="3600" i="1" kern="10">
                  <a:ln w="12700">
                    <a:solidFill>
                      <a:srgbClr val="000099"/>
                    </a:solidFill>
                    <a:round/>
                  </a:ln>
                  <a:solidFill>
                    <a:srgbClr val="33CCFF"/>
                  </a:solidFill>
                  <a:effectLst>
                    <a:outerShdw dist="107763" dir="18900000" algn="ctr" rotWithShape="0">
                      <a:srgbClr val="000099"/>
                    </a:outerShdw>
                  </a:effectLst>
                  <a:latin typeface="Arial Black" panose="020B0A04020102020204"/>
                </a:rPr>
                <a:t>Tip</a:t>
              </a:r>
              <a:endParaRPr lang="zh-CN" altLang="en-US" sz="3600" i="1" kern="1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07763" dir="18900000" algn="ctr" rotWithShape="0">
                    <a:srgbClr val="000099"/>
                  </a:outerShdw>
                </a:effectLst>
                <a:latin typeface="Arial Black" panose="020B0A04020102020204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827213" y="5334000"/>
            <a:ext cx="4573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dirty="0">
                <a:solidFill>
                  <a:srgbClr val="FF0000"/>
                </a:solidFill>
              </a:rPr>
              <a:t>cross the street 过街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4419600"/>
            <a:ext cx="5470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dirty="0">
                <a:solidFill>
                  <a:srgbClr val="FF0000"/>
                </a:solidFill>
              </a:rPr>
              <a:t>look left/right </a:t>
            </a:r>
            <a:r>
              <a:rPr lang="zh-CN" altLang="en-US" sz="4000" dirty="0">
                <a:solidFill>
                  <a:srgbClr val="FF0000"/>
                </a:solidFill>
              </a:rPr>
              <a:t>向左</a:t>
            </a:r>
            <a:r>
              <a:rPr lang="en-US" altLang="zh-CN" sz="4000" dirty="0">
                <a:solidFill>
                  <a:srgbClr val="FF0000"/>
                </a:solidFill>
              </a:rPr>
              <a:t>/</a:t>
            </a:r>
            <a:r>
              <a:rPr lang="zh-CN" altLang="en-US" sz="4000" dirty="0">
                <a:solidFill>
                  <a:srgbClr val="FF0000"/>
                </a:solidFill>
              </a:rPr>
              <a:t>右看</a:t>
            </a:r>
          </a:p>
        </p:txBody>
      </p:sp>
      <p:pic>
        <p:nvPicPr>
          <p:cNvPr id="21508" name="Picture 5" descr="66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0725" y="1828800"/>
            <a:ext cx="381952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6-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1828800"/>
            <a:ext cx="393541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667000" y="152400"/>
            <a:ext cx="4114800" cy="763588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altLang="zh-CN" sz="4400" kern="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Key points </a:t>
            </a:r>
            <a:endParaRPr lang="zh-CN" altLang="en-US" sz="4400" kern="0" dirty="0">
              <a:solidFill>
                <a:schemeClr val="bg1"/>
              </a:solidFill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85800" y="3429000"/>
            <a:ext cx="76946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0000FF"/>
                </a:solidFill>
              </a:rPr>
              <a:t>...it’s good to help children and old people cross the street.</a:t>
            </a:r>
          </a:p>
        </p:txBody>
      </p:sp>
      <p:pic>
        <p:nvPicPr>
          <p:cNvPr id="22531" name="Picture 4" descr="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28600"/>
            <a:ext cx="3836988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7-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152400"/>
            <a:ext cx="399256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914400" y="4572000"/>
            <a:ext cx="55530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F0000"/>
                </a:solidFill>
              </a:rPr>
              <a:t>It’s good to do sth.</a:t>
            </a:r>
            <a:r>
              <a:rPr lang="zh-CN" altLang="en-US" b="0" dirty="0">
                <a:solidFill>
                  <a:srgbClr val="FF0000"/>
                </a:solidFill>
              </a:rPr>
              <a:t>  </a:t>
            </a:r>
            <a:r>
              <a:rPr lang="zh-CN" altLang="en-US" dirty="0">
                <a:solidFill>
                  <a:srgbClr val="FF0000"/>
                </a:solidFill>
              </a:rPr>
              <a:t>做(某事)是好的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09600" y="5410200"/>
            <a:ext cx="7696200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rgbClr val="FF0000"/>
                </a:solidFill>
              </a:rPr>
              <a:t>E.g.  It’s good to help parents do the housework.</a:t>
            </a:r>
            <a:r>
              <a:rPr lang="en-US" altLang="zh-CN" b="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9" grpId="0"/>
      <p:bldP spid="3380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Retell the passage based on the following pictures and the table in 1b.</a:t>
            </a:r>
            <a:endParaRPr lang="zh-CN" altLang="en-US" sz="320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pic>
        <p:nvPicPr>
          <p:cNvPr id="34819" name="Picture 3" descr="2-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1295400"/>
            <a:ext cx="3352800" cy="2667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0" name="Picture 4" descr="3-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38313" y="4229100"/>
            <a:ext cx="3290887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7-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5588" y="4229100"/>
            <a:ext cx="3379787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1-4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31963" y="1295400"/>
            <a:ext cx="3297237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gradFill rotWithShape="0">
            <a:gsLst>
              <a:gs pos="0">
                <a:schemeClr val="accent1">
                  <a:alpha val="70000"/>
                </a:schemeClr>
              </a:gs>
              <a:gs pos="50000">
                <a:schemeClr val="bg1"/>
              </a:gs>
              <a:gs pos="100000">
                <a:schemeClr val="accent1">
                  <a:alpha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zh-CN" altLang="en-US" sz="3200" dirty="0"/>
              <a:t>Listen and complete each sentence with the correct word.</a:t>
            </a:r>
          </a:p>
        </p:txBody>
      </p:sp>
      <p:graphicFrame>
        <p:nvGraphicFramePr>
          <p:cNvPr id="35843" name="Group 3"/>
          <p:cNvGraphicFramePr>
            <a:graphicFrameLocks noGrp="1"/>
          </p:cNvGraphicFramePr>
          <p:nvPr/>
        </p:nvGraphicFramePr>
        <p:xfrm>
          <a:off x="457200" y="1981200"/>
          <a:ext cx="8229600" cy="4319588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1. Jim, please be _________ (quiet, quick).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2. Now I can eat like a ______ (horse, cow).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3. _______ (Dove, Love) me, love my dog.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4. There are _________ (fourteen, forty) children and _________ (forty, four) jackets in the classroom.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4038600" y="2133600"/>
            <a:ext cx="1152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</a:rPr>
              <a:t>quiet</a:t>
            </a: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4724400" y="2925763"/>
            <a:ext cx="971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</a:rPr>
              <a:t>cow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1143000" y="3687763"/>
            <a:ext cx="1130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</a:rPr>
              <a:t>Love</a:t>
            </a:r>
            <a:endParaRPr lang="zh-CN" altLang="en-US" sz="1800" b="0">
              <a:latin typeface="Arial" panose="020B0604020202020204" pitchFamily="34" charset="0"/>
            </a:endParaRP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2919413" y="4449763"/>
            <a:ext cx="18049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</a:rPr>
              <a:t>fourteen</a:t>
            </a:r>
            <a:endParaRPr lang="zh-CN" altLang="en-US" sz="1800" b="0">
              <a:latin typeface="Arial" panose="020B0604020202020204" pitchFamily="34" charset="0"/>
            </a:endParaRP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2984500" y="4983163"/>
            <a:ext cx="10858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</a:rPr>
              <a:t>forty</a:t>
            </a:r>
            <a:endParaRPr lang="zh-CN" altLang="en-US" sz="1800" b="0">
              <a:latin typeface="Arial" panose="020B0604020202020204" pitchFamily="34" charset="0"/>
            </a:endParaRPr>
          </a:p>
        </p:txBody>
      </p:sp>
      <p:pic>
        <p:nvPicPr>
          <p:cNvPr id="27" name="SectionC课文录音5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33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364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35861" grpId="0" bldLvl="0"/>
      <p:bldP spid="35862" grpId="0" bldLvl="0"/>
      <p:bldP spid="35863" grpId="0" bldLvl="0"/>
      <p:bldP spid="35864" grpId="0" bldLvl="0"/>
      <p:bldP spid="35865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gradFill rotWithShape="0">
            <a:gsLst>
              <a:gs pos="0">
                <a:schemeClr val="accent1">
                  <a:alpha val="70000"/>
                </a:schemeClr>
              </a:gs>
              <a:gs pos="50000">
                <a:schemeClr val="bg1"/>
              </a:gs>
              <a:gs pos="100000">
                <a:schemeClr val="accent1">
                  <a:alpha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zh-CN" altLang="en-US" sz="3200">
                <a:solidFill>
                  <a:srgbClr val="0000FF"/>
                </a:solidFill>
              </a:rPr>
              <a:t>Listen and read the chant aloud, paying attention to the sound </a:t>
            </a:r>
            <a:r>
              <a:rPr lang="zh-CN" altLang="en-US" sz="3200">
                <a:solidFill>
                  <a:srgbClr val="0000FF"/>
                </a:solidFill>
                <a:latin typeface="GWIPA" pitchFamily="2" charset="2"/>
              </a:rPr>
              <a:t>/V/</a:t>
            </a:r>
            <a:r>
              <a:rPr lang="zh-CN" altLang="en-US" sz="320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286000"/>
            <a:ext cx="5410200" cy="2590800"/>
          </a:xfr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r>
              <a:rPr lang="zh-CN" altLang="en-US" sz="3600" b="0">
                <a:solidFill>
                  <a:srgbClr val="FF0000"/>
                </a:solidFill>
              </a:rPr>
              <a:t>'</a:t>
            </a:r>
            <a:r>
              <a:rPr lang="zh-CN" altLang="en-US" sz="3600" b="0"/>
              <a:t>Mom, </a:t>
            </a:r>
            <a:r>
              <a:rPr lang="zh-CN" altLang="en-US" sz="3600" b="0">
                <a:solidFill>
                  <a:srgbClr val="FF0000"/>
                </a:solidFill>
              </a:rPr>
              <a:t>'</a:t>
            </a:r>
            <a:r>
              <a:rPr lang="zh-CN" altLang="en-US" sz="3600" b="0"/>
              <a:t>mom, </a:t>
            </a:r>
            <a:r>
              <a:rPr lang="zh-CN" altLang="en-US" sz="3600" b="0">
                <a:solidFill>
                  <a:srgbClr val="FF0000"/>
                </a:solidFill>
              </a:rPr>
              <a:t>'</a:t>
            </a:r>
            <a:r>
              <a:rPr lang="zh-CN" altLang="en-US" sz="3600" b="0"/>
              <a:t>mom.</a:t>
            </a:r>
          </a:p>
          <a:p>
            <a:r>
              <a:rPr lang="zh-CN" altLang="en-US" sz="3600" b="0"/>
              <a:t>Your </a:t>
            </a:r>
            <a:r>
              <a:rPr lang="zh-CN" altLang="en-US" sz="3600" b="0">
                <a:solidFill>
                  <a:srgbClr val="FF0000"/>
                </a:solidFill>
              </a:rPr>
              <a:t>'</a:t>
            </a:r>
            <a:r>
              <a:rPr lang="zh-CN" altLang="en-US" sz="3600" b="0"/>
              <a:t>son has </a:t>
            </a:r>
            <a:r>
              <a:rPr lang="zh-CN" altLang="en-US" sz="3600" b="0">
                <a:solidFill>
                  <a:srgbClr val="FF0000"/>
                </a:solidFill>
              </a:rPr>
              <a:t>'</a:t>
            </a:r>
            <a:r>
              <a:rPr lang="zh-CN" altLang="en-US" sz="3600" b="0"/>
              <a:t>come.</a:t>
            </a:r>
          </a:p>
          <a:p>
            <a:r>
              <a:rPr lang="zh-CN" altLang="en-US" sz="3600" b="0">
                <a:solidFill>
                  <a:srgbClr val="FF0000"/>
                </a:solidFill>
              </a:rPr>
              <a:t>'</a:t>
            </a:r>
            <a:r>
              <a:rPr lang="zh-CN" altLang="en-US" sz="3600" b="0"/>
              <a:t>Come, </a:t>
            </a:r>
            <a:r>
              <a:rPr lang="zh-CN" altLang="en-US" sz="3600" b="0">
                <a:solidFill>
                  <a:srgbClr val="FF0000"/>
                </a:solidFill>
              </a:rPr>
              <a:t>'</a:t>
            </a:r>
            <a:r>
              <a:rPr lang="zh-CN" altLang="en-US" sz="3600" b="0"/>
              <a:t>come, </a:t>
            </a:r>
            <a:r>
              <a:rPr lang="zh-CN" altLang="en-US" sz="3600" b="0">
                <a:solidFill>
                  <a:srgbClr val="FF0000"/>
                </a:solidFill>
              </a:rPr>
              <a:t>'</a:t>
            </a:r>
            <a:r>
              <a:rPr lang="zh-CN" altLang="en-US" sz="3600" b="0"/>
              <a:t>come.</a:t>
            </a:r>
          </a:p>
          <a:p>
            <a:r>
              <a:rPr lang="zh-CN" altLang="en-US" sz="3600" b="0">
                <a:solidFill>
                  <a:srgbClr val="FF0000"/>
                </a:solidFill>
              </a:rPr>
              <a:t>'</a:t>
            </a:r>
            <a:r>
              <a:rPr lang="zh-CN" altLang="en-US" sz="3600" b="0"/>
              <a:t>Here comes </a:t>
            </a:r>
            <a:r>
              <a:rPr lang="zh-CN" altLang="en-US" sz="3600" b="0">
                <a:solidFill>
                  <a:srgbClr val="FF0000"/>
                </a:solidFill>
              </a:rPr>
              <a:t>'</a:t>
            </a:r>
            <a:r>
              <a:rPr lang="zh-CN" altLang="en-US" sz="3600" b="0"/>
              <a:t>mom.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912813" y="304800"/>
            <a:ext cx="8231187" cy="1149350"/>
          </a:xfrm>
          <a:solidFill>
            <a:srgbClr val="F2F2F2"/>
          </a:solidFill>
        </p:spPr>
      </p:pic>
      <p:pic>
        <p:nvPicPr>
          <p:cNvPr id="25605" name="Picture 5" descr="48-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2289175"/>
            <a:ext cx="3048000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ectionC课文录音5b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990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653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Say the meaning of each traffic sign.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14600" y="5715000"/>
            <a:ext cx="2201863" cy="5794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zh-CN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Turn left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114800" y="2286000"/>
            <a:ext cx="2241550" cy="5794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zh-CN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Turn right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324600" y="6096000"/>
            <a:ext cx="2819400" cy="5794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zh-CN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No right turn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28600" y="36576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No left turn</a:t>
            </a:r>
          </a:p>
        </p:txBody>
      </p:sp>
      <p:pic>
        <p:nvPicPr>
          <p:cNvPr id="19464" name="Picture 8" descr="b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60875"/>
            <a:ext cx="2395538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b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3733800"/>
            <a:ext cx="23955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b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1600200"/>
            <a:ext cx="21351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b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77000" y="1371600"/>
            <a:ext cx="23622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4800" y="0"/>
            <a:ext cx="3048000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Review </a:t>
            </a:r>
            <a:endParaRPr lang="zh-CN" altLang="en-US" sz="4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0" grpId="1" bldLvl="0" animBg="1"/>
      <p:bldP spid="19461" grpId="0" animBg="1"/>
      <p:bldP spid="19462" grpId="0" animBg="1"/>
      <p:bldP spid="19462" grpId="1" bldLvl="0" animBg="1"/>
      <p:bldP spid="19463" grpId="0"/>
      <p:bldP spid="19463" grpId="1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76200" y="1066800"/>
            <a:ext cx="7239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FF0000"/>
                </a:solidFill>
              </a:rPr>
              <a:t>1. Imperatives.</a:t>
            </a:r>
          </a:p>
          <a:p>
            <a:pPr eaLnBrk="1" hangingPunct="1"/>
            <a:r>
              <a:rPr lang="zh-CN" altLang="en-US" sz="3200" dirty="0">
                <a:solidFill>
                  <a:srgbClr val="0000FF"/>
                </a:solidFill>
              </a:rPr>
              <a:t>    No parking. =Don’t park here.</a:t>
            </a:r>
            <a:endParaRPr lang="zh-CN" altLang="en-US" sz="3200" b="0" dirty="0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z="3200" dirty="0">
                <a:solidFill>
                  <a:srgbClr val="0000FF"/>
                </a:solidFill>
              </a:rPr>
              <a:t>    Don’t play on the street. 否定形式</a:t>
            </a:r>
            <a:endParaRPr lang="zh-CN" altLang="en-US" sz="3200" b="0" dirty="0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z="3200" dirty="0">
                <a:solidFill>
                  <a:srgbClr val="0000FF"/>
                </a:solidFill>
              </a:rPr>
              <a:t>    Be careful! 肯定形式</a:t>
            </a:r>
            <a:endParaRPr lang="zh-CN" altLang="en-US" sz="3200" b="0" dirty="0">
              <a:solidFill>
                <a:srgbClr val="0000FF"/>
              </a:solidFill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76200" y="2971800"/>
            <a:ext cx="7010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2.</a:t>
            </a:r>
            <a:r>
              <a:rPr lang="zh-CN" alt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  Key words</a:t>
            </a:r>
            <a:r>
              <a:rPr lang="zh-CN" altLang="en-US" sz="3200" dirty="0">
                <a:solidFill>
                  <a:srgbClr val="FF0000"/>
                </a:solidFill>
              </a:rPr>
              <a:t> and phrases</a:t>
            </a:r>
            <a:r>
              <a:rPr lang="zh-CN" alt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r>
              <a:rPr lang="zh-CN" altLang="en-US" sz="3200" dirty="0">
                <a:solidFill>
                  <a:srgbClr val="0000FF"/>
                </a:solidFill>
              </a:rPr>
              <a:t>     traffic accident </a:t>
            </a:r>
            <a:endParaRPr lang="zh-CN" altLang="en-US" sz="3200" b="0" dirty="0">
              <a:solidFill>
                <a:srgbClr val="0000FF"/>
              </a:solidFill>
            </a:endParaRPr>
          </a:p>
          <a:p>
            <a:r>
              <a:rPr lang="zh-CN" altLang="en-US" sz="3200" dirty="0">
                <a:solidFill>
                  <a:srgbClr val="0000FF"/>
                </a:solidFill>
              </a:rPr>
              <a:t>     get hurt                        </a:t>
            </a:r>
          </a:p>
          <a:p>
            <a:r>
              <a:rPr lang="zh-CN" altLang="en-US" sz="3200" dirty="0">
                <a:solidFill>
                  <a:srgbClr val="0000FF"/>
                </a:solidFill>
              </a:rPr>
              <a:t>     lose one’s life</a:t>
            </a:r>
            <a:endParaRPr lang="zh-CN" altLang="en-US" sz="3200" b="0" dirty="0">
              <a:solidFill>
                <a:srgbClr val="0000FF"/>
              </a:solidFill>
            </a:endParaRPr>
          </a:p>
          <a:p>
            <a:r>
              <a:rPr lang="zh-CN" altLang="en-US" sz="3200" dirty="0">
                <a:solidFill>
                  <a:srgbClr val="0000FF"/>
                </a:solidFill>
              </a:rPr>
              <a:t>     obey the traffic rules</a:t>
            </a:r>
            <a:endParaRPr lang="zh-CN" altLang="en-US" sz="3200" b="0" dirty="0">
              <a:solidFill>
                <a:srgbClr val="0000FF"/>
              </a:solidFill>
            </a:endParaRPr>
          </a:p>
          <a:p>
            <a:r>
              <a:rPr lang="zh-CN" altLang="en-US" sz="3200" dirty="0">
                <a:solidFill>
                  <a:srgbClr val="0000FF"/>
                </a:solidFill>
              </a:rPr>
              <a:t>     cross the street</a:t>
            </a:r>
          </a:p>
          <a:p>
            <a:r>
              <a:rPr lang="zh-CN" altLang="en-US" sz="3200" dirty="0">
                <a:solidFill>
                  <a:srgbClr val="0000FF"/>
                </a:solidFill>
              </a:rPr>
              <a:t>     It’s good to…</a:t>
            </a:r>
          </a:p>
        </p:txBody>
      </p:sp>
      <p:sp>
        <p:nvSpPr>
          <p:cNvPr id="26628" name="TextBox 11"/>
          <p:cNvSpPr txBox="1">
            <a:spLocks noChangeArrowheads="1"/>
          </p:cNvSpPr>
          <p:nvPr/>
        </p:nvSpPr>
        <p:spPr bwMode="auto">
          <a:xfrm>
            <a:off x="1752600" y="0"/>
            <a:ext cx="2895600" cy="769938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dirty="0">
                <a:solidFill>
                  <a:schemeClr val="bg1"/>
                </a:solidFill>
              </a:rPr>
              <a:t>Summary 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0" grpId="0"/>
      <p:bldP spid="379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838200" y="1905000"/>
            <a:ext cx="7620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1. Write down as many traffic rules as you can, using imperative sentences.</a:t>
            </a:r>
          </a:p>
          <a:p>
            <a:pPr eaLnBrk="1" hangingPunct="1"/>
            <a:endParaRPr lang="zh-CN" altLang="en-US" sz="32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r>
              <a:rPr lang="zh-CN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2. Preview Section C</a:t>
            </a:r>
            <a:r>
              <a:rPr lang="zh-CN" alt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  <a:endParaRPr lang="zh-CN" altLang="en-US" sz="32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7652" name="TextBox 10"/>
          <p:cNvSpPr txBox="1">
            <a:spLocks noChangeArrowheads="1"/>
          </p:cNvSpPr>
          <p:nvPr/>
        </p:nvSpPr>
        <p:spPr bwMode="auto">
          <a:xfrm>
            <a:off x="1066800" y="381000"/>
            <a:ext cx="3581400" cy="769938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dirty="0">
                <a:solidFill>
                  <a:schemeClr val="bg1"/>
                </a:solidFill>
              </a:rPr>
              <a:t>Homework 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653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Say the meaning of each traffic sign.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362200" y="43434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No parking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33400" y="3352800"/>
            <a:ext cx="1965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Parking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629400" y="5867400"/>
            <a:ext cx="2209800" cy="5794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zh-CN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Crosswalk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781800" y="29718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600">
                <a:solidFill>
                  <a:srgbClr val="0000FF"/>
                </a:solidFill>
                <a:cs typeface="Times New Roman" panose="02020603050405020304" pitchFamily="18" charset="0"/>
              </a:rPr>
              <a:t>Danger</a:t>
            </a:r>
          </a:p>
        </p:txBody>
      </p:sp>
      <p:pic>
        <p:nvPicPr>
          <p:cNvPr id="20488" name="Picture 8" descr="b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3810000"/>
            <a:ext cx="2165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b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91313" y="990600"/>
            <a:ext cx="22050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b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343400"/>
            <a:ext cx="2479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b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990600"/>
            <a:ext cx="26479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343150" y="4953000"/>
            <a:ext cx="3824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= Don't park 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5" grpId="1" bldLvl="0"/>
      <p:bldP spid="20486" grpId="0" animBg="1"/>
      <p:bldP spid="20486" grpId="1" bldLvl="0"/>
      <p:bldP spid="20486" grpId="2" bldLvl="0" animBg="1"/>
      <p:bldP spid="20487" grpId="0"/>
      <p:bldP spid="20487" grpId="1" bldLvl="0"/>
      <p:bldP spid="20492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181600"/>
            <a:ext cx="156845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b2 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85950" y="5334000"/>
            <a:ext cx="130175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6-3-3-3 副本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7113" y="4419600"/>
            <a:ext cx="25908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6-3-3-2 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77000" y="4578350"/>
            <a:ext cx="26162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2-6-3-1 副本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67113" y="2057400"/>
            <a:ext cx="2697162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8"/>
          <p:cNvSpPr>
            <a:spLocks noGrp="1" noChangeArrowheads="1"/>
          </p:cNvSpPr>
          <p:nvPr/>
        </p:nvSpPr>
        <p:spPr bwMode="auto">
          <a:xfrm>
            <a:off x="76200" y="76200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Match the following sentences with the pictures.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76200" y="915988"/>
            <a:ext cx="4551363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FF"/>
                </a:solidFill>
              </a:rPr>
              <a:t>A. Don't drive too fast.</a:t>
            </a:r>
          </a:p>
          <a:p>
            <a:pPr eaLnBrk="1" hangingPunct="1"/>
            <a:r>
              <a:rPr lang="zh-CN" altLang="en-US">
                <a:solidFill>
                  <a:srgbClr val="0000FF"/>
                </a:solidFill>
              </a:rPr>
              <a:t>B. Stop when the light is red.</a:t>
            </a:r>
          </a:p>
          <a:p>
            <a:pPr eaLnBrk="1" hangingPunct="1"/>
            <a:r>
              <a:rPr lang="zh-CN" altLang="en-US">
                <a:solidFill>
                  <a:srgbClr val="0000FF"/>
                </a:solidFill>
              </a:rPr>
              <a:t>C. Turn right.</a:t>
            </a:r>
          </a:p>
          <a:p>
            <a:pPr eaLnBrk="1" hangingPunct="1"/>
            <a:r>
              <a:rPr lang="zh-CN" altLang="en-US">
                <a:solidFill>
                  <a:srgbClr val="0000FF"/>
                </a:solidFill>
              </a:rPr>
              <a:t>D. Don't park here.</a:t>
            </a:r>
          </a:p>
          <a:p>
            <a:pPr eaLnBrk="1" hangingPunct="1"/>
            <a:r>
              <a:rPr lang="zh-CN" altLang="en-US">
                <a:solidFill>
                  <a:srgbClr val="0000FF"/>
                </a:solidFill>
              </a:rPr>
              <a:t>E. Be careful!</a:t>
            </a:r>
          </a:p>
          <a:p>
            <a:pPr eaLnBrk="1" hangingPunct="1"/>
            <a:r>
              <a:rPr lang="zh-CN" altLang="en-US">
                <a:solidFill>
                  <a:srgbClr val="0000FF"/>
                </a:solidFill>
              </a:rPr>
              <a:t>F. Don't play on the </a:t>
            </a:r>
          </a:p>
          <a:p>
            <a:pPr eaLnBrk="1" hangingPunct="1"/>
            <a:r>
              <a:rPr lang="zh-CN" altLang="en-US">
                <a:solidFill>
                  <a:srgbClr val="0000FF"/>
                </a:solidFill>
              </a:rPr>
              <a:t>street. </a:t>
            </a:r>
          </a:p>
        </p:txBody>
      </p:sp>
      <p:sp>
        <p:nvSpPr>
          <p:cNvPr id="95241" name="WordArt 10"/>
          <p:cNvSpPr>
            <a:spLocks noChangeArrowheads="1" noChangeShapeType="1" noTextEdit="1"/>
          </p:cNvSpPr>
          <p:nvPr/>
        </p:nvSpPr>
        <p:spPr bwMode="auto">
          <a:xfrm>
            <a:off x="5867400" y="3429000"/>
            <a:ext cx="355600" cy="415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99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Arial Black" panose="020B0A04020102020204"/>
              </a:rPr>
              <a:t>A</a:t>
            </a:r>
            <a:endParaRPr lang="zh-CN" altLang="en-US" sz="3600" kern="10">
              <a:ln w="9525">
                <a:solidFill>
                  <a:srgbClr val="99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95242" name="WordArt 11"/>
          <p:cNvSpPr>
            <a:spLocks noChangeArrowheads="1" noChangeShapeType="1" noTextEdit="1"/>
          </p:cNvSpPr>
          <p:nvPr/>
        </p:nvSpPr>
        <p:spPr bwMode="auto">
          <a:xfrm>
            <a:off x="2209800" y="5029200"/>
            <a:ext cx="355600" cy="492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99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Arial Black" panose="020B0A04020102020204"/>
              </a:rPr>
              <a:t>C</a:t>
            </a:r>
            <a:endParaRPr lang="zh-CN" altLang="en-US" sz="3600" kern="10">
              <a:ln w="9525">
                <a:solidFill>
                  <a:srgbClr val="99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95243" name="WordArt 12"/>
          <p:cNvSpPr>
            <a:spLocks noChangeArrowheads="1" noChangeShapeType="1" noTextEdit="1"/>
          </p:cNvSpPr>
          <p:nvPr/>
        </p:nvSpPr>
        <p:spPr bwMode="auto">
          <a:xfrm>
            <a:off x="685800" y="4800600"/>
            <a:ext cx="355600" cy="492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99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Arial Black" panose="020B0A04020102020204"/>
              </a:rPr>
              <a:t>D</a:t>
            </a:r>
            <a:endParaRPr lang="zh-CN" altLang="en-US" sz="3600" kern="10">
              <a:ln w="9525">
                <a:solidFill>
                  <a:srgbClr val="99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95244" name="WordArt 13"/>
          <p:cNvSpPr>
            <a:spLocks noChangeArrowheads="1" noChangeShapeType="1" noTextEdit="1"/>
          </p:cNvSpPr>
          <p:nvPr/>
        </p:nvSpPr>
        <p:spPr bwMode="auto">
          <a:xfrm>
            <a:off x="6553200" y="6096000"/>
            <a:ext cx="355600" cy="492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99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Arial Black" panose="020B0A04020102020204"/>
              </a:rPr>
              <a:t>F</a:t>
            </a:r>
            <a:endParaRPr lang="zh-CN" altLang="en-US" sz="3600" kern="10">
              <a:ln w="9525">
                <a:solidFill>
                  <a:srgbClr val="99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95245" name="WordArt 14"/>
          <p:cNvSpPr>
            <a:spLocks noChangeArrowheads="1" noChangeShapeType="1" noTextEdit="1"/>
          </p:cNvSpPr>
          <p:nvPr/>
        </p:nvSpPr>
        <p:spPr bwMode="auto">
          <a:xfrm>
            <a:off x="4572000" y="6172200"/>
            <a:ext cx="355600" cy="492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99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Arial Black" panose="020B0A04020102020204"/>
              </a:rPr>
              <a:t>B</a:t>
            </a:r>
            <a:endParaRPr lang="zh-CN" altLang="en-US" sz="3600" kern="10">
              <a:ln w="9525">
                <a:solidFill>
                  <a:srgbClr val="99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Arial Black" panose="020B0A04020102020204"/>
            </a:endParaRPr>
          </a:p>
        </p:txBody>
      </p:sp>
      <p:pic>
        <p:nvPicPr>
          <p:cNvPr id="10254" name="Picture 16" descr="46-3-2"/>
          <p:cNvPicPr>
            <a:picLocks noGrp="1" noChangeAspect="1" noChangeArrowheads="1"/>
          </p:cNvPicPr>
          <p:nvPr>
            <p:ph idx="4294967295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5527675" y="2732088"/>
            <a:ext cx="3616325" cy="2319337"/>
          </a:xfrm>
        </p:spPr>
      </p:pic>
      <p:sp>
        <p:nvSpPr>
          <p:cNvPr id="95247" name="WordArt 17"/>
          <p:cNvSpPr>
            <a:spLocks noChangeArrowheads="1" noChangeShapeType="1" noTextEdit="1"/>
          </p:cNvSpPr>
          <p:nvPr/>
        </p:nvSpPr>
        <p:spPr bwMode="auto">
          <a:xfrm>
            <a:off x="7848600" y="3581400"/>
            <a:ext cx="355600" cy="568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99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Arial Black" panose="020B0A04020102020204"/>
              </a:rPr>
              <a:t>E</a:t>
            </a:r>
            <a:endParaRPr lang="zh-CN" altLang="en-US" sz="3600" kern="10">
              <a:ln w="9525">
                <a:solidFill>
                  <a:srgbClr val="99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1" grpId="0" animBg="1"/>
      <p:bldP spid="95242" grpId="0" animBg="1"/>
      <p:bldP spid="95243" grpId="0" animBg="1"/>
      <p:bldP spid="95244" grpId="0" animBg="1"/>
      <p:bldP spid="95245" grpId="0" animBg="1"/>
      <p:bldP spid="952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981200" y="3749675"/>
            <a:ext cx="3965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A.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Don't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drive too fast.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981200" y="4206875"/>
            <a:ext cx="50641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B. Stop when the light is red.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981200" y="4664075"/>
            <a:ext cx="24145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C. Turn right.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981200" y="5105400"/>
            <a:ext cx="3332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D.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Don't 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park here.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981200" y="5562600"/>
            <a:ext cx="2457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E. Be careful!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981200" y="6019800"/>
            <a:ext cx="4737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F.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Don't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play on the street. 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28600" y="2057400"/>
            <a:ext cx="81041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0000FF"/>
                </a:solidFill>
              </a:rPr>
              <a:t>祈使句表示请求、命令、建议，句子通常不带主语，谓语动词用原形。肯定形式一般以动词原形开头，其否定形式是在谓语动词前加do not或don’t。</a:t>
            </a:r>
            <a:endParaRPr lang="en-US" altLang="zh-CN" dirty="0">
              <a:solidFill>
                <a:srgbClr val="0000FF"/>
              </a:solidFill>
            </a:endParaRPr>
          </a:p>
        </p:txBody>
      </p:sp>
      <p:pic>
        <p:nvPicPr>
          <p:cNvPr id="11273" name="Picture 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163638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14600" y="762000"/>
            <a:ext cx="3733800" cy="708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zh-CN" altLang="en-US" sz="4000" dirty="0">
                <a:solidFill>
                  <a:srgbClr val="FF0000"/>
                </a:solidFill>
              </a:rPr>
              <a:t>祈使句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83264 -0.306667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13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84514 -0.437778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0" y="-19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82639 -0.504444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-23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75 -0.006667 L -0.193542 -0.428889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18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90278 -0.417778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8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92708 -0.471111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2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ldLvl="0"/>
      <p:bldP spid="22532" grpId="0" bldLvl="0"/>
      <p:bldP spid="22533" grpId="0" bldLvl="0"/>
      <p:bldP spid="22534" grpId="0" bldLvl="0"/>
      <p:bldP spid="22535" grpId="0" bldLvl="0"/>
      <p:bldP spid="22536" grpId="0" bldLvl="0"/>
      <p:bldP spid="22537" grpId="0" bldLvl="0"/>
      <p:bldP spid="22537" grpId="1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4800" y="195263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</a:rPr>
              <a:t>Work in groups. Discuss and write more traffic rules.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838200" y="1143000"/>
            <a:ext cx="7086600" cy="4114800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100000">
                <a:srgbClr val="BBE0E3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/>
          </a:p>
        </p:txBody>
      </p:sp>
      <p:pic>
        <p:nvPicPr>
          <p:cNvPr id="12292" name="Picture 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1143000"/>
            <a:ext cx="935038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5200" y="4953000"/>
            <a:ext cx="936625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90600" y="4114800"/>
            <a:ext cx="9334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8200" y="1143000"/>
            <a:ext cx="9334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057400" y="2286000"/>
            <a:ext cx="423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FF"/>
                </a:solidFill>
              </a:rPr>
              <a:t>Don't drive after drinking.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057400" y="2895600"/>
            <a:ext cx="426402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0000FF"/>
                </a:solidFill>
              </a:rPr>
              <a:t>Don't ride on the sidewalk.</a:t>
            </a:r>
          </a:p>
          <a:p>
            <a:pPr eaLnBrk="1" hangingPunct="1"/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12298" name="Picture 10" descr="b11 副本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13088" y="5607050"/>
            <a:ext cx="773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b9 副本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09800" y="5700713"/>
            <a:ext cx="70008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No drinki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5472113"/>
            <a:ext cx="77311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b5 副本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65688" y="5359400"/>
            <a:ext cx="7731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057400" y="3505200"/>
            <a:ext cx="14065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FF"/>
                </a:solidFill>
              </a:rPr>
              <a:t>Cross ...</a:t>
            </a:r>
          </a:p>
          <a:p>
            <a:pPr eaLnBrk="1" hangingPunct="1"/>
            <a:r>
              <a:rPr lang="zh-CN" altLang="en-US" sz="3200">
                <a:solidFill>
                  <a:srgbClr val="0000FF"/>
                </a:solidFill>
                <a:latin typeface="Arial" panose="020B0604020202020204" pitchFamily="34" charset="0"/>
              </a:rPr>
              <a:t>...</a:t>
            </a:r>
          </a:p>
        </p:txBody>
      </p:sp>
      <p:pic>
        <p:nvPicPr>
          <p:cNvPr id="12303" name="Picture 15"/>
          <p:cNvPicPr>
            <a:picLocks noGrp="1" noChangeAspect="1" noChangeArrowheads="1"/>
          </p:cNvPicPr>
          <p:nvPr>
            <p:ph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6699250" y="838200"/>
            <a:ext cx="2444750" cy="2444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bldLvl="0"/>
      <p:bldP spid="23561" grpId="0" build="allAtOnce" bldLvl="0"/>
      <p:bldP spid="23566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90663" y="1600200"/>
            <a:ext cx="7653337" cy="1143000"/>
          </a:xfrm>
        </p:spPr>
        <p:txBody>
          <a:bodyPr/>
          <a:lstStyle/>
          <a:p>
            <a:pPr algn="l"/>
            <a:r>
              <a:rPr lang="zh-CN" altLang="en-US" sz="3200" b="1" dirty="0">
                <a:solidFill>
                  <a:srgbClr val="0000FF"/>
                </a:solidFill>
              </a:rPr>
              <a:t>1. If you drive too fast, the policeman will give you a </a:t>
            </a:r>
            <a:r>
              <a:rPr lang="zh-CN" altLang="en-US" sz="3200" b="1" dirty="0"/>
              <a:t>ticket</a:t>
            </a:r>
            <a:r>
              <a:rPr lang="zh-CN" altLang="en-US" sz="3200" b="1" dirty="0">
                <a:solidFill>
                  <a:srgbClr val="0000FF"/>
                </a:solidFill>
              </a:rPr>
              <a:t> for </a:t>
            </a:r>
            <a:r>
              <a:rPr lang="zh-CN" altLang="en-US" sz="3200" b="1" dirty="0"/>
              <a:t>speed</a:t>
            </a:r>
            <a:r>
              <a:rPr lang="zh-CN" altLang="en-US" sz="3200" b="1" dirty="0">
                <a:solidFill>
                  <a:srgbClr val="0000FF"/>
                </a:solidFill>
              </a:rPr>
              <a:t>ing.</a:t>
            </a:r>
          </a:p>
        </p:txBody>
      </p:sp>
      <p:pic>
        <p:nvPicPr>
          <p:cNvPr id="13315" name="Picture 6" descr="policema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2646363"/>
            <a:ext cx="1644650" cy="2100262"/>
          </a:xfrm>
        </p:spPr>
      </p:pic>
      <p:pic>
        <p:nvPicPr>
          <p:cNvPr id="24580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505200"/>
            <a:ext cx="2286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trafficsign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1371600"/>
            <a:ext cx="1143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8482" y="228684"/>
            <a:ext cx="8229600" cy="1143000"/>
          </a:xfrm>
        </p:spPr>
        <p:txBody>
          <a:bodyPr/>
          <a:lstStyle/>
          <a:p>
            <a:pPr algn="l"/>
            <a:r>
              <a:rPr lang="zh-CN" altLang="en-US" sz="3200" b="1" dirty="0">
                <a:solidFill>
                  <a:srgbClr val="0066FF"/>
                </a:solidFill>
              </a:rPr>
              <a:t>Look at the pictures and match them with the sentences.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524000"/>
            <a:ext cx="5943600" cy="2133600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2. a ticket for </a:t>
            </a:r>
            <a:r>
              <a:rPr lang="zh-CN" altLang="en-US" dirty="0">
                <a:solidFill>
                  <a:srgbClr val="0066FF"/>
                </a:solidFill>
              </a:rPr>
              <a:t>drunk-driving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3. a ticket for parking in the wrong      </a:t>
            </a:r>
          </a:p>
          <a:p>
            <a:pPr>
              <a:buFontTx/>
              <a:buNone/>
            </a:pPr>
            <a:r>
              <a:rPr lang="zh-CN" altLang="en-US" dirty="0">
                <a:solidFill>
                  <a:srgbClr val="FF0000"/>
                </a:solidFill>
              </a:rPr>
              <a:t>        places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4. a ticket for making a wrong turn</a:t>
            </a:r>
          </a:p>
        </p:txBody>
      </p:sp>
      <p:pic>
        <p:nvPicPr>
          <p:cNvPr id="14340" name="Picture 11" descr="47-1-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3733800"/>
            <a:ext cx="2590800" cy="2100263"/>
          </a:xfrm>
        </p:spPr>
      </p:pic>
      <p:sp>
        <p:nvSpPr>
          <p:cNvPr id="99332" name="WordArt 7"/>
          <p:cNvSpPr>
            <a:spLocks noChangeArrowheads="1" noChangeShapeType="1" noTextEdit="1"/>
          </p:cNvSpPr>
          <p:nvPr/>
        </p:nvSpPr>
        <p:spPr bwMode="auto">
          <a:xfrm>
            <a:off x="1524000" y="6096000"/>
            <a:ext cx="304800" cy="644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Arial Black" panose="020B0A04020102020204"/>
              </a:rPr>
              <a:t>3</a:t>
            </a:r>
            <a:endParaRPr lang="zh-CN" alt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99333" name="WordArt 8"/>
          <p:cNvSpPr>
            <a:spLocks noChangeArrowheads="1" noChangeShapeType="1" noTextEdit="1"/>
          </p:cNvSpPr>
          <p:nvPr/>
        </p:nvSpPr>
        <p:spPr bwMode="auto">
          <a:xfrm>
            <a:off x="4343400" y="6096000"/>
            <a:ext cx="304800" cy="644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Arial Black" panose="020B0A04020102020204"/>
              </a:rPr>
              <a:t>2</a:t>
            </a:r>
            <a:endParaRPr lang="zh-CN" alt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99334" name="WordArt 9"/>
          <p:cNvSpPr>
            <a:spLocks noChangeArrowheads="1" noChangeShapeType="1" noTextEdit="1"/>
          </p:cNvSpPr>
          <p:nvPr/>
        </p:nvSpPr>
        <p:spPr bwMode="auto">
          <a:xfrm>
            <a:off x="7467600" y="6019800"/>
            <a:ext cx="304800" cy="644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Arial Black" panose="020B0A04020102020204"/>
              </a:rPr>
              <a:t>4</a:t>
            </a:r>
            <a:endParaRPr lang="zh-CN" alt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6324600" y="1263650"/>
            <a:ext cx="1905000" cy="750888"/>
          </a:xfrm>
          <a:prstGeom prst="wedgeEllipseCallout">
            <a:avLst>
              <a:gd name="adj1" fmla="val -95194"/>
              <a:gd name="adj2" fmla="val 13389"/>
            </a:avLst>
          </a:prstGeom>
          <a:solidFill>
            <a:schemeClr val="accent1"/>
          </a:solidFill>
          <a:ln w="19050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醉驾</a:t>
            </a:r>
          </a:p>
        </p:txBody>
      </p:sp>
      <p:pic>
        <p:nvPicPr>
          <p:cNvPr id="14345" name="Picture 12" descr="p45-2-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3657600"/>
            <a:ext cx="2633663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3" descr="6.3-3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42063" y="3733800"/>
            <a:ext cx="26146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nimBg="1"/>
      <p:bldP spid="99333" grpId="0" animBg="1"/>
      <p:bldP spid="99334" grpId="0" animBg="1"/>
      <p:bldP spid="256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ccident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0"/>
            <a:ext cx="52006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0" y="3429000"/>
            <a:ext cx="6140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>
                <a:solidFill>
                  <a:srgbClr val="0000FF"/>
                </a:solidFill>
              </a:rPr>
              <a:t>a traffic accident 交通事故</a:t>
            </a:r>
            <a:r>
              <a:rPr lang="zh-CN" altLang="en-US" sz="4000" b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00200" y="4495800"/>
            <a:ext cx="4267200" cy="12001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3600">
                <a:solidFill>
                  <a:srgbClr val="0000FF"/>
                </a:solidFill>
              </a:rPr>
              <a:t>get hurt </a:t>
            </a:r>
            <a:r>
              <a:rPr lang="zh-CN" altLang="en-US" sz="3600">
                <a:solidFill>
                  <a:srgbClr val="0000FF"/>
                </a:solidFill>
              </a:rPr>
              <a:t>受伤    </a:t>
            </a:r>
          </a:p>
          <a:p>
            <a:pPr algn="ctr" eaLnBrk="1" hangingPunct="1"/>
            <a:r>
              <a:rPr lang="zh-CN" altLang="zh-CN" sz="3600">
                <a:solidFill>
                  <a:srgbClr val="0000FF"/>
                </a:solidFill>
              </a:rPr>
              <a:t> lose one’s life </a:t>
            </a:r>
            <a:r>
              <a:rPr lang="zh-CN" altLang="en-US" sz="3600">
                <a:solidFill>
                  <a:srgbClr val="0000FF"/>
                </a:solidFill>
              </a:rPr>
              <a:t>丧生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A000120141119A27PW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90C413"/>
      </a:accent2>
      <a:accent3>
        <a:srgbClr val="FFFFFF"/>
      </a:accent3>
      <a:accent4>
        <a:srgbClr val="333436"/>
      </a:accent4>
      <a:accent5>
        <a:srgbClr val="D9DBAF"/>
      </a:accent5>
      <a:accent6>
        <a:srgbClr val="82B110"/>
      </a:accent6>
      <a:hlink>
        <a:srgbClr val="00B0F0"/>
      </a:hlink>
      <a:folHlink>
        <a:srgbClr val="AFB2B4"/>
      </a:folHlink>
    </a:clrScheme>
    <a:fontScheme name="A000120141119A27PWBG">
      <a:majorFont>
        <a:latin typeface="Baskerville Old Face"/>
        <a:ea typeface="黑体"/>
        <a:cs typeface=""/>
      </a:majorFont>
      <a:minorFont>
        <a:latin typeface="Calibri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1119A27PW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90C413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82B11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主题7</Template>
  <TotalTime>0</TotalTime>
  <Words>871</Words>
  <Application>Microsoft Office PowerPoint</Application>
  <PresentationFormat>全屏显示(4:3)</PresentationFormat>
  <Paragraphs>144</Paragraphs>
  <Slides>21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GWIPA</vt:lpstr>
      <vt:lpstr>黑体</vt:lpstr>
      <vt:lpstr>楷体_GB2312</vt:lpstr>
      <vt:lpstr>宋体</vt:lpstr>
      <vt:lpstr>微软雅黑</vt:lpstr>
      <vt:lpstr>幼圆</vt:lpstr>
      <vt:lpstr>Arial</vt:lpstr>
      <vt:lpstr>Arial Black</vt:lpstr>
      <vt:lpstr>Baskerville Old Face</vt:lpstr>
      <vt:lpstr>Calibri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 If you drive too fast, the policeman will give you a ticket for speeding.</vt:lpstr>
      <vt:lpstr>Look at the pictures and match them with the sentences.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Listen and complete each sentence with the correct word.</vt:lpstr>
      <vt:lpstr>Listen and read the chant aloud, paying attention to the sound /V/.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2012-08-04T09:48:00Z</dcterms:created>
  <dcterms:modified xsi:type="dcterms:W3CDTF">2023-01-16T21:57:43Z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867FC46667524D9995FBBB1E94E050D6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