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0"/>
  </p:notesMasterIdLst>
  <p:sldIdLst>
    <p:sldId id="292" r:id="rId5"/>
    <p:sldId id="357" r:id="rId6"/>
    <p:sldId id="358" r:id="rId7"/>
    <p:sldId id="359" r:id="rId8"/>
    <p:sldId id="260" r:id="rId9"/>
    <p:sldId id="337" r:id="rId10"/>
    <p:sldId id="360" r:id="rId11"/>
    <p:sldId id="299" r:id="rId12"/>
    <p:sldId id="347" r:id="rId13"/>
    <p:sldId id="348" r:id="rId14"/>
    <p:sldId id="349" r:id="rId15"/>
    <p:sldId id="351" r:id="rId16"/>
    <p:sldId id="361" r:id="rId17"/>
    <p:sldId id="362" r:id="rId18"/>
    <p:sldId id="363" r:id="rId19"/>
    <p:sldId id="364" r:id="rId20"/>
    <p:sldId id="365" r:id="rId21"/>
    <p:sldId id="313" r:id="rId22"/>
    <p:sldId id="271" r:id="rId23"/>
    <p:sldId id="353" r:id="rId24"/>
    <p:sldId id="354" r:id="rId25"/>
    <p:sldId id="355" r:id="rId26"/>
    <p:sldId id="356" r:id="rId27"/>
    <p:sldId id="366" r:id="rId28"/>
    <p:sldId id="367" r:id="rId29"/>
    <p:sldId id="368" r:id="rId30"/>
    <p:sldId id="369" r:id="rId31"/>
    <p:sldId id="270" r:id="rId32"/>
    <p:sldId id="324" r:id="rId33"/>
    <p:sldId id="302" r:id="rId34"/>
    <p:sldId id="370" r:id="rId35"/>
    <p:sldId id="331" r:id="rId36"/>
    <p:sldId id="371" r:id="rId37"/>
    <p:sldId id="373" r:id="rId38"/>
    <p:sldId id="374" r:id="rId39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D666D2-0414-44E7-B5C1-0933104B69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4DD3B8-6D77-4D1E-9EF1-CEF96AF5738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DD3B8-6D77-4D1E-9EF1-CEF96AF5738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61E7C-C399-4304-A1F1-DA991F326D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542F-CBD1-43F3-B222-784C779EAC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AB424-C6AE-470D-BD14-E992F266AB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472E-674F-44F1-8B96-785C5C7F12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31D9-E233-44C7-A69D-CD1EAFA06D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B0B8-81B9-49FD-BBFC-33D2E9E9C0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1BCF-4737-40A9-B89C-AB66347C5CF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DD0A-83C4-49D6-8153-C7E66BA8E5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5572-4483-4CA4-A10E-72BE10D282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BCC1-04B5-4B53-95B9-608B486BDB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AF48-4497-4CCE-B178-A087151DD9C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A725-5009-45FD-B66C-F5E3A77228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ED41-5AAB-404F-8491-F2EAA85E675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51DA-97C8-4806-AEA9-D178BA1A66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ED40-59D9-4D48-BDAC-86B510AE318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E2BD-711A-4E30-B895-3840B181FD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3C8D-3D0E-44F8-ABCA-0D97728139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6A80-1874-4648-B670-E0726D07CE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FEE2-0C42-4992-84AF-287D72F9FE9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4B2C-2C82-4FA0-A0DA-3412921B3A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51B3F-CFEC-4DC0-AAE4-737A900EFA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E667-0434-4123-B0C4-EF5565A795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4A36-B8CF-4B10-A852-FD8AD23C04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5EDF7-0CA5-4997-81A0-DDA2B387C4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9191-6982-45A1-92DB-3DD3B9550FA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15CFB-BFE6-4858-98CC-D3021457AB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195F-6EFB-485C-82A1-327D56478B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A6F7-F468-4985-99D6-5DCA5F5701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BEDD-D16C-4790-A762-BD2132E176C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B663-2853-430A-8182-3D253458F2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6687-6D41-4BB6-85A4-BE472230C1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C6FF-ABAD-453D-A3AA-822549E226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E5D4-9784-4958-8F2B-8A843A0BE17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2C3AD-DED7-4DD5-BC90-1394FC66C8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57C5-07F5-46D1-AA0A-1970805EEE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FA1D-B39A-4A32-A34F-31E44F2ED3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9EB9-F5DC-471F-960A-071FE85641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0AF6-06B1-42EB-BF12-D367A81E8D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102D3-18E5-4A4C-A0C2-515D1C3CC5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92FA-D103-434D-8595-CF834CD7E1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BC580-B227-4774-B477-C40C595AB7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862E3-7F52-4B83-972F-4BFD39F2A3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C51A-5F19-40D2-8CA5-C10F901816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CC7E-A96E-4F0E-8756-186D7C1E1F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8523-3DB1-4C75-B48F-EFCFB827F0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7CD2-8E81-4830-B08E-F04DB98336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1221-05BC-42E0-BD87-E0609C90E2A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E969-73D9-4B6C-B95B-F31708F7CC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DBA6-D495-4BF4-8C70-25D748E4B0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A363-F3BE-4678-BAEE-88494AA14C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595A-5DEA-4ADE-8266-9BF3626A74C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C39C-9B1F-49F5-A41A-4721F12666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C792-B8C2-4772-B488-9499703640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13A3-4868-46DE-B8B8-EA7888A6B5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28AF985-F114-47B5-95CB-9A05EAD757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9B95D88-31FB-4B68-8BF5-25AF205F2C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45B0105-D899-44AE-9AA1-D1CE22E9CE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0F191E4-63B1-4306-BEEA-4EFB3C66CA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E2B310F-1FCE-4D54-BABD-893BBC61A9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4585735-DB52-4246-8430-27FE0CC2D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61CF-9600-4311-913E-672368BA00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96AF-B5EA-4676-AF3E-FEF07477A0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121E498-0DD9-4CFD-B954-00BD616C5C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1B399B60-B520-4F4B-8C81-9664CF9AD7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5914981-C385-45AF-B5B0-ADD0FEB140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495BCB06-A314-490A-B905-BA2F5F9266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B81D5551-D61F-49BF-8724-7DDEC24984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6E6F-8DA7-45DF-88BF-E3A3EE94F5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7511-271E-471F-A1CC-F8A6B49736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7A61-D996-4A83-A4BB-8D485B3B41D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EDC96-F70D-463D-A982-DD4646FD2A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CFE1-CCB6-4F37-A88C-E71B7CD3E74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BEFF-4656-4F71-8592-EF8CBDDECF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33C4-26AA-4E97-B422-28410D59BF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4532-4943-4E52-A413-53A27BFA4A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ED4B9-FE73-49DF-B756-8E63FAE8BD8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49D8-CD57-4819-8650-09D5D9CF6A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CBDC21-A4D7-4856-9B54-7BD55A4F03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69C54D-6717-4669-A31C-B202397F32F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7251CF-A5F9-4AB6-B224-6ADF3FFC23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115B21-90E4-45BE-A0FF-28B416FF573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726D64-47E5-4932-8F1C-C83B19D99A7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A06388-298F-49F2-90CD-60B7E19126D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DED70D-8C18-478F-9A3D-C70B2D00598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1.wmf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4.png"/><Relationship Id="rId9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5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1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9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54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4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4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5.wmf"/><Relationship Id="rId11" Type="http://schemas.openxmlformats.org/officeDocument/2006/relationships/image" Target="../media/image68.png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70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6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4.png"/><Relationship Id="rId9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67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9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76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3.pn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85.wmf"/><Relationship Id="rId5" Type="http://schemas.openxmlformats.org/officeDocument/2006/relationships/image" Target="../media/image86.png"/><Relationship Id="rId10" Type="http://schemas.openxmlformats.org/officeDocument/2006/relationships/oleObject" Target="../embeddings/oleObject73.bin"/><Relationship Id="rId4" Type="http://schemas.openxmlformats.org/officeDocument/2006/relationships/image" Target="../media/image5.png"/><Relationship Id="rId9" Type="http://schemas.openxmlformats.org/officeDocument/2006/relationships/image" Target="../media/image8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90.png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53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0" y="793378"/>
            <a:ext cx="914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第一章  直角三角形的边角关系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5513" y="2264232"/>
            <a:ext cx="34932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解</a:t>
            </a:r>
            <a:r>
              <a:rPr kumimoji="1"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直角三角形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477995"/>
            <a:ext cx="9139247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19" name="内容占位符 7"/>
          <p:cNvSpPr txBox="1">
            <a:spLocks noChangeArrowheads="1"/>
          </p:cNvSpPr>
          <p:nvPr/>
        </p:nvSpPr>
        <p:spPr bwMode="auto">
          <a:xfrm>
            <a:off x="1368434" y="1248971"/>
            <a:ext cx="6867525" cy="18966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由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≈53°8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′.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≈36°52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′.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勾股定理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得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605" name="文本框 23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矩形 2"/>
          <p:cNvSpPr>
            <a:spLocks noChangeArrowheads="1"/>
          </p:cNvSpPr>
          <p:nvPr/>
        </p:nvSpPr>
        <p:spPr bwMode="auto">
          <a:xfrm>
            <a:off x="590556" y="1332314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>
              <a:solidFill>
                <a:srgbClr val="0000FF"/>
              </a:solidFill>
            </a:endParaRPr>
          </a:p>
        </p:txBody>
      </p:sp>
      <p:graphicFrame>
        <p:nvGraphicFramePr>
          <p:cNvPr id="13325" name="对象 3"/>
          <p:cNvGraphicFramePr>
            <a:graphicFrameLocks noChangeAspect="1"/>
          </p:cNvGraphicFramePr>
          <p:nvPr/>
        </p:nvGraphicFramePr>
        <p:xfrm>
          <a:off x="5429259" y="1166816"/>
          <a:ext cx="8667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5" imgW="405765" imgH="405765" progId="Equation.DSMT4">
                  <p:embed/>
                </p:oleObj>
              </mc:Choice>
              <mc:Fallback>
                <p:oleObj name="Equation" r:id="rId5" imgW="405765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9" y="1166816"/>
                        <a:ext cx="8667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对象 5"/>
          <p:cNvGraphicFramePr>
            <a:graphicFrameLocks noChangeAspect="1"/>
          </p:cNvGraphicFramePr>
          <p:nvPr/>
        </p:nvGraphicFramePr>
        <p:xfrm>
          <a:off x="3363922" y="2618185"/>
          <a:ext cx="3792537" cy="408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7" imgW="1777365" imgH="254000" progId="Equation.DSMT4">
                  <p:embed/>
                </p:oleObj>
              </mc:Choice>
              <mc:Fallback>
                <p:oleObj name="Equation" r:id="rId7" imgW="1777365" imgH="2540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22" y="2618185"/>
                        <a:ext cx="3792537" cy="408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5363" name="内容占位符 7"/>
          <p:cNvSpPr txBox="1">
            <a:spLocks noChangeArrowheads="1"/>
          </p:cNvSpPr>
          <p:nvPr/>
        </p:nvSpPr>
        <p:spPr bwMode="auto">
          <a:xfrm>
            <a:off x="785822" y="1177528"/>
            <a:ext cx="7907337" cy="259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Rt△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中，∠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的对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边分别为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，且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求这个三角形的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其他元素．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角度精确到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1′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，边长精确到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0.01)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已知两边，根据勾股定理可求出第三边．求锐角，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需要由边的比值，运用三角函数求得．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6629" name="文本框 23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矩形 2"/>
          <p:cNvSpPr>
            <a:spLocks noChangeArrowheads="1"/>
          </p:cNvSpPr>
          <p:nvPr/>
        </p:nvSpPr>
        <p:spPr bwMode="auto">
          <a:xfrm>
            <a:off x="428633" y="2665814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6387" name="内容占位符 7"/>
          <p:cNvSpPr txBox="1">
            <a:spLocks noChangeArrowheads="1"/>
          </p:cNvSpPr>
          <p:nvPr/>
        </p:nvSpPr>
        <p:spPr bwMode="auto">
          <a:xfrm>
            <a:off x="1100138" y="1177529"/>
            <a:ext cx="67627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由勾股定理得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由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     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，得∠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≈26°34′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≈63°26′.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7653" name="文本框 23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矩形 2"/>
          <p:cNvSpPr>
            <a:spLocks noChangeArrowheads="1"/>
          </p:cNvSpPr>
          <p:nvPr/>
        </p:nvSpPr>
        <p:spPr bwMode="auto">
          <a:xfrm>
            <a:off x="617539" y="1284689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>
              <a:solidFill>
                <a:srgbClr val="0000FF"/>
              </a:solidFill>
            </a:endParaRPr>
          </a:p>
        </p:txBody>
      </p:sp>
      <p:graphicFrame>
        <p:nvGraphicFramePr>
          <p:cNvPr id="16397" name="对象 3"/>
          <p:cNvGraphicFramePr>
            <a:graphicFrameLocks noChangeAspect="1"/>
          </p:cNvGraphicFramePr>
          <p:nvPr/>
        </p:nvGraphicFramePr>
        <p:xfrm>
          <a:off x="2801947" y="1574010"/>
          <a:ext cx="8667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5" imgW="405765" imgH="405765" progId="Equation.DSMT4">
                  <p:embed/>
                </p:oleObj>
              </mc:Choice>
              <mc:Fallback>
                <p:oleObj name="Equation" r:id="rId5" imgW="405765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47" y="1574010"/>
                        <a:ext cx="8667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对象 4"/>
          <p:cNvGraphicFramePr>
            <a:graphicFrameLocks noChangeAspect="1"/>
          </p:cNvGraphicFramePr>
          <p:nvPr/>
        </p:nvGraphicFramePr>
        <p:xfrm>
          <a:off x="3462347" y="1201341"/>
          <a:ext cx="4903787" cy="408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7" imgW="2298700" imgH="254000" progId="Equation.DSMT4">
                  <p:embed/>
                </p:oleObj>
              </mc:Choice>
              <mc:Fallback>
                <p:oleObj name="Equation" r:id="rId7" imgW="2298700" imgH="254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47" y="1201341"/>
                        <a:ext cx="4903787" cy="408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86796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8676" name="文本框 33"/>
          <p:cNvSpPr txBox="1">
            <a:spLocks noChangeArrowheads="1"/>
          </p:cNvSpPr>
          <p:nvPr/>
        </p:nvSpPr>
        <p:spPr bwMode="auto">
          <a:xfrm>
            <a:off x="7669221" y="86796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内容占位符 7"/>
          <p:cNvSpPr txBox="1">
            <a:spLocks noChangeArrowheads="1"/>
          </p:cNvSpPr>
          <p:nvPr/>
        </p:nvSpPr>
        <p:spPr bwMode="auto">
          <a:xfrm>
            <a:off x="1309689" y="1534716"/>
            <a:ext cx="7286625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Rt△</a:t>
            </a:r>
            <a:r>
              <a:rPr lang="en-US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       ，   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则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的度数为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60°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30°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8685" name="组合 4"/>
          <p:cNvGrpSpPr/>
          <p:nvPr/>
        </p:nvGrpSpPr>
        <p:grpSpPr bwMode="auto">
          <a:xfrm>
            <a:off x="776288" y="1625206"/>
            <a:ext cx="493954" cy="461665"/>
            <a:chOff x="776288" y="1757511"/>
            <a:chExt cx="494242" cy="615157"/>
          </a:xfrm>
        </p:grpSpPr>
        <p:sp>
          <p:nvSpPr>
            <p:cNvPr id="3" name="矩形 2"/>
            <p:cNvSpPr/>
            <p:nvPr/>
          </p:nvSpPr>
          <p:spPr>
            <a:xfrm>
              <a:off x="776288" y="1765443"/>
              <a:ext cx="446347" cy="4458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8690" name="矩形 3"/>
            <p:cNvSpPr>
              <a:spLocks noChangeArrowheads="1"/>
            </p:cNvSpPr>
            <p:nvPr/>
          </p:nvSpPr>
          <p:spPr bwMode="auto">
            <a:xfrm>
              <a:off x="854790" y="1757511"/>
              <a:ext cx="415740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endParaRPr lang="zh-CN" altLang="en-US"/>
            </a:p>
          </p:txBody>
        </p:sp>
      </p:grpSp>
      <p:graphicFrame>
        <p:nvGraphicFramePr>
          <p:cNvPr id="28686" name="Object 15"/>
          <p:cNvGraphicFramePr>
            <a:graphicFrameLocks noChangeAspect="1"/>
          </p:cNvGraphicFramePr>
          <p:nvPr/>
        </p:nvGraphicFramePr>
        <p:xfrm>
          <a:off x="6196022" y="1628776"/>
          <a:ext cx="4476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22" y="1628776"/>
                        <a:ext cx="44767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3"/>
          <p:cNvGraphicFramePr>
            <a:graphicFrameLocks noChangeAspect="1"/>
          </p:cNvGraphicFramePr>
          <p:nvPr/>
        </p:nvGraphicFramePr>
        <p:xfrm>
          <a:off x="7607300" y="1626394"/>
          <a:ext cx="5651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7" imgW="304800" imgH="228600" progId="Equation.DSMT4">
                  <p:embed/>
                </p:oleObj>
              </mc:Choice>
              <mc:Fallback>
                <p:oleObj name="Equation" r:id="rId7" imgW="304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1626394"/>
                        <a:ext cx="5651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13164" y="2062167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6293" y="1396608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8" name="内容占位符 7"/>
          <p:cNvSpPr txBox="1">
            <a:spLocks noChangeArrowheads="1"/>
          </p:cNvSpPr>
          <p:nvPr/>
        </p:nvSpPr>
        <p:spPr bwMode="auto">
          <a:xfrm>
            <a:off x="836617" y="1300163"/>
            <a:ext cx="7515225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，欲求  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的值，最适宜的做法是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．计算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 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的值求出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．计算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的值求出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．计算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的值求出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．先根据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求出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，再利用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求出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83224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9702" name="文本框 33"/>
          <p:cNvSpPr txBox="1">
            <a:spLocks noChangeArrowheads="1"/>
          </p:cNvSpPr>
          <p:nvPr/>
        </p:nvSpPr>
        <p:spPr bwMode="auto">
          <a:xfrm>
            <a:off x="7669221" y="83224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200650" y="1826423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7"/>
          <p:cNvSpPr txBox="1">
            <a:spLocks noChangeArrowheads="1"/>
          </p:cNvSpPr>
          <p:nvPr/>
        </p:nvSpPr>
        <p:spPr bwMode="auto">
          <a:xfrm>
            <a:off x="1551314" y="1228964"/>
            <a:ext cx="6926263" cy="4154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兰州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】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如图，在△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 　　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 　　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 　　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86796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0724" name="文本框 33"/>
          <p:cNvSpPr txBox="1">
            <a:spLocks noChangeArrowheads="1"/>
          </p:cNvSpPr>
          <p:nvPr/>
        </p:nvSpPr>
        <p:spPr bwMode="auto">
          <a:xfrm>
            <a:off x="7669221" y="86796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3" name="组合 4"/>
          <p:cNvGrpSpPr/>
          <p:nvPr/>
        </p:nvGrpSpPr>
        <p:grpSpPr bwMode="auto">
          <a:xfrm>
            <a:off x="1028702" y="1306119"/>
            <a:ext cx="493954" cy="461665"/>
            <a:chOff x="776288" y="1757511"/>
            <a:chExt cx="494241" cy="615157"/>
          </a:xfrm>
        </p:grpSpPr>
        <p:sp>
          <p:nvSpPr>
            <p:cNvPr id="3" name="矩形 2"/>
            <p:cNvSpPr/>
            <p:nvPr/>
          </p:nvSpPr>
          <p:spPr>
            <a:xfrm>
              <a:off x="776288" y="1765443"/>
              <a:ext cx="446347" cy="4458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0741" name="矩形 3"/>
            <p:cNvSpPr>
              <a:spLocks noChangeArrowheads="1"/>
            </p:cNvSpPr>
            <p:nvPr/>
          </p:nvSpPr>
          <p:spPr bwMode="auto">
            <a:xfrm>
              <a:off x="854790" y="1757511"/>
              <a:ext cx="415739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endParaRPr lang="zh-CN" altLang="en-US"/>
            </a:p>
          </p:txBody>
        </p:sp>
      </p:grpSp>
      <p:graphicFrame>
        <p:nvGraphicFramePr>
          <p:cNvPr id="30734" name="Object 15"/>
          <p:cNvGraphicFramePr>
            <a:graphicFrameLocks noChangeAspect="1"/>
          </p:cNvGraphicFramePr>
          <p:nvPr/>
        </p:nvGraphicFramePr>
        <p:xfrm>
          <a:off x="2122497" y="2130031"/>
          <a:ext cx="471487" cy="60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Equation" r:id="rId5" imgW="254000" imgH="431800" progId="Equation.DSMT4">
                  <p:embed/>
                </p:oleObj>
              </mc:Choice>
              <mc:Fallback>
                <p:oleObj name="Equation" r:id="rId5" imgW="254000" imgH="431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97" y="2130031"/>
                        <a:ext cx="471487" cy="60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5" name="Picture 4" descr="XJ28-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33884" y="2477692"/>
            <a:ext cx="2862263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36" name="对象 5"/>
          <p:cNvGraphicFramePr>
            <a:graphicFrameLocks noChangeAspect="1"/>
          </p:cNvGraphicFramePr>
          <p:nvPr/>
        </p:nvGraphicFramePr>
        <p:xfrm>
          <a:off x="2181226" y="2705101"/>
          <a:ext cx="282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tion" r:id="rId8" imgW="152400" imgH="405765" progId="Equation.DSMT4">
                  <p:embed/>
                </p:oleObj>
              </mc:Choice>
              <mc:Fallback>
                <p:oleObj name="Equation" r:id="rId8" imgW="152400" imgH="4057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6" y="2705101"/>
                        <a:ext cx="2825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7" name="对象 6"/>
          <p:cNvGraphicFramePr>
            <a:graphicFrameLocks noChangeAspect="1"/>
          </p:cNvGraphicFramePr>
          <p:nvPr/>
        </p:nvGraphicFramePr>
        <p:xfrm>
          <a:off x="2100266" y="3220642"/>
          <a:ext cx="636587" cy="60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10" imgW="342900" imgH="431800" progId="Equation.DSMT4">
                  <p:embed/>
                </p:oleObj>
              </mc:Choice>
              <mc:Fallback>
                <p:oleObj name="Equation" r:id="rId10" imgW="342900" imgH="4318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6" y="3220642"/>
                        <a:ext cx="636587" cy="60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8" name="对象 7"/>
          <p:cNvGraphicFramePr>
            <a:graphicFrameLocks noChangeAspect="1"/>
          </p:cNvGraphicFramePr>
          <p:nvPr/>
        </p:nvGraphicFramePr>
        <p:xfrm>
          <a:off x="2082800" y="3775474"/>
          <a:ext cx="471488" cy="60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Equation" r:id="rId12" imgW="254000" imgH="431800" progId="Equation.DSMT4">
                  <p:embed/>
                </p:oleObj>
              </mc:Choice>
              <mc:Fallback>
                <p:oleObj name="Equation" r:id="rId12" imgW="254000" imgH="4318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3775474"/>
                        <a:ext cx="471488" cy="60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791075" y="1731173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7"/>
          <p:cNvSpPr txBox="1">
            <a:spLocks noChangeArrowheads="1"/>
          </p:cNvSpPr>
          <p:nvPr/>
        </p:nvSpPr>
        <p:spPr bwMode="auto">
          <a:xfrm>
            <a:off x="1562109" y="1215629"/>
            <a:ext cx="6926263" cy="4339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如图，四边形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是梯形，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的平分线，且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 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86796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1748" name="文本框 33"/>
          <p:cNvSpPr txBox="1">
            <a:spLocks noChangeArrowheads="1"/>
          </p:cNvSpPr>
          <p:nvPr/>
        </p:nvSpPr>
        <p:spPr bwMode="auto">
          <a:xfrm>
            <a:off x="7669221" y="86796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7" name="组合 4"/>
          <p:cNvGrpSpPr/>
          <p:nvPr/>
        </p:nvGrpSpPr>
        <p:grpSpPr bwMode="auto">
          <a:xfrm>
            <a:off x="1028702" y="1306119"/>
            <a:ext cx="493954" cy="461665"/>
            <a:chOff x="776288" y="1757511"/>
            <a:chExt cx="494241" cy="615157"/>
          </a:xfrm>
        </p:grpSpPr>
        <p:sp>
          <p:nvSpPr>
            <p:cNvPr id="3" name="矩形 2"/>
            <p:cNvSpPr/>
            <p:nvPr/>
          </p:nvSpPr>
          <p:spPr>
            <a:xfrm>
              <a:off x="776288" y="1765443"/>
              <a:ext cx="446347" cy="4458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1765" name="矩形 3"/>
            <p:cNvSpPr>
              <a:spLocks noChangeArrowheads="1"/>
            </p:cNvSpPr>
            <p:nvPr/>
          </p:nvSpPr>
          <p:spPr bwMode="auto">
            <a:xfrm>
              <a:off x="854790" y="1757511"/>
              <a:ext cx="415739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endParaRPr lang="zh-CN" altLang="en-US"/>
            </a:p>
          </p:txBody>
        </p:sp>
      </p:grpSp>
      <p:graphicFrame>
        <p:nvGraphicFramePr>
          <p:cNvPr id="31758" name="Object 15"/>
          <p:cNvGraphicFramePr>
            <a:graphicFrameLocks noChangeAspect="1"/>
          </p:cNvGraphicFramePr>
          <p:nvPr/>
        </p:nvGraphicFramePr>
        <p:xfrm>
          <a:off x="2109788" y="2547937"/>
          <a:ext cx="5889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5" imgW="317500" imgH="228600" progId="Equation.DSMT4">
                  <p:embed/>
                </p:oleObj>
              </mc:Choice>
              <mc:Fallback>
                <p:oleObj name="Equation" r:id="rId5" imgW="3175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2547937"/>
                        <a:ext cx="588962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9" name="对象 6"/>
          <p:cNvGraphicFramePr>
            <a:graphicFrameLocks noChangeAspect="1"/>
          </p:cNvGraphicFramePr>
          <p:nvPr/>
        </p:nvGraphicFramePr>
        <p:xfrm>
          <a:off x="2149483" y="3901681"/>
          <a:ext cx="612775" cy="60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Equation" r:id="rId7" imgW="330200" imgH="431800" progId="Equation.DSMT4">
                  <p:embed/>
                </p:oleObj>
              </mc:Choice>
              <mc:Fallback>
                <p:oleObj name="Equation" r:id="rId7" imgW="330200" imgH="4318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83" y="3901681"/>
                        <a:ext cx="612775" cy="60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0" name="对象 7"/>
          <p:cNvGraphicFramePr>
            <a:graphicFrameLocks noChangeAspect="1"/>
          </p:cNvGraphicFramePr>
          <p:nvPr/>
        </p:nvGraphicFramePr>
        <p:xfrm>
          <a:off x="2170122" y="3370660"/>
          <a:ext cx="37623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Equation" r:id="rId9" imgW="203200" imgH="405765" progId="Equation.DSMT4">
                  <p:embed/>
                </p:oleObj>
              </mc:Choice>
              <mc:Fallback>
                <p:oleObj name="Equation" r:id="rId9" imgW="203200" imgH="4057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22" y="3370660"/>
                        <a:ext cx="37623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1" name="对象 8"/>
          <p:cNvGraphicFramePr>
            <a:graphicFrameLocks noChangeAspect="1"/>
          </p:cNvGraphicFramePr>
          <p:nvPr/>
        </p:nvGraphicFramePr>
        <p:xfrm>
          <a:off x="2109788" y="2957516"/>
          <a:ext cx="588962" cy="30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Equation" r:id="rId11" imgW="316865" imgH="215900" progId="Equation.DSMT4">
                  <p:embed/>
                </p:oleObj>
              </mc:Choice>
              <mc:Fallback>
                <p:oleObj name="Equation" r:id="rId11" imgW="316865" imgH="2159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2957516"/>
                        <a:ext cx="588962" cy="301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62" name="Picture 4" descr="XJ28-15A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662372" y="2867025"/>
            <a:ext cx="3571875" cy="13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206751" y="2138367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gray">
          <a:xfrm flipH="1">
            <a:off x="2392364" y="1338264"/>
            <a:ext cx="540702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2772" name="AutoShape 2"/>
          <p:cNvSpPr>
            <a:spLocks noChangeArrowheads="1"/>
          </p:cNvSpPr>
          <p:nvPr/>
        </p:nvSpPr>
        <p:spPr bwMode="gray">
          <a:xfrm flipH="1">
            <a:off x="866775" y="1338264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3" name="AutoShape 11"/>
          <p:cNvSpPr>
            <a:spLocks noChangeArrowheads="1"/>
          </p:cNvSpPr>
          <p:nvPr/>
        </p:nvSpPr>
        <p:spPr bwMode="gray">
          <a:xfrm>
            <a:off x="2173297" y="1200151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2774" name="文本框 39"/>
          <p:cNvSpPr txBox="1">
            <a:spLocks noChangeArrowheads="1"/>
          </p:cNvSpPr>
          <p:nvPr/>
        </p:nvSpPr>
        <p:spPr bwMode="auto">
          <a:xfrm>
            <a:off x="979497" y="1297786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知识点</a:t>
            </a:r>
          </a:p>
        </p:txBody>
      </p:sp>
      <p:sp>
        <p:nvSpPr>
          <p:cNvPr id="32775" name="文本框 40"/>
          <p:cNvSpPr txBox="1">
            <a:spLocks noChangeArrowheads="1"/>
          </p:cNvSpPr>
          <p:nvPr/>
        </p:nvSpPr>
        <p:spPr bwMode="auto">
          <a:xfrm>
            <a:off x="2909896" y="1300167"/>
            <a:ext cx="48750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已知一边及一锐角解直角三角形</a:t>
            </a:r>
            <a:endParaRPr lang="en-US" altLang="zh-CN" sz="26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Adobe 黑体 Std R" pitchFamily="34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784623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2780" name="文本框 48"/>
          <p:cNvSpPr txBox="1">
            <a:spLocks noChangeArrowheads="1"/>
          </p:cNvSpPr>
          <p:nvPr/>
        </p:nvSpPr>
        <p:spPr bwMode="auto">
          <a:xfrm>
            <a:off x="7669222" y="784623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32781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1057275" y="2090742"/>
            <a:ext cx="7196138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已知直角三角形的一边和一锐角，解直角三角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形时，若已知一直角边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和一锐角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 ① 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=90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°</a:t>
            </a:r>
            <a:r>
              <a:rPr lang="en-US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20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；②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若已知斜边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和一个锐角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 ① ∠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=90°</a:t>
            </a:r>
            <a:r>
              <a:rPr lang="en-US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0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·sin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;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③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0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·cos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705105" y="2953945"/>
          <a:ext cx="24860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5" imgW="1269365" imgH="406400" progId="Equation.DSMT4">
                  <p:embed/>
                </p:oleObj>
              </mc:Choice>
              <mc:Fallback>
                <p:oleObj name="Equation" r:id="rId5" imgW="1269365" imgH="40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5" y="2953945"/>
                        <a:ext cx="248602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TextBox 33"/>
          <p:cNvSpPr txBox="1">
            <a:spLocks noChangeArrowheads="1"/>
          </p:cNvSpPr>
          <p:nvPr/>
        </p:nvSpPr>
        <p:spPr bwMode="auto">
          <a:xfrm>
            <a:off x="800103" y="850110"/>
            <a:ext cx="823436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所对的边分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别为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且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30,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25°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求这个三角形的其他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元素（边长精确到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</a:p>
          <a:p>
            <a:pPr eaLnBrk="0" hangingPunct="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在沿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=90°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25°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=65°.</a:t>
            </a:r>
            <a:endParaRPr lang="en-US" altLang="zh-CN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∴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3799" name="文本框 48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33801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812925" y="2552700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Equation" r:id="rId5" imgW="1116965" imgH="406400" progId="Equation.DSMT4">
                  <p:embed/>
                </p:oleObj>
              </mc:Choice>
              <mc:Fallback>
                <p:oleObj name="Equation" r:id="rId5" imgW="1116965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2552700"/>
                        <a:ext cx="2235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835150" y="3081338"/>
          <a:ext cx="3073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Equation" r:id="rId7" imgW="1536065" imgH="406400" progId="Equation.DSMT4">
                  <p:embed/>
                </p:oleObj>
              </mc:Choice>
              <mc:Fallback>
                <p:oleObj name="Equation" r:id="rId7" imgW="1536065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081338"/>
                        <a:ext cx="3073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847850" y="3656410"/>
          <a:ext cx="2311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9" imgW="1155065" imgH="406400" progId="Equation.DSMT4">
                  <p:embed/>
                </p:oleObj>
              </mc:Choice>
              <mc:Fallback>
                <p:oleObj name="Equation" r:id="rId9" imgW="1155065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656410"/>
                        <a:ext cx="2311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851025" y="4164806"/>
          <a:ext cx="320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Equation" r:id="rId11" imgW="1600200" imgH="406400" progId="Equation.DSMT4">
                  <p:embed/>
                </p:oleObj>
              </mc:Choice>
              <mc:Fallback>
                <p:oleObj name="Equation" r:id="rId11" imgW="1600200" imgH="4064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4164806"/>
                        <a:ext cx="3200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矩形 8"/>
          <p:cNvSpPr>
            <a:spLocks noChangeArrowheads="1"/>
          </p:cNvSpPr>
          <p:nvPr/>
        </p:nvSpPr>
        <p:spPr bwMode="auto">
          <a:xfrm>
            <a:off x="830272" y="1884764"/>
            <a:ext cx="7521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</a:rPr>
              <a:t>解：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组 26"/>
          <p:cNvGrpSpPr/>
          <p:nvPr/>
        </p:nvGrpSpPr>
        <p:grpSpPr bwMode="auto">
          <a:xfrm>
            <a:off x="3663951" y="1056088"/>
            <a:ext cx="1792188" cy="553998"/>
            <a:chOff x="3437515" y="1408557"/>
            <a:chExt cx="1791511" cy="738610"/>
          </a:xfrm>
        </p:grpSpPr>
        <p:sp>
          <p:nvSpPr>
            <p:cNvPr id="34834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34835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4823" name="文本框 37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34825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2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8" name="组 6"/>
          <p:cNvGrpSpPr/>
          <p:nvPr/>
        </p:nvGrpSpPr>
        <p:grpSpPr bwMode="auto">
          <a:xfrm>
            <a:off x="984259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84188" y="1730903"/>
            <a:ext cx="808990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在直角三角形的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个元素中，直角是已知元素，如果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再知道一条边和第三 个元素，那么这个三角形的所有元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素就都可以确定下来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AutoShape 2"/>
          <p:cNvSpPr>
            <a:spLocks noChangeArrowheads="1"/>
          </p:cNvSpPr>
          <p:nvPr/>
        </p:nvSpPr>
        <p:spPr bwMode="gray">
          <a:xfrm>
            <a:off x="1084263" y="1635921"/>
            <a:ext cx="2017712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gray">
          <a:xfrm>
            <a:off x="735022" y="1496617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17416" name="文本框 27"/>
          <p:cNvSpPr txBox="1">
            <a:spLocks noChangeArrowheads="1"/>
          </p:cNvSpPr>
          <p:nvPr/>
        </p:nvSpPr>
        <p:spPr bwMode="auto">
          <a:xfrm>
            <a:off x="1517650" y="1581154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103563" y="1550198"/>
            <a:ext cx="5921814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</a:rPr>
              <a:t>已知两边解直角三角形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</a:rPr>
              <a:t>已知一边及一锐角解直角三角形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</a:rPr>
              <a:t>已知一边及一锐角三角函数值解直角三角形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418" name="AutoShape 2"/>
          <p:cNvSpPr>
            <a:spLocks noChangeArrowheads="1"/>
          </p:cNvSpPr>
          <p:nvPr/>
        </p:nvSpPr>
        <p:spPr bwMode="gray">
          <a:xfrm>
            <a:off x="1084263" y="2600325"/>
            <a:ext cx="2017712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gray">
          <a:xfrm>
            <a:off x="735022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7420" name="文本框 36"/>
          <p:cNvSpPr txBox="1">
            <a:spLocks noChangeArrowheads="1"/>
          </p:cNvSpPr>
          <p:nvPr/>
        </p:nvSpPr>
        <p:spPr bwMode="auto">
          <a:xfrm>
            <a:off x="1517650" y="2555086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17422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7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80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逐点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导讲练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200" b="1">
                <a:solidFill>
                  <a:srgbClr val="404040"/>
                </a:solidFill>
                <a:latin typeface="Comic Sans MS" panose="030F0702030302020204" pitchFamily="66" charset="0"/>
              </a:rPr>
              <a:t>课堂小结</a:t>
            </a:r>
            <a:endParaRPr lang="en-US" altLang="zh-CN" sz="2200" b="1">
              <a:solidFill>
                <a:srgbClr val="40404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84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200" b="1">
                <a:solidFill>
                  <a:srgbClr val="404040"/>
                </a:solidFill>
                <a:latin typeface="Comic Sans MS" panose="030F0702030302020204" pitchFamily="66" charset="0"/>
              </a:rPr>
              <a:t>作业提升</a:t>
            </a:r>
            <a:endParaRPr lang="en-US" altLang="zh-CN" sz="2200" b="1">
              <a:solidFill>
                <a:srgbClr val="40404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6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6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TextBox 33"/>
          <p:cNvSpPr txBox="1">
            <a:spLocks noChangeArrowheads="1"/>
          </p:cNvSpPr>
          <p:nvPr/>
        </p:nvSpPr>
        <p:spPr bwMode="auto">
          <a:xfrm>
            <a:off x="800109" y="1090615"/>
            <a:ext cx="823436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的对边分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别为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，且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26°44′.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求这个三角形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的其他元素．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长度精确到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已知∠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，可根据∠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得到∠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的大小．而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已知斜边，必然要用到正弦或余弦函数．   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26°44′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26°44′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63°16′.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由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    得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·sin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100·sin 26°44′≈44.98.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由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·cos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100·cos 26°44′≈89.31.</a:t>
            </a:r>
          </a:p>
          <a:p>
            <a:pPr>
              <a:lnSpc>
                <a:spcPct val="125000"/>
              </a:lnSpc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5847" name="文本框 48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35849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898775" y="4552951"/>
          <a:ext cx="40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Equation" r:id="rId5" imgW="203200" imgH="405765" progId="Equation.DSMT4">
                  <p:embed/>
                </p:oleObj>
              </mc:Choice>
              <mc:Fallback>
                <p:oleObj name="Equation" r:id="rId5" imgW="2032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4552951"/>
                        <a:ext cx="406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矩形 8"/>
          <p:cNvSpPr>
            <a:spLocks noChangeArrowheads="1"/>
          </p:cNvSpPr>
          <p:nvPr/>
        </p:nvSpPr>
        <p:spPr bwMode="auto">
          <a:xfrm>
            <a:off x="862022" y="2797973"/>
            <a:ext cx="7521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</a:rPr>
              <a:t>解：</a:t>
            </a:r>
          </a:p>
        </p:txBody>
      </p:sp>
      <p:sp>
        <p:nvSpPr>
          <p:cNvPr id="35854" name="矩形 4"/>
          <p:cNvSpPr>
            <a:spLocks noChangeArrowheads="1"/>
          </p:cNvSpPr>
          <p:nvPr/>
        </p:nvSpPr>
        <p:spPr bwMode="auto">
          <a:xfrm>
            <a:off x="579446" y="2132414"/>
            <a:ext cx="1035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>
              <a:solidFill>
                <a:srgbClr val="0000FF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733675" y="4009140"/>
          <a:ext cx="40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Equation" r:id="rId7" imgW="203200" imgH="405765" progId="Equation.DSMT4">
                  <p:embed/>
                </p:oleObj>
              </mc:Choice>
              <mc:Fallback>
                <p:oleObj name="Equation" r:id="rId7" imgW="203200" imgH="4057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4009140"/>
                        <a:ext cx="406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196975" y="2396729"/>
            <a:ext cx="71961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Rt△ABC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中，由勾股定理得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        ＝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∵sin 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＝          ＝        ， ∴∠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A≈27°.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∵∠C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A≈63°.</a:t>
            </a:r>
          </a:p>
        </p:txBody>
      </p:sp>
      <p:sp>
        <p:nvSpPr>
          <p:cNvPr id="30" name="矩形 29"/>
          <p:cNvSpPr/>
          <p:nvPr/>
        </p:nvSpPr>
        <p:spPr>
          <a:xfrm>
            <a:off x="876300" y="994177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1912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6870" name="文本框 33"/>
          <p:cNvSpPr txBox="1">
            <a:spLocks noChangeArrowheads="1"/>
          </p:cNvSpPr>
          <p:nvPr/>
        </p:nvSpPr>
        <p:spPr bwMode="auto">
          <a:xfrm>
            <a:off x="7669222" y="619125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928688" y="891782"/>
            <a:ext cx="7358062" cy="1757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</a:t>
            </a:r>
            <a:r>
              <a:rPr lang="en-US" altLang="zh-CN" sz="20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Rt△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所对的边分别为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，根据下列条 件求出直角三角形的其他元素（角度精确到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1° ):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4,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=8;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7663" name="对象 2"/>
          <p:cNvGraphicFramePr>
            <a:graphicFrameLocks noChangeAspect="1"/>
          </p:cNvGraphicFramePr>
          <p:nvPr/>
        </p:nvGraphicFramePr>
        <p:xfrm>
          <a:off x="4746630" y="2936083"/>
          <a:ext cx="542925" cy="69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Equation" r:id="rId5" imgW="254000" imgH="431800" progId="Equation.DSMT4">
                  <p:embed/>
                </p:oleObj>
              </mc:Choice>
              <mc:Fallback>
                <p:oleObj name="Equation" r:id="rId5" imgW="254000" imgH="4318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0" y="2936083"/>
                        <a:ext cx="542925" cy="691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对象 3"/>
          <p:cNvGraphicFramePr>
            <a:graphicFrameLocks noChangeAspect="1"/>
          </p:cNvGraphicFramePr>
          <p:nvPr/>
        </p:nvGraphicFramePr>
        <p:xfrm>
          <a:off x="7515234" y="2606278"/>
          <a:ext cx="677863" cy="36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7" imgW="317500" imgH="228600" progId="Equation.DSMT4">
                  <p:embed/>
                </p:oleObj>
              </mc:Choice>
              <mc:Fallback>
                <p:oleObj name="Equation" r:id="rId7" imgW="317500" imgH="2286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34" y="2606278"/>
                        <a:ext cx="677863" cy="365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5" name="对象 4"/>
          <p:cNvGraphicFramePr>
            <a:graphicFrameLocks noChangeAspect="1"/>
          </p:cNvGraphicFramePr>
          <p:nvPr/>
        </p:nvGraphicFramePr>
        <p:xfrm>
          <a:off x="6096000" y="2589614"/>
          <a:ext cx="1246188" cy="40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9" imgW="584200" imgH="254000" progId="Equation.DSMT4">
                  <p:embed/>
                </p:oleObj>
              </mc:Choice>
              <mc:Fallback>
                <p:oleObj name="Equation" r:id="rId9" imgW="584200" imgH="254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589614"/>
                        <a:ext cx="1246188" cy="406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2" name="矩形 8"/>
          <p:cNvSpPr>
            <a:spLocks noChangeArrowheads="1"/>
          </p:cNvSpPr>
          <p:nvPr/>
        </p:nvSpPr>
        <p:spPr bwMode="auto">
          <a:xfrm>
            <a:off x="1114429" y="2586041"/>
            <a:ext cx="7521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</a:rPr>
              <a:t>解：</a:t>
            </a: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2986097" y="2971801"/>
          <a:ext cx="325437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Equation" r:id="rId11" imgW="152400" imgH="405765" progId="Equation.DSMT4">
                  <p:embed/>
                </p:oleObj>
              </mc:Choice>
              <mc:Fallback>
                <p:oleObj name="Equation" r:id="rId11" imgW="152400" imgH="40576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97" y="2971801"/>
                        <a:ext cx="325437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740150" y="2967037"/>
          <a:ext cx="706438" cy="69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Equation" r:id="rId13" imgW="330200" imgH="431800" progId="Equation.DSMT4">
                  <p:embed/>
                </p:oleObj>
              </mc:Choice>
              <mc:Fallback>
                <p:oleObj name="Equation" r:id="rId13" imgW="3302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2967037"/>
                        <a:ext cx="706438" cy="691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196975" y="1391845"/>
            <a:ext cx="7196138" cy="399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30°.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∵sin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 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29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     ＝              ＝      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29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由勾股定理得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        ＝     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1912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7893" name="文本框 33"/>
          <p:cNvSpPr txBox="1">
            <a:spLocks noChangeArrowheads="1"/>
          </p:cNvSpPr>
          <p:nvPr/>
        </p:nvSpPr>
        <p:spPr bwMode="auto">
          <a:xfrm>
            <a:off x="7669222" y="619125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928688" y="596503"/>
            <a:ext cx="7358062" cy="1756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150000"/>
              </a:lnSpc>
              <a:defRPr/>
            </a:pP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=10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60°;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7663" name="对象 2"/>
          <p:cNvGraphicFramePr>
            <a:graphicFrameLocks noChangeAspect="1"/>
          </p:cNvGraphicFramePr>
          <p:nvPr/>
        </p:nvGraphicFramePr>
        <p:xfrm>
          <a:off x="5018092" y="3038476"/>
          <a:ext cx="896937" cy="69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Equation" r:id="rId5" imgW="419100" imgH="431800" progId="Equation.DSMT4">
                  <p:embed/>
                </p:oleObj>
              </mc:Choice>
              <mc:Fallback>
                <p:oleObj name="Equation" r:id="rId5" imgW="419100" imgH="4318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92" y="3038476"/>
                        <a:ext cx="896937" cy="691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5" name="对象 4"/>
          <p:cNvGraphicFramePr>
            <a:graphicFrameLocks noChangeAspect="1"/>
          </p:cNvGraphicFramePr>
          <p:nvPr/>
        </p:nvGraphicFramePr>
        <p:xfrm>
          <a:off x="3914775" y="3900487"/>
          <a:ext cx="1219200" cy="406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Equation" r:id="rId7" imgW="571500" imgH="254000" progId="Equation.DSMT4">
                  <p:embed/>
                </p:oleObj>
              </mc:Choice>
              <mc:Fallback>
                <p:oleObj name="Equation" r:id="rId7" imgW="571500" imgH="254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3900487"/>
                        <a:ext cx="1219200" cy="406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4" name="矩形 8"/>
          <p:cNvSpPr>
            <a:spLocks noChangeArrowheads="1"/>
          </p:cNvSpPr>
          <p:nvPr/>
        </p:nvSpPr>
        <p:spPr bwMode="auto">
          <a:xfrm>
            <a:off x="1114429" y="1603776"/>
            <a:ext cx="7521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</a:rPr>
              <a:t>解：</a:t>
            </a: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2990850" y="2518172"/>
          <a:ext cx="325438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Equation" r:id="rId9" imgW="152400" imgH="405765" progId="Equation.DSMT4">
                  <p:embed/>
                </p:oleObj>
              </mc:Choice>
              <mc:Fallback>
                <p:oleObj name="Equation" r:id="rId9" imgW="152400" imgH="40576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2518172"/>
                        <a:ext cx="325438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2433638" y="3081340"/>
          <a:ext cx="787400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Equation" r:id="rId11" imgW="368300" imgH="406400" progId="Equation.DSMT4">
                  <p:embed/>
                </p:oleObj>
              </mc:Choice>
              <mc:Fallback>
                <p:oleObj name="Equation" r:id="rId11" imgW="368300" imgH="40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081340"/>
                        <a:ext cx="787400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3619503" y="3069433"/>
          <a:ext cx="1031875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Equation" r:id="rId13" imgW="482600" imgH="406400" progId="Equation.DSMT4">
                  <p:embed/>
                </p:oleObj>
              </mc:Choice>
              <mc:Fallback>
                <p:oleObj name="Equation" r:id="rId13" imgW="482600" imgH="40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3" y="3069433"/>
                        <a:ext cx="1031875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5416550" y="3730233"/>
          <a:ext cx="869950" cy="69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15" imgW="406400" imgH="431800" progId="Equation.DSMT4">
                  <p:embed/>
                </p:oleObj>
              </mc:Choice>
              <mc:Fallback>
                <p:oleObj name="Equation" r:id="rId15" imgW="4064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3730233"/>
                        <a:ext cx="869950" cy="691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117600" y="1391841"/>
            <a:ext cx="719613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Rt△ABC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30°.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∵sin 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∴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c·sin 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20×sin 60°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20×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.</a:t>
            </a:r>
          </a:p>
          <a:p>
            <a:pPr marL="457200" indent="-457200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由勾股定理得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        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1912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8917" name="文本框 33"/>
          <p:cNvSpPr txBox="1">
            <a:spLocks noChangeArrowheads="1"/>
          </p:cNvSpPr>
          <p:nvPr/>
        </p:nvSpPr>
        <p:spPr bwMode="auto">
          <a:xfrm>
            <a:off x="7669222" y="619125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928688" y="596503"/>
            <a:ext cx="7358062" cy="17561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150000"/>
              </a:lnSpc>
              <a:defRPr/>
            </a:pP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=20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60°;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7663" name="对象 2"/>
          <p:cNvGraphicFramePr>
            <a:graphicFrameLocks noChangeAspect="1"/>
          </p:cNvGraphicFramePr>
          <p:nvPr/>
        </p:nvGraphicFramePr>
        <p:xfrm>
          <a:off x="6140459" y="3032526"/>
          <a:ext cx="569913" cy="69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Equation" r:id="rId5" imgW="266700" imgH="431165" progId="Equation.DSMT4">
                  <p:embed/>
                </p:oleObj>
              </mc:Choice>
              <mc:Fallback>
                <p:oleObj name="Equation" r:id="rId5" imgW="266700" imgH="4311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9" y="3032526"/>
                        <a:ext cx="569913" cy="691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5" name="对象 4"/>
          <p:cNvGraphicFramePr>
            <a:graphicFrameLocks noChangeAspect="1"/>
          </p:cNvGraphicFramePr>
          <p:nvPr/>
        </p:nvGraphicFramePr>
        <p:xfrm>
          <a:off x="3854450" y="3729037"/>
          <a:ext cx="1246188" cy="406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Equation" r:id="rId7" imgW="584200" imgH="254000" progId="Equation.DSMT4">
                  <p:embed/>
                </p:oleObj>
              </mc:Choice>
              <mc:Fallback>
                <p:oleObj name="Equation" r:id="rId7" imgW="584200" imgH="254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729037"/>
                        <a:ext cx="1246188" cy="406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8" name="矩形 8"/>
          <p:cNvSpPr>
            <a:spLocks noChangeArrowheads="1"/>
          </p:cNvSpPr>
          <p:nvPr/>
        </p:nvSpPr>
        <p:spPr bwMode="auto">
          <a:xfrm>
            <a:off x="1035051" y="1603776"/>
            <a:ext cx="7521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</a:rPr>
              <a:t>解：</a:t>
            </a: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2868614" y="2525317"/>
          <a:ext cx="325437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9" imgW="152400" imgH="405765" progId="Equation.DSMT4">
                  <p:embed/>
                </p:oleObj>
              </mc:Choice>
              <mc:Fallback>
                <p:oleObj name="Equation" r:id="rId9" imgW="152400" imgH="40576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4" y="2525317"/>
                        <a:ext cx="325437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6953259" y="3234928"/>
          <a:ext cx="815975" cy="36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11" imgW="381000" imgH="228600" progId="Equation.DSMT4">
                  <p:embed/>
                </p:oleObj>
              </mc:Choice>
              <mc:Fallback>
                <p:oleObj name="Equation" r:id="rId11" imgW="381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9" y="3234928"/>
                        <a:ext cx="815975" cy="365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31109" y="89178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0" name="文本框 33"/>
          <p:cNvSpPr txBox="1">
            <a:spLocks noChangeArrowheads="1"/>
          </p:cNvSpPr>
          <p:nvPr/>
        </p:nvSpPr>
        <p:spPr bwMode="auto">
          <a:xfrm>
            <a:off x="7653342" y="89177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内容占位符 7"/>
          <p:cNvSpPr txBox="1">
            <a:spLocks noChangeArrowheads="1"/>
          </p:cNvSpPr>
          <p:nvPr/>
        </p:nvSpPr>
        <p:spPr bwMode="auto">
          <a:xfrm>
            <a:off x="1500197" y="1469231"/>
            <a:ext cx="6645275" cy="2419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(2016·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沈阳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如图，在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Rt△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的长是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                                        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                         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9949" name="Object 4"/>
          <p:cNvGraphicFramePr>
            <a:graphicFrameLocks noChangeAspect="1"/>
          </p:cNvGraphicFramePr>
          <p:nvPr/>
        </p:nvGraphicFramePr>
        <p:xfrm>
          <a:off x="1892300" y="2376487"/>
          <a:ext cx="571500" cy="539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Equation" r:id="rId5" imgW="342900" imgH="431800" progId="Equation.DSMT4">
                  <p:embed/>
                </p:oleObj>
              </mc:Choice>
              <mc:Fallback>
                <p:oleObj name="Equation" r:id="rId5" imgW="3429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2376487"/>
                        <a:ext cx="571500" cy="539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0" name="Object 4"/>
          <p:cNvGraphicFramePr>
            <a:graphicFrameLocks noChangeAspect="1"/>
          </p:cNvGraphicFramePr>
          <p:nvPr/>
        </p:nvGraphicFramePr>
        <p:xfrm>
          <a:off x="2255847" y="2880124"/>
          <a:ext cx="4476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Equation" r:id="rId7" imgW="241300" imgH="228600" progId="Equation.DSMT4">
                  <p:embed/>
                </p:oleObj>
              </mc:Choice>
              <mc:Fallback>
                <p:oleObj name="Equation" r:id="rId7" imgW="2413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47" y="2880124"/>
                        <a:ext cx="44767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5"/>
          <p:cNvGraphicFramePr>
            <a:graphicFrameLocks noChangeAspect="1"/>
          </p:cNvGraphicFramePr>
          <p:nvPr/>
        </p:nvGraphicFramePr>
        <p:xfrm>
          <a:off x="5715009" y="2876551"/>
          <a:ext cx="4476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9" imgW="241300" imgH="228600" progId="Equation.DSMT4">
                  <p:embed/>
                </p:oleObj>
              </mc:Choice>
              <mc:Fallback>
                <p:oleObj name="Equation" r:id="rId9" imgW="2413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9" y="2876551"/>
                        <a:ext cx="44767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52" name="组合 4"/>
          <p:cNvGrpSpPr/>
          <p:nvPr/>
        </p:nvGrpSpPr>
        <p:grpSpPr bwMode="auto">
          <a:xfrm>
            <a:off x="1012825" y="1540676"/>
            <a:ext cx="446088" cy="461665"/>
            <a:chOff x="807820" y="1375639"/>
            <a:chExt cx="446087" cy="616076"/>
          </a:xfrm>
        </p:grpSpPr>
        <p:sp>
          <p:nvSpPr>
            <p:cNvPr id="3" name="矩形 2"/>
            <p:cNvSpPr/>
            <p:nvPr/>
          </p:nvSpPr>
          <p:spPr>
            <a:xfrm>
              <a:off x="807820" y="1396295"/>
              <a:ext cx="446087" cy="4464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9955" name="矩形 3"/>
            <p:cNvSpPr>
              <a:spLocks noChangeArrowheads="1"/>
            </p:cNvSpPr>
            <p:nvPr/>
          </p:nvSpPr>
          <p:spPr bwMode="auto">
            <a:xfrm>
              <a:off x="863600" y="1375639"/>
              <a:ext cx="338553" cy="61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384925" y="197048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39822" y="1344221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0965" name="文本框 33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内容占位符 7"/>
          <p:cNvSpPr txBox="1">
            <a:spLocks noChangeArrowheads="1"/>
          </p:cNvSpPr>
          <p:nvPr/>
        </p:nvSpPr>
        <p:spPr bwMode="auto">
          <a:xfrm>
            <a:off x="1100146" y="1247779"/>
            <a:ext cx="7399337" cy="3748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在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，若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2∠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则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A.                  </a:t>
            </a:r>
          </a:p>
          <a:p>
            <a:pPr>
              <a:lnSpc>
                <a:spcPct val="18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B.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      </a:t>
            </a:r>
          </a:p>
          <a:p>
            <a:pPr>
              <a:lnSpc>
                <a:spcPct val="18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D.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0973" name="Object 5"/>
          <p:cNvGraphicFramePr>
            <a:graphicFrameLocks noChangeAspect="1"/>
          </p:cNvGraphicFramePr>
          <p:nvPr/>
        </p:nvGraphicFramePr>
        <p:xfrm>
          <a:off x="2068522" y="2728912"/>
          <a:ext cx="4476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22" y="2728912"/>
                        <a:ext cx="44767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4" name="Object 4"/>
          <p:cNvGraphicFramePr>
            <a:graphicFrameLocks noChangeAspect="1"/>
          </p:cNvGraphicFramePr>
          <p:nvPr/>
        </p:nvGraphicFramePr>
        <p:xfrm>
          <a:off x="2068513" y="2094312"/>
          <a:ext cx="444500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Equation" r:id="rId7" imgW="266700" imgH="431165" progId="Equation.DSMT4">
                  <p:embed/>
                </p:oleObj>
              </mc:Choice>
              <mc:Fallback>
                <p:oleObj name="Equation" r:id="rId7" imgW="266700" imgH="43116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2094312"/>
                        <a:ext cx="444500" cy="54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7"/>
          <p:cNvGraphicFramePr>
            <a:graphicFrameLocks noChangeAspect="1"/>
          </p:cNvGraphicFramePr>
          <p:nvPr/>
        </p:nvGraphicFramePr>
        <p:xfrm>
          <a:off x="2220913" y="3520682"/>
          <a:ext cx="254000" cy="508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quation" r:id="rId9" imgW="152400" imgH="405765" progId="Equation.DSMT4">
                  <p:embed/>
                </p:oleObj>
              </mc:Choice>
              <mc:Fallback>
                <p:oleObj name="Equation" r:id="rId9" imgW="152400" imgH="40576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520682"/>
                        <a:ext cx="254000" cy="508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971801" y="1747842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7"/>
          <p:cNvSpPr txBox="1">
            <a:spLocks noChangeArrowheads="1"/>
          </p:cNvSpPr>
          <p:nvPr/>
        </p:nvSpPr>
        <p:spPr bwMode="auto">
          <a:xfrm>
            <a:off x="1547822" y="1102523"/>
            <a:ext cx="6643687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【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2017·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益阳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】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如图，电线杆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的高度为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，两根拉线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相互垂直，∠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，则拉线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的长度为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在同一条直线上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 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·cos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α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31109" y="82034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1988" name="文本框 33"/>
          <p:cNvSpPr txBox="1">
            <a:spLocks noChangeArrowheads="1"/>
          </p:cNvSpPr>
          <p:nvPr/>
        </p:nvSpPr>
        <p:spPr bwMode="auto">
          <a:xfrm>
            <a:off x="7653342" y="82034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97" name="Object 4"/>
          <p:cNvGraphicFramePr>
            <a:graphicFrameLocks noChangeAspect="1"/>
          </p:cNvGraphicFramePr>
          <p:nvPr/>
        </p:nvGraphicFramePr>
        <p:xfrm>
          <a:off x="2103438" y="2500315"/>
          <a:ext cx="614362" cy="50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name="Equation" r:id="rId5" imgW="368300" imgH="406400" progId="Equation.DSMT4">
                  <p:embed/>
                </p:oleObj>
              </mc:Choice>
              <mc:Fallback>
                <p:oleObj name="Equation" r:id="rId5" imgW="368300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500315"/>
                        <a:ext cx="614362" cy="507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8" name="组合 4"/>
          <p:cNvGrpSpPr/>
          <p:nvPr/>
        </p:nvGrpSpPr>
        <p:grpSpPr bwMode="auto">
          <a:xfrm>
            <a:off x="1092200" y="1173964"/>
            <a:ext cx="446088" cy="461665"/>
            <a:chOff x="807820" y="1375639"/>
            <a:chExt cx="446087" cy="616076"/>
          </a:xfrm>
        </p:grpSpPr>
        <p:sp>
          <p:nvSpPr>
            <p:cNvPr id="3" name="矩形 2"/>
            <p:cNvSpPr/>
            <p:nvPr/>
          </p:nvSpPr>
          <p:spPr>
            <a:xfrm>
              <a:off x="807820" y="1396295"/>
              <a:ext cx="446087" cy="4464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2004" name="矩形 3"/>
            <p:cNvSpPr>
              <a:spLocks noChangeArrowheads="1"/>
            </p:cNvSpPr>
            <p:nvPr/>
          </p:nvSpPr>
          <p:spPr bwMode="auto">
            <a:xfrm>
              <a:off x="863600" y="1375639"/>
              <a:ext cx="338553" cy="61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/>
            </a:p>
          </p:txBody>
        </p:sp>
      </p:grpSp>
      <p:graphicFrame>
        <p:nvGraphicFramePr>
          <p:cNvPr id="41999" name="对象 5"/>
          <p:cNvGraphicFramePr>
            <a:graphicFrameLocks noChangeAspect="1"/>
          </p:cNvGraphicFramePr>
          <p:nvPr/>
        </p:nvGraphicFramePr>
        <p:xfrm>
          <a:off x="2119313" y="3042049"/>
          <a:ext cx="635000" cy="50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Equation" r:id="rId7" imgW="381000" imgH="406400" progId="Equation.DSMT4">
                  <p:embed/>
                </p:oleObj>
              </mc:Choice>
              <mc:Fallback>
                <p:oleObj name="Equation" r:id="rId7" imgW="3810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3042049"/>
                        <a:ext cx="635000" cy="507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对象 6"/>
          <p:cNvGraphicFramePr>
            <a:graphicFrameLocks noChangeAspect="1"/>
          </p:cNvGraphicFramePr>
          <p:nvPr/>
        </p:nvGraphicFramePr>
        <p:xfrm>
          <a:off x="2135195" y="3583783"/>
          <a:ext cx="657225" cy="50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Equation" r:id="rId9" imgW="393065" imgH="405765" progId="Equation.DSMT4">
                  <p:embed/>
                </p:oleObj>
              </mc:Choice>
              <mc:Fallback>
                <p:oleObj name="Equation" r:id="rId9" imgW="393065" imgH="4057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95" y="3583783"/>
                        <a:ext cx="657225" cy="507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001" name="Picture 6" descr="JR8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029075" y="2658670"/>
            <a:ext cx="3276600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110414" y="2022876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31109" y="82034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3012" name="文本框 33"/>
          <p:cNvSpPr txBox="1">
            <a:spLocks noChangeArrowheads="1"/>
          </p:cNvSpPr>
          <p:nvPr/>
        </p:nvSpPr>
        <p:spPr bwMode="auto">
          <a:xfrm>
            <a:off x="7653342" y="82034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内容占位符 7"/>
          <p:cNvSpPr txBox="1">
            <a:spLocks noChangeArrowheads="1"/>
          </p:cNvSpPr>
          <p:nvPr/>
        </p:nvSpPr>
        <p:spPr bwMode="auto">
          <a:xfrm>
            <a:off x="1547822" y="1102519"/>
            <a:ext cx="6643687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【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2017·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滨州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】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如图，在△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，点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延长线上的一点，且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tan∠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43020" name="组合 4"/>
          <p:cNvGrpSpPr/>
          <p:nvPr/>
        </p:nvGrpSpPr>
        <p:grpSpPr bwMode="auto">
          <a:xfrm>
            <a:off x="1092200" y="1173964"/>
            <a:ext cx="446088" cy="461665"/>
            <a:chOff x="807820" y="1375639"/>
            <a:chExt cx="446087" cy="616076"/>
          </a:xfrm>
        </p:grpSpPr>
        <p:sp>
          <p:nvSpPr>
            <p:cNvPr id="3" name="矩形 2"/>
            <p:cNvSpPr/>
            <p:nvPr/>
          </p:nvSpPr>
          <p:spPr>
            <a:xfrm>
              <a:off x="807820" y="1396295"/>
              <a:ext cx="446087" cy="4464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3029" name="矩形 3"/>
            <p:cNvSpPr>
              <a:spLocks noChangeArrowheads="1"/>
            </p:cNvSpPr>
            <p:nvPr/>
          </p:nvSpPr>
          <p:spPr bwMode="auto">
            <a:xfrm>
              <a:off x="863600" y="1375639"/>
              <a:ext cx="338553" cy="61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/>
            </a:p>
          </p:txBody>
        </p:sp>
      </p:grpSp>
      <p:graphicFrame>
        <p:nvGraphicFramePr>
          <p:cNvPr id="43021" name="对象 5"/>
          <p:cNvGraphicFramePr>
            <a:graphicFrameLocks noChangeAspect="1"/>
          </p:cNvGraphicFramePr>
          <p:nvPr/>
        </p:nvGraphicFramePr>
        <p:xfrm>
          <a:off x="2592397" y="2483644"/>
          <a:ext cx="4016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97" y="2483644"/>
                        <a:ext cx="4016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2" name="对象 7"/>
          <p:cNvGraphicFramePr>
            <a:graphicFrameLocks noChangeAspect="1"/>
          </p:cNvGraphicFramePr>
          <p:nvPr/>
        </p:nvGraphicFramePr>
        <p:xfrm>
          <a:off x="2309822" y="2874169"/>
          <a:ext cx="4016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7" imgW="241300" imgH="228600" progId="Equation.DSMT4">
                  <p:embed/>
                </p:oleObj>
              </mc:Choice>
              <mc:Fallback>
                <p:oleObj name="Equation" r:id="rId7" imgW="241300" imgH="2286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22" y="2874169"/>
                        <a:ext cx="4016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3" name="对象 8"/>
          <p:cNvGraphicFramePr>
            <a:graphicFrameLocks noChangeAspect="1"/>
          </p:cNvGraphicFramePr>
          <p:nvPr/>
        </p:nvGraphicFramePr>
        <p:xfrm>
          <a:off x="2559050" y="3295650"/>
          <a:ext cx="4016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8" imgW="241300" imgH="228600" progId="Equation.DSMT4">
                  <p:embed/>
                </p:oleObj>
              </mc:Choice>
              <mc:Fallback>
                <p:oleObj name="Equation" r:id="rId8" imgW="241300" imgH="2286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3295650"/>
                        <a:ext cx="4016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4" name="对象 9"/>
          <p:cNvGraphicFramePr>
            <a:graphicFrameLocks noChangeAspect="1"/>
          </p:cNvGraphicFramePr>
          <p:nvPr/>
        </p:nvGraphicFramePr>
        <p:xfrm>
          <a:off x="2343150" y="3699272"/>
          <a:ext cx="4016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9" imgW="241300" imgH="228600" progId="Equation.DSMT4">
                  <p:embed/>
                </p:oleObj>
              </mc:Choice>
              <mc:Fallback>
                <p:oleObj name="Equation" r:id="rId9" imgW="241300" imgH="2286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699272"/>
                        <a:ext cx="4016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25" name="Picture 6" descr="JR8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11675" y="2874169"/>
            <a:ext cx="3671888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930900" y="204788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TextBox 23"/>
          <p:cNvSpPr txBox="1">
            <a:spLocks noChangeArrowheads="1"/>
          </p:cNvSpPr>
          <p:nvPr/>
        </p:nvSpPr>
        <p:spPr bwMode="auto">
          <a:xfrm>
            <a:off x="692159" y="1531148"/>
            <a:ext cx="7788275" cy="3631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在△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sin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的长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要求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边不在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直角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三角形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中，已知条件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正弦值，作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边上的高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将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置于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直角三角形 中，利用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解直角三角形就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解决问题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44034" name="AutoShape 2"/>
          <p:cNvSpPr>
            <a:spLocks noChangeArrowheads="1"/>
          </p:cNvSpPr>
          <p:nvPr/>
        </p:nvSpPr>
        <p:spPr bwMode="gray">
          <a:xfrm flipH="1">
            <a:off x="2292350" y="1042989"/>
            <a:ext cx="606425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4037" name="文本框 26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44038" name="AutoShape 2"/>
          <p:cNvSpPr>
            <a:spLocks noChangeArrowheads="1"/>
          </p:cNvSpPr>
          <p:nvPr/>
        </p:nvSpPr>
        <p:spPr bwMode="gray">
          <a:xfrm flipH="1">
            <a:off x="693741" y="1042989"/>
            <a:ext cx="1793875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9" name="AutoShape 11"/>
          <p:cNvSpPr>
            <a:spLocks noChangeArrowheads="1"/>
          </p:cNvSpPr>
          <p:nvPr/>
        </p:nvSpPr>
        <p:spPr bwMode="gray">
          <a:xfrm>
            <a:off x="2000259" y="904876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3</a:t>
            </a:r>
          </a:p>
        </p:txBody>
      </p:sp>
      <p:sp>
        <p:nvSpPr>
          <p:cNvPr id="44040" name="文本框 29"/>
          <p:cNvSpPr txBox="1">
            <a:spLocks noChangeArrowheads="1"/>
          </p:cNvSpPr>
          <p:nvPr/>
        </p:nvSpPr>
        <p:spPr bwMode="auto">
          <a:xfrm>
            <a:off x="806451" y="102632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44041" name="文本框 30"/>
          <p:cNvSpPr txBox="1">
            <a:spLocks noChangeArrowheads="1"/>
          </p:cNvSpPr>
          <p:nvPr/>
        </p:nvSpPr>
        <p:spPr bwMode="auto">
          <a:xfrm>
            <a:off x="2659064" y="1032273"/>
            <a:ext cx="581922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已知一边及一锐角的三角函数解直角三角形</a:t>
            </a:r>
            <a:endParaRPr lang="en-US" altLang="zh-CN" sz="23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Adobe 黑体 Std R" pitchFamily="34" charset="-122"/>
            </a:endParaRP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图片 43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49" name="对象 3"/>
          <p:cNvGraphicFramePr>
            <a:graphicFrameLocks noChangeAspect="1"/>
          </p:cNvGraphicFramePr>
          <p:nvPr/>
        </p:nvGraphicFramePr>
        <p:xfrm>
          <a:off x="5324475" y="1824042"/>
          <a:ext cx="569912" cy="34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Equation" r:id="rId5" imgW="266065" imgH="215900" progId="Equation.DSMT4">
                  <p:embed/>
                </p:oleObj>
              </mc:Choice>
              <mc:Fallback>
                <p:oleObj name="Equation" r:id="rId5" imgW="266065" imgH="2159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1824042"/>
                        <a:ext cx="569912" cy="345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0" name="对象 4"/>
          <p:cNvGraphicFramePr>
            <a:graphicFrameLocks noChangeAspect="1"/>
          </p:cNvGraphicFramePr>
          <p:nvPr/>
        </p:nvGraphicFramePr>
        <p:xfrm>
          <a:off x="6729413" y="1531148"/>
          <a:ext cx="679450" cy="69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Equation" r:id="rId7" imgW="317500" imgH="431165" progId="Equation.DSMT4">
                  <p:embed/>
                </p:oleObj>
              </mc:Choice>
              <mc:Fallback>
                <p:oleObj name="Equation" r:id="rId7" imgW="317500" imgH="4311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3" y="1531148"/>
                        <a:ext cx="679450" cy="691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1" name="矩形 5"/>
          <p:cNvSpPr>
            <a:spLocks noChangeArrowheads="1"/>
          </p:cNvSpPr>
          <p:nvPr/>
        </p:nvSpPr>
        <p:spPr bwMode="auto">
          <a:xfrm>
            <a:off x="561983" y="2707486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>
              <a:solidFill>
                <a:srgbClr val="0000FF"/>
              </a:solidFill>
            </a:endParaRPr>
          </a:p>
        </p:txBody>
      </p:sp>
      <p:pic>
        <p:nvPicPr>
          <p:cNvPr id="44052" name="Picture 19" descr="28-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91075" y="2169323"/>
            <a:ext cx="3113088" cy="11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699" name="内容占位符 7"/>
          <p:cNvSpPr txBox="1">
            <a:spLocks noChangeArrowheads="1"/>
          </p:cNvSpPr>
          <p:nvPr/>
        </p:nvSpPr>
        <p:spPr bwMode="auto">
          <a:xfrm>
            <a:off x="1117600" y="833441"/>
            <a:ext cx="75057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如图，过点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·sin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5062" name="文本框 30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矩形 2"/>
          <p:cNvSpPr>
            <a:spLocks noChangeArrowheads="1"/>
          </p:cNvSpPr>
          <p:nvPr/>
        </p:nvSpPr>
        <p:spPr bwMode="auto">
          <a:xfrm>
            <a:off x="644534" y="903689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>
              <a:solidFill>
                <a:srgbClr val="0000FF"/>
              </a:solidFill>
            </a:endParaRPr>
          </a:p>
        </p:txBody>
      </p:sp>
      <p:graphicFrame>
        <p:nvGraphicFramePr>
          <p:cNvPr id="29710" name="对象 2"/>
          <p:cNvGraphicFramePr>
            <a:graphicFrameLocks noChangeAspect="1"/>
          </p:cNvGraphicFramePr>
          <p:nvPr/>
        </p:nvGraphicFramePr>
        <p:xfrm>
          <a:off x="3681413" y="1170386"/>
          <a:ext cx="679450" cy="69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Equation" r:id="rId5" imgW="317500" imgH="431165" progId="Equation.DSMT4">
                  <p:embed/>
                </p:oleObj>
              </mc:Choice>
              <mc:Fallback>
                <p:oleObj name="Equation" r:id="rId5" imgW="317500" imgH="4311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1170386"/>
                        <a:ext cx="679450" cy="691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对象 3"/>
          <p:cNvGraphicFramePr>
            <a:graphicFrameLocks noChangeAspect="1"/>
          </p:cNvGraphicFramePr>
          <p:nvPr/>
        </p:nvGraphicFramePr>
        <p:xfrm>
          <a:off x="4254500" y="1621633"/>
          <a:ext cx="571500" cy="69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Equation" r:id="rId7" imgW="266700" imgH="431165" progId="Equation.DSMT4">
                  <p:embed/>
                </p:oleObj>
              </mc:Choice>
              <mc:Fallback>
                <p:oleObj name="Equation" r:id="rId7" imgW="266700" imgH="4311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621633"/>
                        <a:ext cx="571500" cy="691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对象 4"/>
          <p:cNvGraphicFramePr>
            <a:graphicFrameLocks noChangeAspect="1"/>
          </p:cNvGraphicFramePr>
          <p:nvPr/>
        </p:nvGraphicFramePr>
        <p:xfrm>
          <a:off x="5132397" y="1620445"/>
          <a:ext cx="681037" cy="69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Equation" r:id="rId9" imgW="317500" imgH="431165" progId="Equation.DSMT4">
                  <p:embed/>
                </p:oleObj>
              </mc:Choice>
              <mc:Fallback>
                <p:oleObj name="Equation" r:id="rId9" imgW="317500" imgH="4311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97" y="1620445"/>
                        <a:ext cx="681037" cy="691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对象 5"/>
          <p:cNvGraphicFramePr>
            <a:graphicFrameLocks noChangeAspect="1"/>
          </p:cNvGraphicFramePr>
          <p:nvPr/>
        </p:nvGraphicFramePr>
        <p:xfrm>
          <a:off x="2290764" y="2239571"/>
          <a:ext cx="5038725" cy="93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Equation" r:id="rId11" imgW="2349500" imgH="584200" progId="Equation.DSMT4">
                  <p:embed/>
                </p:oleObj>
              </mc:Choice>
              <mc:Fallback>
                <p:oleObj name="Equation" r:id="rId11" imgW="2349500" imgH="5842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4" y="2239571"/>
                        <a:ext cx="5038725" cy="935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4" name="对象 6"/>
          <p:cNvGraphicFramePr>
            <a:graphicFrameLocks noChangeAspect="1"/>
          </p:cNvGraphicFramePr>
          <p:nvPr/>
        </p:nvGraphicFramePr>
        <p:xfrm>
          <a:off x="2227263" y="3121823"/>
          <a:ext cx="5638800" cy="93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tion" r:id="rId13" imgW="2628900" imgH="584200" progId="Equation.DSMT4">
                  <p:embed/>
                </p:oleObj>
              </mc:Choice>
              <mc:Fallback>
                <p:oleObj name="Equation" r:id="rId13" imgW="2628900" imgH="5842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3121823"/>
                        <a:ext cx="5638800" cy="935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5" name="对象 7"/>
          <p:cNvGraphicFramePr>
            <a:graphicFrameLocks noChangeAspect="1"/>
          </p:cNvGraphicFramePr>
          <p:nvPr/>
        </p:nvGraphicFramePr>
        <p:xfrm>
          <a:off x="2309818" y="3962008"/>
          <a:ext cx="5121275" cy="69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Equation" r:id="rId15" imgW="2387600" imgH="431800" progId="Equation.DSMT4">
                  <p:embed/>
                </p:oleObj>
              </mc:Choice>
              <mc:Fallback>
                <p:oleObj name="Equation" r:id="rId15" imgW="2387600" imgH="4318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8" y="3962008"/>
                        <a:ext cx="5121275" cy="691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8437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7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502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803280" y="3698086"/>
            <a:ext cx="3427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两锐角之间的关系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63982" y="3717136"/>
            <a:ext cx="2505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＋∠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＝90°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03275" y="4161239"/>
            <a:ext cx="2838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边角之间的关系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03275" y="3243267"/>
            <a:ext cx="3017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三边之间的关系                               </a:t>
            </a: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3792538" y="3188494"/>
          <a:ext cx="18145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r:id="rId7" imgW="965200" imgH="228600" progId="Equation.3">
                  <p:embed/>
                </p:oleObj>
              </mc:Choice>
              <mc:Fallback>
                <p:oleObj r:id="rId7" imgW="965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188494"/>
                        <a:ext cx="18145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7" name="Group 8"/>
          <p:cNvGrpSpPr/>
          <p:nvPr/>
        </p:nvGrpSpPr>
        <p:grpSpPr bwMode="auto">
          <a:xfrm>
            <a:off x="6403984" y="1466854"/>
            <a:ext cx="2111375" cy="1981201"/>
            <a:chOff x="-14" y="-30"/>
            <a:chExt cx="1330" cy="1664"/>
          </a:xfrm>
        </p:grpSpPr>
        <p:sp>
          <p:nvSpPr>
            <p:cNvPr id="18450" name="AutoShape 9"/>
            <p:cNvSpPr>
              <a:spLocks noChangeArrowheads="1"/>
            </p:cNvSpPr>
            <p:nvPr/>
          </p:nvSpPr>
          <p:spPr bwMode="auto">
            <a:xfrm>
              <a:off x="227" y="181"/>
              <a:ext cx="862" cy="1134"/>
            </a:xfrm>
            <a:prstGeom prst="rtTriangle">
              <a:avLst/>
            </a:prstGeom>
            <a:noFill/>
            <a:ln w="28575">
              <a:solidFill>
                <a:schemeClr val="hlink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1" name="未知"/>
            <p:cNvSpPr/>
            <p:nvPr/>
          </p:nvSpPr>
          <p:spPr bwMode="auto">
            <a:xfrm>
              <a:off x="227" y="1224"/>
              <a:ext cx="90" cy="91"/>
            </a:xfrm>
            <a:custGeom>
              <a:avLst/>
              <a:gdLst>
                <a:gd name="T0" fmla="*/ 0 w 90"/>
                <a:gd name="T1" fmla="*/ 0 h 91"/>
                <a:gd name="T2" fmla="*/ 90 w 90"/>
                <a:gd name="T3" fmla="*/ 0 h 91"/>
                <a:gd name="T4" fmla="*/ 90 w 90"/>
                <a:gd name="T5" fmla="*/ 91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91">
                  <a:moveTo>
                    <a:pt x="0" y="0"/>
                  </a:moveTo>
                  <a:lnTo>
                    <a:pt x="90" y="0"/>
                  </a:lnTo>
                  <a:lnTo>
                    <a:pt x="90" y="91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Text Box 11"/>
            <p:cNvSpPr txBox="1">
              <a:spLocks noChangeArrowheads="1"/>
            </p:cNvSpPr>
            <p:nvPr/>
          </p:nvSpPr>
          <p:spPr bwMode="auto">
            <a:xfrm>
              <a:off x="-14" y="-30"/>
              <a:ext cx="27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453" name="Text Box 12"/>
            <p:cNvSpPr txBox="1">
              <a:spLocks noChangeArrowheads="1"/>
            </p:cNvSpPr>
            <p:nvPr/>
          </p:nvSpPr>
          <p:spPr bwMode="auto">
            <a:xfrm>
              <a:off x="1044" y="1246"/>
              <a:ext cx="27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8454" name="Text Box 13"/>
            <p:cNvSpPr txBox="1">
              <a:spLocks noChangeArrowheads="1"/>
            </p:cNvSpPr>
            <p:nvPr/>
          </p:nvSpPr>
          <p:spPr bwMode="auto">
            <a:xfrm>
              <a:off x="499" y="1224"/>
              <a:ext cx="22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455" name="Text Box 14"/>
            <p:cNvSpPr txBox="1">
              <a:spLocks noChangeArrowheads="1"/>
            </p:cNvSpPr>
            <p:nvPr/>
          </p:nvSpPr>
          <p:spPr bwMode="auto">
            <a:xfrm>
              <a:off x="0" y="635"/>
              <a:ext cx="22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8456" name="Text Box 15"/>
            <p:cNvSpPr txBox="1">
              <a:spLocks noChangeArrowheads="1"/>
            </p:cNvSpPr>
            <p:nvPr/>
          </p:nvSpPr>
          <p:spPr bwMode="auto">
            <a:xfrm>
              <a:off x="635" y="544"/>
              <a:ext cx="22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457" name="Text Box 16"/>
            <p:cNvSpPr txBox="1">
              <a:spLocks noChangeArrowheads="1"/>
            </p:cNvSpPr>
            <p:nvPr/>
          </p:nvSpPr>
          <p:spPr bwMode="auto">
            <a:xfrm>
              <a:off x="46" y="1246"/>
              <a:ext cx="27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8448" name="Rectangle 23"/>
          <p:cNvSpPr>
            <a:spLocks noChangeArrowheads="1"/>
          </p:cNvSpPr>
          <p:nvPr/>
        </p:nvSpPr>
        <p:spPr bwMode="auto">
          <a:xfrm>
            <a:off x="803275" y="1276649"/>
            <a:ext cx="55578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在直角三角形中，我们把两个锐角、三条边称为直角三角形的五个元素.</a:t>
            </a: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图中∠</a:t>
            </a:r>
            <a:r>
              <a:rPr lang="zh-CN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zh-CN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即为直角三角形的五个元素.</a:t>
            </a: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3795713" y="4162430"/>
            <a:ext cx="2063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锐角三角函数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  <p:bldP spid="24" grpId="0" autoUpdateAnimBg="0"/>
      <p:bldP spid="6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815975" y="1763316"/>
            <a:ext cx="7589838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通过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作垂线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高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，将斜三角形分割成两个直角三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角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，然后利用解直角三角形来解决边或角的问题，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这种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化斜为直”的思想很常见．在作垂线时，要结合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条件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，充分利用已知条件，如本题若过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的垂线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则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的正弦值就无法利用．</a:t>
            </a:r>
            <a:endParaRPr lang="zh-CN" alt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608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3" name="组 23"/>
          <p:cNvGrpSpPr/>
          <p:nvPr/>
        </p:nvGrpSpPr>
        <p:grpSpPr bwMode="auto">
          <a:xfrm>
            <a:off x="3663951" y="1056088"/>
            <a:ext cx="1792188" cy="553998"/>
            <a:chOff x="3437515" y="1408557"/>
            <a:chExt cx="1791511" cy="738610"/>
          </a:xfrm>
        </p:grpSpPr>
        <p:sp>
          <p:nvSpPr>
            <p:cNvPr id="46097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46098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6090" name="文本框 45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46093" name="组 26"/>
          <p:cNvGrpSpPr/>
          <p:nvPr/>
        </p:nvGrpSpPr>
        <p:grpSpPr bwMode="auto">
          <a:xfrm>
            <a:off x="984259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8047" y="1615683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8" name="内容占位符 7"/>
          <p:cNvSpPr txBox="1">
            <a:spLocks noChangeArrowheads="1"/>
          </p:cNvSpPr>
          <p:nvPr/>
        </p:nvSpPr>
        <p:spPr bwMode="auto">
          <a:xfrm>
            <a:off x="868372" y="1519238"/>
            <a:ext cx="7515225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(2016·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兰州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Rt△</a:t>
            </a:r>
            <a:r>
              <a:rPr lang="en-US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     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                              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                             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84415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7110" name="文本框 33"/>
          <p:cNvSpPr txBox="1">
            <a:spLocks noChangeArrowheads="1"/>
          </p:cNvSpPr>
          <p:nvPr/>
        </p:nvSpPr>
        <p:spPr bwMode="auto">
          <a:xfrm>
            <a:off x="7669222" y="84415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16" name="Object 18"/>
          <p:cNvGraphicFramePr>
            <a:graphicFrameLocks noChangeAspect="1"/>
          </p:cNvGraphicFramePr>
          <p:nvPr/>
        </p:nvGraphicFramePr>
        <p:xfrm>
          <a:off x="7883525" y="1510908"/>
          <a:ext cx="254000" cy="50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5" y="1510908"/>
                        <a:ext cx="254000" cy="506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886200" y="2040736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0075" y="932264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8132" name="内容占位符 7"/>
          <p:cNvSpPr txBox="1">
            <a:spLocks noChangeArrowheads="1"/>
          </p:cNvSpPr>
          <p:nvPr/>
        </p:nvSpPr>
        <p:spPr bwMode="auto">
          <a:xfrm>
            <a:off x="657225" y="894164"/>
            <a:ext cx="8045450" cy="46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(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西宁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中，∠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 cm.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动点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开始沿边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向点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cm/s</a:t>
            </a:r>
          </a:p>
          <a:p>
            <a:pPr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的速度移动，动点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开始沿边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向点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cm/s</a:t>
            </a:r>
          </a:p>
          <a:p>
            <a:pPr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的速度移动．若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两点分别从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两点同时出发，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在运动过程中，△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PBQ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的最大面积是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18 cm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 cm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8134" name="文本框 33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42" name="对象 3"/>
          <p:cNvGraphicFramePr>
            <a:graphicFrameLocks noChangeAspect="1"/>
          </p:cNvGraphicFramePr>
          <p:nvPr/>
        </p:nvGraphicFramePr>
        <p:xfrm>
          <a:off x="1258888" y="1170386"/>
          <a:ext cx="4064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5" imgW="203200" imgH="405765" progId="Equation.DSMT4">
                  <p:embed/>
                </p:oleObj>
              </mc:Choice>
              <mc:Fallback>
                <p:oleObj name="Equation" r:id="rId5" imgW="2032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170386"/>
                        <a:ext cx="4064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43" name="Picture 16" descr="ZK5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02022" y="2938467"/>
            <a:ext cx="2555875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359525" y="2507461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7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63614" y="1695451"/>
            <a:ext cx="73945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在直角三角形中有三条边、三个角，它们具备以下关系：</a:t>
            </a:r>
            <a:endParaRPr lang="en-US" altLang="zh-CN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（</a:t>
            </a:r>
            <a:r>
              <a:rPr lang="en-US" altLang="zh-CN" sz="1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）三边之间关系：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勾股定理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）.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（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）锐角之间的关系：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∠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90°.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（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）边角之间的关系：</a:t>
            </a:r>
            <a:endParaRPr lang="zh-CN" altLang="en-US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4588" name="Object 14"/>
          <p:cNvGraphicFramePr>
            <a:graphicFrameLocks noChangeAspect="1"/>
          </p:cNvGraphicFramePr>
          <p:nvPr/>
        </p:nvGraphicFramePr>
        <p:xfrm>
          <a:off x="1730384" y="3081338"/>
          <a:ext cx="5216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name="Equation" r:id="rId6" imgW="2819400" imgH="419100" progId="Equation.DSMT4">
                  <p:embed/>
                </p:oleObj>
              </mc:Choice>
              <mc:Fallback>
                <p:oleObj name="Equation" r:id="rId6" imgW="2819400" imgH="419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4" y="3081338"/>
                        <a:ext cx="5216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5"/>
          <p:cNvGraphicFramePr>
            <a:graphicFrameLocks noChangeAspect="1"/>
          </p:cNvGraphicFramePr>
          <p:nvPr/>
        </p:nvGraphicFramePr>
        <p:xfrm>
          <a:off x="1701809" y="3654029"/>
          <a:ext cx="52863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Equation" r:id="rId8" imgW="2857500" imgH="419100" progId="Equation.DSMT4">
                  <p:embed/>
                </p:oleObj>
              </mc:Choice>
              <mc:Fallback>
                <p:oleObj name="Equation" r:id="rId8" imgW="2857500" imgH="419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9" y="3654029"/>
                        <a:ext cx="52863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6"/>
          <p:cNvGraphicFramePr>
            <a:graphicFrameLocks noChangeAspect="1"/>
          </p:cNvGraphicFramePr>
          <p:nvPr/>
        </p:nvGraphicFramePr>
        <p:xfrm>
          <a:off x="1708150" y="4195763"/>
          <a:ext cx="53101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Equation" r:id="rId10" imgW="2870200" imgH="419100" progId="Equation.DSMT4">
                  <p:embed/>
                </p:oleObj>
              </mc:Choice>
              <mc:Fallback>
                <p:oleObj name="Equation" r:id="rId10" imgW="2870200" imgH="419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4195763"/>
                        <a:ext cx="531018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6" name="AutoShape 2"/>
          <p:cNvSpPr>
            <a:spLocks noChangeArrowheads="1"/>
          </p:cNvSpPr>
          <p:nvPr/>
        </p:nvSpPr>
        <p:spPr bwMode="gray">
          <a:xfrm>
            <a:off x="1349384" y="1297782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7" name="AutoShape 11"/>
          <p:cNvSpPr>
            <a:spLocks noChangeArrowheads="1"/>
          </p:cNvSpPr>
          <p:nvPr/>
        </p:nvSpPr>
        <p:spPr bwMode="gray">
          <a:xfrm>
            <a:off x="960439" y="1171576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49168" name="文本框 27"/>
          <p:cNvSpPr txBox="1">
            <a:spLocks noChangeArrowheads="1"/>
          </p:cNvSpPr>
          <p:nvPr/>
        </p:nvSpPr>
        <p:spPr bwMode="auto">
          <a:xfrm>
            <a:off x="1782763" y="1278736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1191"/>
            <a:ext cx="9144000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9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文本框 2"/>
          <p:cNvSpPr txBox="1">
            <a:spLocks noChangeArrowheads="1"/>
          </p:cNvSpPr>
          <p:nvPr/>
        </p:nvSpPr>
        <p:spPr bwMode="auto">
          <a:xfrm>
            <a:off x="596907" y="1731169"/>
            <a:ext cx="8181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在△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中，∠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90°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，求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tan</a:t>
            </a:r>
            <a:r>
              <a:rPr lang="en-US" altLang="zh-CN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cos</a:t>
            </a:r>
            <a:r>
              <a:rPr lang="en-US" altLang="zh-CN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的值．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6122" y="3714755"/>
            <a:ext cx="75898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易错点：</a:t>
            </a:r>
            <a:r>
              <a:rPr lang="zh-CN" altLang="en-US" sz="2400" b="1" noProof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受思维定式影响误以为∠</a:t>
            </a:r>
            <a:r>
              <a:rPr lang="en-US" altLang="zh-CN" sz="2400" b="1" noProof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C</a:t>
            </a:r>
            <a:r>
              <a:rPr lang="zh-CN" altLang="en-US" sz="2400" b="1" noProof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的对边为斜边造成错误</a:t>
            </a:r>
            <a:r>
              <a:rPr lang="en-US" altLang="zh-CN" sz="2400" b="1" noProof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.</a:t>
            </a:r>
            <a:endParaRPr lang="zh-CN" altLang="en-US" sz="2400" b="1" noProof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187" name="AutoShape 2"/>
          <p:cNvSpPr>
            <a:spLocks noChangeArrowheads="1"/>
          </p:cNvSpPr>
          <p:nvPr/>
        </p:nvSpPr>
        <p:spPr bwMode="gray">
          <a:xfrm>
            <a:off x="1022356" y="1163241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0188" name="AutoShape 11"/>
          <p:cNvSpPr>
            <a:spLocks noChangeArrowheads="1"/>
          </p:cNvSpPr>
          <p:nvPr/>
        </p:nvSpPr>
        <p:spPr bwMode="gray">
          <a:xfrm>
            <a:off x="673109" y="102394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50189" name="文本框 27"/>
          <p:cNvSpPr txBox="1">
            <a:spLocks noChangeArrowheads="1"/>
          </p:cNvSpPr>
          <p:nvPr/>
        </p:nvSpPr>
        <p:spPr bwMode="auto">
          <a:xfrm>
            <a:off x="1455738" y="11203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易错小结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5" y="5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8" y="3844391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2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01684" y="854870"/>
            <a:ext cx="79914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6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∴tan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>
              <a:lnSpc>
                <a:spcPct val="16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易错总结：本题中已指出∠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为斜边，而受习惯的影响，常误以为∠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的对边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是斜边．因此，解题时应认真审题，注意所给条件，分清斜边和直角边，以防出错．</a:t>
            </a:r>
          </a:p>
        </p:txBody>
      </p:sp>
      <p:sp>
        <p:nvSpPr>
          <p:cNvPr id="51210" name="矩形 5"/>
          <p:cNvSpPr>
            <a:spLocks noChangeArrowheads="1"/>
          </p:cNvSpPr>
          <p:nvPr/>
        </p:nvSpPr>
        <p:spPr bwMode="auto">
          <a:xfrm>
            <a:off x="104784" y="846535"/>
            <a:ext cx="80342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04" name="对象 5"/>
          <p:cNvGraphicFramePr>
            <a:graphicFrameLocks noChangeAspect="1"/>
          </p:cNvGraphicFramePr>
          <p:nvPr/>
        </p:nvGraphicFramePr>
        <p:xfrm>
          <a:off x="1930400" y="1393036"/>
          <a:ext cx="3606800" cy="35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5" imgW="1917065" imgH="254000" progId="Equation.DSMT4">
                  <p:embed/>
                </p:oleObj>
              </mc:Choice>
              <mc:Fallback>
                <p:oleObj name="Equation" r:id="rId5" imgW="1917065" imgH="2540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393036"/>
                        <a:ext cx="3606800" cy="359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930400" y="1688311"/>
          <a:ext cx="4857750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7" imgW="2578100" imgH="457200" progId="Equation.DSMT4">
                  <p:embed/>
                </p:oleObj>
              </mc:Choice>
              <mc:Fallback>
                <p:oleObj name="Equation" r:id="rId7" imgW="2578100" imgH="4572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688311"/>
                        <a:ext cx="4857750" cy="64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"/>
            <a:ext cx="9144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Group 3"/>
          <p:cNvGrpSpPr/>
          <p:nvPr/>
        </p:nvGrpSpPr>
        <p:grpSpPr bwMode="auto">
          <a:xfrm>
            <a:off x="6370638" y="1789512"/>
            <a:ext cx="2089150" cy="2130028"/>
            <a:chOff x="0" y="0"/>
            <a:chExt cx="1316" cy="1789"/>
          </a:xfrm>
        </p:grpSpPr>
        <p:sp>
          <p:nvSpPr>
            <p:cNvPr id="19469" name="AutoShape 4"/>
            <p:cNvSpPr>
              <a:spLocks noChangeArrowheads="1"/>
            </p:cNvSpPr>
            <p:nvPr/>
          </p:nvSpPr>
          <p:spPr bwMode="auto">
            <a:xfrm>
              <a:off x="227" y="181"/>
              <a:ext cx="862" cy="1134"/>
            </a:xfrm>
            <a:prstGeom prst="rtTriangle">
              <a:avLst/>
            </a:prstGeom>
            <a:noFill/>
            <a:ln w="28575">
              <a:solidFill>
                <a:schemeClr val="hlink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0" name="未知"/>
            <p:cNvSpPr/>
            <p:nvPr/>
          </p:nvSpPr>
          <p:spPr bwMode="auto">
            <a:xfrm>
              <a:off x="227" y="1224"/>
              <a:ext cx="90" cy="91"/>
            </a:xfrm>
            <a:custGeom>
              <a:avLst/>
              <a:gdLst>
                <a:gd name="T0" fmla="*/ 0 w 90"/>
                <a:gd name="T1" fmla="*/ 0 h 91"/>
                <a:gd name="T2" fmla="*/ 90 w 90"/>
                <a:gd name="T3" fmla="*/ 0 h 91"/>
                <a:gd name="T4" fmla="*/ 90 w 90"/>
                <a:gd name="T5" fmla="*/ 91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91">
                  <a:moveTo>
                    <a:pt x="0" y="0"/>
                  </a:moveTo>
                  <a:lnTo>
                    <a:pt x="90" y="0"/>
                  </a:lnTo>
                  <a:lnTo>
                    <a:pt x="90" y="91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Text Box 6"/>
            <p:cNvSpPr txBox="1">
              <a:spLocks noChangeArrowheads="1"/>
            </p:cNvSpPr>
            <p:nvPr/>
          </p:nvSpPr>
          <p:spPr bwMode="auto">
            <a:xfrm>
              <a:off x="6" y="0"/>
              <a:ext cx="27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472" name="Text Box 7"/>
            <p:cNvSpPr txBox="1">
              <a:spLocks noChangeArrowheads="1"/>
            </p:cNvSpPr>
            <p:nvPr/>
          </p:nvSpPr>
          <p:spPr bwMode="auto">
            <a:xfrm>
              <a:off x="1044" y="1246"/>
              <a:ext cx="27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9473" name="Text Box 8"/>
            <p:cNvSpPr txBox="1">
              <a:spLocks noChangeArrowheads="1"/>
            </p:cNvSpPr>
            <p:nvPr/>
          </p:nvSpPr>
          <p:spPr bwMode="auto">
            <a:xfrm>
              <a:off x="499" y="1224"/>
              <a:ext cx="227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474" name="Text Box 9"/>
            <p:cNvSpPr txBox="1">
              <a:spLocks noChangeArrowheads="1"/>
            </p:cNvSpPr>
            <p:nvPr/>
          </p:nvSpPr>
          <p:spPr bwMode="auto">
            <a:xfrm>
              <a:off x="0" y="635"/>
              <a:ext cx="227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9475" name="Text Box 10"/>
            <p:cNvSpPr txBox="1">
              <a:spLocks noChangeArrowheads="1"/>
            </p:cNvSpPr>
            <p:nvPr/>
          </p:nvSpPr>
          <p:spPr bwMode="auto">
            <a:xfrm>
              <a:off x="705" y="544"/>
              <a:ext cx="227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9476" name="Text Box 11"/>
            <p:cNvSpPr txBox="1">
              <a:spLocks noChangeArrowheads="1"/>
            </p:cNvSpPr>
            <p:nvPr/>
          </p:nvSpPr>
          <p:spPr bwMode="auto">
            <a:xfrm>
              <a:off x="46" y="1246"/>
              <a:ext cx="27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9466" name="WordArt 12"/>
          <p:cNvSpPr>
            <a:spLocks noChangeArrowheads="1" noChangeShapeType="1"/>
          </p:cNvSpPr>
          <p:nvPr/>
        </p:nvSpPr>
        <p:spPr bwMode="auto">
          <a:xfrm>
            <a:off x="2271722" y="985838"/>
            <a:ext cx="4897437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>
                <a:ln w="9525">
                  <a:solidFill>
                    <a:srgbClr val="FF00FF"/>
                  </a:solidFill>
                  <a:round/>
                </a:ln>
                <a:solidFill>
                  <a:srgbClr val="99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什么是解直角三角形</a:t>
            </a: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895350" y="3344468"/>
            <a:ext cx="75644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解直角三角形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在直角三角形中，由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已知元素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未知元素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的过程，叫做解直角三角形．</a:t>
            </a: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936625" y="2015729"/>
            <a:ext cx="53530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一个直角三角形中，若已知五个元素中的两个元素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其中必须有一个元素是边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则这样的直角三角形可解.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gray">
          <a:xfrm flipH="1">
            <a:off x="2365384" y="1882380"/>
            <a:ext cx="394017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48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485" name="AutoShape 2"/>
          <p:cNvSpPr>
            <a:spLocks noChangeArrowheads="1"/>
          </p:cNvSpPr>
          <p:nvPr/>
        </p:nvSpPr>
        <p:spPr bwMode="gray">
          <a:xfrm flipH="1">
            <a:off x="728663" y="1870473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gray">
          <a:xfrm>
            <a:off x="2033597" y="173116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20487" name="文本框 27"/>
          <p:cNvSpPr txBox="1">
            <a:spLocks noChangeArrowheads="1"/>
          </p:cNvSpPr>
          <p:nvPr/>
        </p:nvSpPr>
        <p:spPr bwMode="auto">
          <a:xfrm>
            <a:off x="841376" y="18538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20488" name="文本框 28"/>
          <p:cNvSpPr txBox="1">
            <a:spLocks noChangeArrowheads="1"/>
          </p:cNvSpPr>
          <p:nvPr/>
        </p:nvSpPr>
        <p:spPr bwMode="auto">
          <a:xfrm>
            <a:off x="2781300" y="1841901"/>
            <a:ext cx="3278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已知两边解直角三角形</a:t>
            </a:r>
            <a:endParaRPr lang="en-US" altLang="zh-CN" sz="24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7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26"/>
          <p:cNvSpPr txBox="1">
            <a:spLocks noChangeArrowheads="1"/>
          </p:cNvSpPr>
          <p:nvPr/>
        </p:nvSpPr>
        <p:spPr bwMode="auto">
          <a:xfrm>
            <a:off x="782638" y="2518176"/>
            <a:ext cx="7815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在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中，如果已知其中两边的长，你能求出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这个三角形的其他元 素吗？</a:t>
            </a:r>
          </a:p>
        </p:txBody>
      </p:sp>
      <p:sp>
        <p:nvSpPr>
          <p:cNvPr id="32" name="矩形 31"/>
          <p:cNvSpPr/>
          <p:nvPr/>
        </p:nvSpPr>
        <p:spPr>
          <a:xfrm>
            <a:off x="7435856" y="140256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96" name="文本框 22"/>
          <p:cNvSpPr txBox="1">
            <a:spLocks noChangeArrowheads="1"/>
          </p:cNvSpPr>
          <p:nvPr/>
        </p:nvSpPr>
        <p:spPr bwMode="auto">
          <a:xfrm>
            <a:off x="7558097" y="140255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19" name="内容占位符 7"/>
          <p:cNvSpPr txBox="1">
            <a:spLocks noChangeArrowheads="1"/>
          </p:cNvSpPr>
          <p:nvPr/>
        </p:nvSpPr>
        <p:spPr bwMode="auto">
          <a:xfrm>
            <a:off x="1306513" y="1248967"/>
            <a:ext cx="6608762" cy="239315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三边之间的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关系；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两锐角之间的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关系；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边角之间的关系：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cos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tan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86796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09" name="文本框 23"/>
          <p:cNvSpPr txBox="1">
            <a:spLocks noChangeArrowheads="1"/>
          </p:cNvSpPr>
          <p:nvPr/>
        </p:nvSpPr>
        <p:spPr bwMode="auto">
          <a:xfrm>
            <a:off x="7669222" y="86796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对象 3"/>
          <p:cNvGraphicFramePr>
            <a:graphicFrameLocks noChangeAspect="1"/>
          </p:cNvGraphicFramePr>
          <p:nvPr/>
        </p:nvGraphicFramePr>
        <p:xfrm>
          <a:off x="5280025" y="2202660"/>
          <a:ext cx="3254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2202660"/>
                        <a:ext cx="32543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对象 2"/>
          <p:cNvGraphicFramePr>
            <a:graphicFrameLocks noChangeAspect="1"/>
          </p:cNvGraphicFramePr>
          <p:nvPr/>
        </p:nvGraphicFramePr>
        <p:xfrm>
          <a:off x="5327650" y="2800354"/>
          <a:ext cx="3254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7" imgW="152400" imgH="405765" progId="Equation.DSMT4">
                  <p:embed/>
                </p:oleObj>
              </mc:Choice>
              <mc:Fallback>
                <p:oleObj name="Equation" r:id="rId7" imgW="1524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2800354"/>
                        <a:ext cx="32543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5219700" y="3417098"/>
          <a:ext cx="15446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9" imgW="723900" imgH="406400" progId="Equation.DSMT4">
                  <p:embed/>
                </p:oleObj>
              </mc:Choice>
              <mc:Fallback>
                <p:oleObj name="Equation" r:id="rId9" imgW="723900" imgH="406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417098"/>
                        <a:ext cx="154463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784623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535" name="文本框 48"/>
          <p:cNvSpPr txBox="1">
            <a:spLocks noChangeArrowheads="1"/>
          </p:cNvSpPr>
          <p:nvPr/>
        </p:nvSpPr>
        <p:spPr bwMode="auto">
          <a:xfrm>
            <a:off x="7669222" y="784623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2536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781059" y="1421399"/>
            <a:ext cx="31289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应用勾股定理求斜边，</a:t>
            </a:r>
            <a:endParaRPr lang="en-US" altLang="zh-CN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应用角的正切值求出</a:t>
            </a:r>
            <a:endParaRPr lang="en-US" altLang="zh-CN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一锐角，再利用直角</a:t>
            </a:r>
            <a:endParaRPr lang="en-US" altLang="zh-CN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三角形的两锐角互余，求出另一锐角．一般不用正弦或余弦值求锐角，因为斜边是一个中间量，如果是近似值，会影响结果的精确度．</a:t>
            </a:r>
          </a:p>
        </p:txBody>
      </p:sp>
      <p:sp>
        <p:nvSpPr>
          <p:cNvPr id="28" name="矩形 34"/>
          <p:cNvSpPr>
            <a:spLocks noChangeArrowheads="1"/>
          </p:cNvSpPr>
          <p:nvPr/>
        </p:nvSpPr>
        <p:spPr bwMode="auto">
          <a:xfrm>
            <a:off x="5854700" y="2163371"/>
            <a:ext cx="3022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已知斜边和直角边：先利用勾股定理求出另一直角边，再求一锐角的正弦和余弦值，即可求出一锐角，再利用直角三角形的两锐角互余，求出另一锐角．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877888" y="1358505"/>
            <a:ext cx="2347912" cy="3214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225809" y="1397795"/>
            <a:ext cx="415925" cy="22979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999163" y="2106216"/>
            <a:ext cx="2451100" cy="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5568952" y="2102645"/>
            <a:ext cx="442913" cy="29527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39775" y="973931"/>
            <a:ext cx="231345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已知两直角边：</a:t>
            </a:r>
            <a:endParaRPr lang="en-US" altLang="zh-CN" sz="2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11850" y="1731173"/>
            <a:ext cx="2884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已知斜边和直角边：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433768" y="1192777"/>
            <a:ext cx="2522133" cy="1961828"/>
            <a:chOff x="3632199" y="2802738"/>
            <a:chExt cx="2412596" cy="239272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6" name="云形 35"/>
            <p:cNvSpPr/>
            <p:nvPr/>
          </p:nvSpPr>
          <p:spPr>
            <a:xfrm>
              <a:off x="4667250" y="4148087"/>
              <a:ext cx="1377545" cy="1047372"/>
            </a:xfrm>
            <a:prstGeom prst="cloud">
              <a:avLst/>
            </a:prstGeom>
            <a:grpFill/>
            <a:ln>
              <a:solidFill>
                <a:srgbClr val="23D71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云形 36"/>
            <p:cNvSpPr/>
            <p:nvPr/>
          </p:nvSpPr>
          <p:spPr>
            <a:xfrm>
              <a:off x="3632199" y="2802738"/>
              <a:ext cx="2190846" cy="1717091"/>
            </a:xfrm>
            <a:prstGeom prst="cloud">
              <a:avLst/>
            </a:prstGeom>
            <a:grpFill/>
            <a:ln>
              <a:solidFill>
                <a:srgbClr val="23D71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19" name="内容占位符 7"/>
          <p:cNvSpPr txBox="1">
            <a:spLocks noChangeArrowheads="1"/>
          </p:cNvSpPr>
          <p:nvPr/>
        </p:nvSpPr>
        <p:spPr bwMode="auto">
          <a:xfrm>
            <a:off x="738188" y="917972"/>
            <a:ext cx="7918450" cy="3419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</a:t>
            </a:r>
            <a:r>
              <a:rPr lang="en-US" altLang="zh-CN" sz="20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=90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°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对的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边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分别为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0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且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  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这个三角形的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其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他元素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在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在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</a:t>
            </a:r>
            <a:r>
              <a:rPr lang="en-US" altLang="zh-CN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30°.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∴∠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60°.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7" name="文本框 23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矩形 6"/>
          <p:cNvSpPr>
            <a:spLocks noChangeArrowheads="1"/>
          </p:cNvSpPr>
          <p:nvPr/>
        </p:nvSpPr>
        <p:spPr bwMode="auto">
          <a:xfrm>
            <a:off x="800102" y="2412211"/>
            <a:ext cx="7521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200"/>
          </a:p>
        </p:txBody>
      </p:sp>
      <p:graphicFrame>
        <p:nvGraphicFramePr>
          <p:cNvPr id="23566" name="对象 2"/>
          <p:cNvGraphicFramePr>
            <a:graphicFrameLocks noChangeAspect="1"/>
          </p:cNvGraphicFramePr>
          <p:nvPr/>
        </p:nvGraphicFramePr>
        <p:xfrm>
          <a:off x="3841750" y="1452562"/>
          <a:ext cx="730250" cy="386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1452562"/>
                        <a:ext cx="730250" cy="386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对象 3"/>
          <p:cNvGraphicFramePr>
            <a:graphicFrameLocks noChangeAspect="1"/>
          </p:cNvGraphicFramePr>
          <p:nvPr/>
        </p:nvGraphicFramePr>
        <p:xfrm>
          <a:off x="5092701" y="1452562"/>
          <a:ext cx="595313" cy="386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7" imgW="279400" imgH="241300" progId="Equation.DSMT4">
                  <p:embed/>
                </p:oleObj>
              </mc:Choice>
              <mc:Fallback>
                <p:oleObj name="Equation" r:id="rId7" imgW="279400" imgH="2413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1" y="1452562"/>
                        <a:ext cx="595313" cy="386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对象 4"/>
          <p:cNvGraphicFramePr>
            <a:graphicFrameLocks noChangeAspect="1"/>
          </p:cNvGraphicFramePr>
          <p:nvPr/>
        </p:nvGraphicFramePr>
        <p:xfrm>
          <a:off x="5178433" y="2375302"/>
          <a:ext cx="1243013" cy="38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33" y="2375302"/>
                        <a:ext cx="1243013" cy="386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对象 5"/>
          <p:cNvGraphicFramePr>
            <a:graphicFrameLocks noChangeAspect="1"/>
          </p:cNvGraphicFramePr>
          <p:nvPr/>
        </p:nvGraphicFramePr>
        <p:xfrm>
          <a:off x="6569075" y="2380064"/>
          <a:ext cx="1081088" cy="38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11" imgW="508000" imgH="241300" progId="Equation.DSMT4">
                  <p:embed/>
                </p:oleObj>
              </mc:Choice>
              <mc:Fallback>
                <p:oleObj name="Equation" r:id="rId11" imgW="508000" imgH="2413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2380064"/>
                        <a:ext cx="1081088" cy="386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对象 8"/>
          <p:cNvGraphicFramePr>
            <a:graphicFrameLocks noChangeAspect="1"/>
          </p:cNvGraphicFramePr>
          <p:nvPr/>
        </p:nvGraphicFramePr>
        <p:xfrm>
          <a:off x="1190625" y="2843098"/>
          <a:ext cx="5378450" cy="6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13" imgW="2527300" imgH="393700" progId="Equation.DSMT4">
                  <p:embed/>
                </p:oleObj>
              </mc:Choice>
              <mc:Fallback>
                <p:oleObj name="Equation" r:id="rId13" imgW="2527300" imgH="3937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843098"/>
                        <a:ext cx="5378450" cy="631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对象 9"/>
          <p:cNvGraphicFramePr>
            <a:graphicFrameLocks noChangeAspect="1"/>
          </p:cNvGraphicFramePr>
          <p:nvPr/>
        </p:nvGraphicFramePr>
        <p:xfrm>
          <a:off x="4519622" y="3253979"/>
          <a:ext cx="19192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15" imgW="901700" imgH="457200" progId="Equation.DSMT4">
                  <p:embed/>
                </p:oleObj>
              </mc:Choice>
              <mc:Fallback>
                <p:oleObj name="Equation" r:id="rId15" imgW="901700" imgH="4572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22" y="3253979"/>
                        <a:ext cx="19192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60" y="3844393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19" name="内容占位符 7"/>
          <p:cNvSpPr txBox="1">
            <a:spLocks noChangeArrowheads="1"/>
          </p:cNvSpPr>
          <p:nvPr/>
        </p:nvSpPr>
        <p:spPr bwMode="auto">
          <a:xfrm>
            <a:off x="785822" y="1071567"/>
            <a:ext cx="7907337" cy="29039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</a:t>
            </a:r>
            <a:r>
              <a:rPr lang="en-US" altLang="zh-CN" sz="20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Rt△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对边分别为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，且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，求这个三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角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的其他元素．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角度精确到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1′)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这个直角三角形的其他元素，与“解这个直角三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角    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”的含义相同．求角时，可以先求∠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，也可以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先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41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1" name="文本框 23"/>
          <p:cNvSpPr txBox="1">
            <a:spLocks noChangeArrowheads="1"/>
          </p:cNvSpPr>
          <p:nvPr/>
        </p:nvSpPr>
        <p:spPr bwMode="auto">
          <a:xfrm>
            <a:off x="7669222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矩形 2"/>
          <p:cNvSpPr>
            <a:spLocks noChangeArrowheads="1"/>
          </p:cNvSpPr>
          <p:nvPr/>
        </p:nvSpPr>
        <p:spPr bwMode="auto">
          <a:xfrm>
            <a:off x="428633" y="2559848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>
              <a:solidFill>
                <a:srgbClr val="0000FF"/>
              </a:solidFill>
            </a:endParaRPr>
          </a:p>
        </p:txBody>
      </p:sp>
      <p:graphicFrame>
        <p:nvGraphicFramePr>
          <p:cNvPr id="12301" name="对象 3"/>
          <p:cNvGraphicFramePr>
            <a:graphicFrameLocks noChangeAspect="1"/>
          </p:cNvGraphicFramePr>
          <p:nvPr/>
        </p:nvGraphicFramePr>
        <p:xfrm>
          <a:off x="2857500" y="3567752"/>
          <a:ext cx="3254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567752"/>
                        <a:ext cx="32543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2266</Words>
  <Application>Microsoft Office PowerPoint</Application>
  <PresentationFormat>全屏显示(16:9)</PresentationFormat>
  <Paragraphs>279</Paragraphs>
  <Slides>35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3" baseType="lpstr">
      <vt:lpstr>Adobe 黑体 Std R</vt:lpstr>
      <vt:lpstr>Gulim</vt:lpstr>
      <vt:lpstr>黑体</vt:lpstr>
      <vt:lpstr>华文楷体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1_Office 主题</vt:lpstr>
      <vt:lpstr>2_Office 主题</vt:lpstr>
      <vt:lpstr>3_Office 主题</vt:lpstr>
      <vt:lpstr>Equation.3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2023-01-16T21:57:53Z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9BE63476032348EDA95967445C784EE7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