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75" r:id="rId3"/>
    <p:sldId id="294" r:id="rId4"/>
    <p:sldId id="316" r:id="rId5"/>
    <p:sldId id="291" r:id="rId6"/>
    <p:sldId id="272" r:id="rId7"/>
    <p:sldId id="311" r:id="rId8"/>
    <p:sldId id="302" r:id="rId9"/>
    <p:sldId id="271" r:id="rId10"/>
    <p:sldId id="335" r:id="rId11"/>
    <p:sldId id="336" r:id="rId12"/>
    <p:sldId id="331" r:id="rId13"/>
    <p:sldId id="337" r:id="rId14"/>
    <p:sldId id="293" r:id="rId15"/>
    <p:sldId id="332" r:id="rId16"/>
    <p:sldId id="338" r:id="rId17"/>
    <p:sldId id="339" r:id="rId18"/>
    <p:sldId id="340" r:id="rId19"/>
    <p:sldId id="281" r:id="rId20"/>
    <p:sldId id="289" r:id="rId21"/>
    <p:sldId id="314" r:id="rId22"/>
    <p:sldId id="333" r:id="rId23"/>
    <p:sldId id="307" r:id="rId24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file:///I:\2019&#26149;\&#20154;&#25945;&#19971;&#19979;&#23398;&#32451;&#32771;&#35838;&#20214;word\18RJ9.EPS" TargetMode="Externa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771173" y="599221"/>
            <a:ext cx="7897106" cy="2631317"/>
            <a:chOff x="3057" y="-527"/>
            <a:chExt cx="12278" cy="5104"/>
          </a:xfrm>
        </p:grpSpPr>
        <p:sp>
          <p:nvSpPr>
            <p:cNvPr id="3" name="Rectangle 5"/>
            <p:cNvSpPr/>
            <p:nvPr/>
          </p:nvSpPr>
          <p:spPr>
            <a:xfrm>
              <a:off x="3172" y="3323"/>
              <a:ext cx="12163" cy="12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36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仿宋" panose="02010609060101010101" charset="-122"/>
                </a:rPr>
                <a:t>Section B</a:t>
              </a:r>
              <a:endParaRPr lang="zh-CN" altLang="en-US" sz="36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仿宋" panose="02010609060101010101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057" y="-527"/>
              <a:ext cx="12163" cy="3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3600" b="1" dirty="0">
                  <a:ea typeface="微软雅黑" panose="020B0503020204020204" charset="-122"/>
                </a:rPr>
                <a:t>Unit 8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3600" b="1" dirty="0">
                  <a:ea typeface="微软雅黑" panose="020B0503020204020204" charset="-122"/>
                </a:rPr>
                <a:t>Is there a post office near here?</a:t>
              </a:r>
              <a:endParaRPr lang="zh-CN" altLang="en-US" sz="3600" b="1" dirty="0">
                <a:ea typeface="微软雅黑" panose="020B0503020204020204" charset="-122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3543" y="1476412"/>
            <a:ext cx="299853" cy="89077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37302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73282" y="-40242"/>
            <a:ext cx="1969129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4355" y="695756"/>
            <a:ext cx="8268687" cy="4316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(2)“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sb.＋spends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时间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金钱＋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意为“某人在某事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某物上花时间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金钱”。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you spend 60 </a:t>
            </a:r>
            <a:r>
              <a:rPr lang="en-US" altLang="en-US" sz="2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the jacket? 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你能花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元买这件夹克衫吗？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(3)“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sb.＋spends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时间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金钱＋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in) doing 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意为“某人花时间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金钱做某事”。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spend two hours playing sports every day.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我们每天花两个小时做运动。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73282" y="-40242"/>
            <a:ext cx="1969129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82940" y="869091"/>
            <a:ext cx="8268687" cy="37856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同义句型：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takes＋sb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.＋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时间＋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do 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sb.＋pays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金钱＋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for＋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物．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sth.＋cost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(s)＋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人＋金钱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takes me about half an hour to get to the airport. 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到机场大概花费我半小时。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pays 20 </a:t>
            </a:r>
            <a:r>
              <a:rPr lang="en-US" altLang="en-US" sz="2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books every month. 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他每月都花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元买书。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817001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941674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/>
          <p:nvPr/>
        </p:nvSpPr>
        <p:spPr>
          <a:xfrm>
            <a:off x="784703" y="21314"/>
            <a:ext cx="1969130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4227" y="1410588"/>
            <a:ext cx="8066630" cy="27238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(1)2018·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本溪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—Lin </a:t>
            </a:r>
            <a:r>
              <a:rPr lang="en-US" altLang="zh-CN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Jia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you have a loving grandma, right?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—Yes, she always ________ her time with me whenever(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无论何时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 need her.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spends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B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		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takes  				D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pays</a:t>
            </a:r>
          </a:p>
        </p:txBody>
      </p:sp>
      <p:sp>
        <p:nvSpPr>
          <p:cNvPr id="10" name="矩形 9"/>
          <p:cNvSpPr/>
          <p:nvPr/>
        </p:nvSpPr>
        <p:spPr>
          <a:xfrm>
            <a:off x="3112835" y="2058654"/>
            <a:ext cx="30561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84703" y="21314"/>
            <a:ext cx="1969130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4227" y="1175164"/>
            <a:ext cx="8066630" cy="32547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(2)2017·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齐齐哈尔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—It takes me half an hour ________ playing the piano. How about you?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—I usually spend 20 minutes ________ it.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practicing; on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practice; in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practice; on</a:t>
            </a:r>
          </a:p>
        </p:txBody>
      </p:sp>
      <p:sp>
        <p:nvSpPr>
          <p:cNvPr id="10" name="矩形 9"/>
          <p:cNvSpPr/>
          <p:nvPr/>
        </p:nvSpPr>
        <p:spPr>
          <a:xfrm>
            <a:off x="6285940" y="1321676"/>
            <a:ext cx="30561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73282" y="-40242"/>
            <a:ext cx="1969129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74337" y="1135888"/>
            <a:ext cx="6535340" cy="4231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　enjoy </a:t>
            </a:r>
            <a:r>
              <a:rPr lang="en-US" alt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享受；喜爱 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4355" y="1492128"/>
            <a:ext cx="8059060" cy="27238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</a:t>
            </a:r>
            <a:r>
              <a:rPr lang="en-US" alt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enjoyin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their dinner.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他们正在津津有味地吃晚饭。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Alice doesn't </a:t>
            </a:r>
            <a:r>
              <a:rPr lang="en-US" alt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enjoy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it.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艾丽斯不喜欢它。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always </a:t>
            </a:r>
            <a:r>
              <a:rPr lang="en-US" alt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enjoy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going to the cinema.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我对看电影总是兴致勃勃。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73282" y="-40242"/>
            <a:ext cx="1969129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73855" y="1277917"/>
            <a:ext cx="8059060" cy="6001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enjoy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后可以接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、代词或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7" name="矩形 6"/>
          <p:cNvSpPr/>
          <p:nvPr/>
        </p:nvSpPr>
        <p:spPr>
          <a:xfrm>
            <a:off x="3337575" y="1439733"/>
            <a:ext cx="60256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名词</a:t>
            </a:r>
            <a:endParaRPr lang="zh-CN" altLang="en-US" sz="1800" dirty="0"/>
          </a:p>
        </p:txBody>
      </p:sp>
      <p:sp>
        <p:nvSpPr>
          <p:cNvPr id="10" name="矩形 9"/>
          <p:cNvSpPr/>
          <p:nvPr/>
        </p:nvSpPr>
        <p:spPr>
          <a:xfrm>
            <a:off x="5633701" y="1469944"/>
            <a:ext cx="83460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动名词</a:t>
            </a:r>
            <a:endParaRPr lang="zh-CN" altLang="en-US" sz="1800" dirty="0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475558" y="2058212"/>
            <a:ext cx="8276069" cy="11310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enjoy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后还可以接反身代词，构成固定搭配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enjoy oneself，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意为“玩得高兴”，相当于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 good time/have fun。</a:t>
            </a:r>
            <a:endParaRPr lang="zh-CN" alt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642989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767662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/>
          <p:nvPr/>
        </p:nvSpPr>
        <p:spPr>
          <a:xfrm>
            <a:off x="784703" y="21314"/>
            <a:ext cx="1969130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4227" y="1175164"/>
            <a:ext cx="8066630" cy="21929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临沂 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President Xi </a:t>
            </a:r>
            <a:r>
              <a:rPr lang="en-US" altLang="zh-CN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Jinping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spare time, he enjoys ________ and sports.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B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reads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read  			D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</a:p>
        </p:txBody>
      </p:sp>
      <p:sp>
        <p:nvSpPr>
          <p:cNvPr id="10" name="矩形 9"/>
          <p:cNvSpPr/>
          <p:nvPr/>
        </p:nvSpPr>
        <p:spPr>
          <a:xfrm>
            <a:off x="904539" y="1812996"/>
            <a:ext cx="30561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D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73715" y="3225909"/>
            <a:ext cx="8590898" cy="145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考查非谓语动词的用法。句意：当习近平主席有空闲时间的时候，他喜欢看书和运动。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enjoy doing </a:t>
            </a:r>
            <a:r>
              <a:rPr lang="en-US" altLang="zh-CN" sz="2000" b="1" dirty="0" err="1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sth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.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表示“喜欢做某事”，为固定用法。故选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D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73282" y="21314"/>
            <a:ext cx="1969129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45657" y="647731"/>
            <a:ext cx="6535340" cy="6001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　on the right/left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在右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左边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34569" y="1178026"/>
            <a:ext cx="8059060" cy="11310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 along the street. The zoo is </a:t>
            </a:r>
            <a:r>
              <a:rPr lang="en-US" alt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right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沿着这条街走，动物园在右边。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441576" y="2137176"/>
            <a:ext cx="7808497" cy="27238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right/left ____________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one's right/left __________________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bank on the right.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右边有一家银行。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 along this road and the library is on your left.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沿着这条路走，图书馆就在你的左边。</a:t>
            </a:r>
          </a:p>
        </p:txBody>
      </p:sp>
      <p:sp>
        <p:nvSpPr>
          <p:cNvPr id="12" name="矩形 11"/>
          <p:cNvSpPr/>
          <p:nvPr/>
        </p:nvSpPr>
        <p:spPr>
          <a:xfrm>
            <a:off x="3507132" y="2319180"/>
            <a:ext cx="136239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在右边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左边</a:t>
            </a:r>
            <a:endParaRPr lang="zh-CN" altLang="en-US" sz="1800" dirty="0"/>
          </a:p>
        </p:txBody>
      </p:sp>
      <p:sp>
        <p:nvSpPr>
          <p:cNvPr id="13" name="矩形 12"/>
          <p:cNvSpPr/>
          <p:nvPr/>
        </p:nvSpPr>
        <p:spPr>
          <a:xfrm>
            <a:off x="2925395" y="2812206"/>
            <a:ext cx="20584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在某人的右边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左边</a:t>
            </a:r>
            <a:endParaRPr lang="zh-CN" alt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642989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767662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/>
          <p:nvPr/>
        </p:nvSpPr>
        <p:spPr>
          <a:xfrm>
            <a:off x="784703" y="21314"/>
            <a:ext cx="1969130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4227" y="1175164"/>
            <a:ext cx="8066630" cy="21929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河北 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 walk down this road and you'll see the museum ________ your right.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B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 				D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</p:txBody>
      </p:sp>
      <p:sp>
        <p:nvSpPr>
          <p:cNvPr id="10" name="矩形 9"/>
          <p:cNvSpPr/>
          <p:nvPr/>
        </p:nvSpPr>
        <p:spPr>
          <a:xfrm>
            <a:off x="904539" y="1812996"/>
            <a:ext cx="30561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73715" y="3225909"/>
            <a:ext cx="8590898" cy="9925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考查介词辨析。“在某人的右侧”用介词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on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，即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on one's right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。故选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73282" y="-40242"/>
            <a:ext cx="1969129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9155" y="1117266"/>
            <a:ext cx="8431860" cy="11310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 marL="386080" indent="-386080">
              <a:lnSpc>
                <a:spcPct val="150000"/>
              </a:lnSpc>
              <a:buAutoNum type="arabicPlain"/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love to watch the monkeys climbing around.</a:t>
            </a:r>
          </a:p>
          <a:p>
            <a:pPr marL="386080" indent="-386080"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我喜欢看猴子到处爬。</a:t>
            </a:r>
          </a:p>
        </p:txBody>
      </p:sp>
      <p:sp>
        <p:nvSpPr>
          <p:cNvPr id="6" name="Rectangle 9"/>
          <p:cNvSpPr/>
          <p:nvPr/>
        </p:nvSpPr>
        <p:spPr>
          <a:xfrm>
            <a:off x="686444" y="656158"/>
            <a:ext cx="1066638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</a:rPr>
              <a:t>句型透视</a:t>
            </a:r>
          </a:p>
        </p:txBody>
      </p:sp>
      <p:pic>
        <p:nvPicPr>
          <p:cNvPr id="9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1930" y="800309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63130" y="2089392"/>
            <a:ext cx="8311487" cy="16619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2300" b="1" dirty="0" err="1">
                <a:solidFill>
                  <a:srgbClr val="ED983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探究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watch sb. doing </a:t>
            </a:r>
            <a:r>
              <a:rPr lang="en-US" altLang="zh-CN" sz="23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意为“看某人正在做某事”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强调正在做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); watch sb. do </a:t>
            </a:r>
            <a:r>
              <a:rPr lang="en-US" altLang="zh-CN" sz="23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意为“看某人做过某事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看某人经常做某事” 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强调全过程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424380" y="3716413"/>
            <a:ext cx="8276069" cy="11310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感官动词“一感二听四看”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feel, hear, listen to, look at, see, watch, notice)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都有上述两种用法。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73282" y="-40242"/>
            <a:ext cx="1969129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13956" y="1399736"/>
          <a:ext cx="7463562" cy="3573780"/>
        </p:xfrm>
        <a:graphic>
          <a:graphicData uri="http://schemas.openxmlformats.org/drawingml/2006/table">
            <a:tbl>
              <a:tblPr/>
              <a:tblGrid>
                <a:gridCol w="1027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5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32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词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闯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关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沿着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əˈlɒŋ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转向；翻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tɜ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ː(r)n/________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向左边；左边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/left/________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街区；街坊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/ˈ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neɪbə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(r)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hʊd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爬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klaɪm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路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rəʊd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3819824" y="1571124"/>
            <a:ext cx="677108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along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4575669" y="2151030"/>
            <a:ext cx="574918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457201" y="773722"/>
            <a:ext cx="4076231" cy="595663"/>
            <a:chOff x="5164" y="4732"/>
            <a:chExt cx="7955" cy="1587"/>
          </a:xfrm>
        </p:grpSpPr>
        <p:pic>
          <p:nvPicPr>
            <p:cNvPr id="16" name="图片 15" descr="图标-0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5164" y="4732"/>
              <a:ext cx="7955" cy="1587"/>
            </a:xfrm>
            <a:prstGeom prst="rect">
              <a:avLst/>
            </a:prstGeom>
          </p:spPr>
        </p:pic>
        <p:sp>
          <p:nvSpPr>
            <p:cNvPr id="17" name="文本框 3">
              <a:hlinkClick r:id="rId2" action="ppaction://hlinksldjump"/>
            </p:cNvPr>
            <p:cNvSpPr txBox="1"/>
            <p:nvPr/>
          </p:nvSpPr>
          <p:spPr>
            <a:xfrm>
              <a:off x="6090" y="5013"/>
              <a:ext cx="6761" cy="1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912521" y="2722415"/>
            <a:ext cx="458299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27"/>
          <p:cNvSpPr>
            <a:spLocks noChangeArrowheads="1"/>
          </p:cNvSpPr>
          <p:nvPr/>
        </p:nvSpPr>
        <p:spPr bwMode="auto">
          <a:xfrm>
            <a:off x="5568856" y="3326874"/>
            <a:ext cx="1511471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neighborhood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27"/>
          <p:cNvSpPr>
            <a:spLocks noChangeArrowheads="1"/>
          </p:cNvSpPr>
          <p:nvPr/>
        </p:nvSpPr>
        <p:spPr bwMode="auto">
          <a:xfrm>
            <a:off x="3730360" y="3873000"/>
            <a:ext cx="689131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climb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605551" y="4459581"/>
            <a:ext cx="595981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road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8" grpId="0"/>
      <p:bldP spid="19" grpId="0"/>
      <p:bldP spid="20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9977" y="915379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/>
          <p:nvPr/>
        </p:nvSpPr>
        <p:spPr>
          <a:xfrm>
            <a:off x="773282" y="-40242"/>
            <a:ext cx="1969129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524663" y="835518"/>
            <a:ext cx="1068241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</a:rPr>
              <a:t>活学活用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11700" y="1470304"/>
            <a:ext cx="8450947" cy="21929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often watch them ________ tennis. I am watching them  ________ tennis now.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A. play; playing			B. playing; play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C. playing; playing		D. play; play</a:t>
            </a:r>
          </a:p>
        </p:txBody>
      </p:sp>
      <p:sp>
        <p:nvSpPr>
          <p:cNvPr id="11" name="矩形 10"/>
          <p:cNvSpPr/>
          <p:nvPr/>
        </p:nvSpPr>
        <p:spPr>
          <a:xfrm>
            <a:off x="3168586" y="1587636"/>
            <a:ext cx="30561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73282" y="-40242"/>
            <a:ext cx="1969129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13207" y="690552"/>
            <a:ext cx="8431860" cy="11310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To get there, I usually walk out and turn right on Bridge Road.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要去那儿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动物园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的话，我通常步行外出，在大桥路向右拐。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637" y="2002760"/>
            <a:ext cx="8311487" cy="2723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2300" b="1" dirty="0" err="1">
                <a:solidFill>
                  <a:srgbClr val="ED983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探究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不定式结构“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 get there”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在句中作目的状语。动词不定式作目的状语，可位于句首或句末。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 catch the early bus, he usually gets up early. 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usually gets up early to catch the early bus.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为了赶上早班车，他通常起得很早。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642989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767662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/>
          <p:nvPr/>
        </p:nvSpPr>
        <p:spPr>
          <a:xfrm>
            <a:off x="784703" y="21314"/>
            <a:ext cx="1969130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4227" y="1175164"/>
            <a:ext cx="8066630" cy="16619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天水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We'll do what we can ________ the sick man.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help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B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helps  				D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helped</a:t>
            </a:r>
          </a:p>
        </p:txBody>
      </p:sp>
      <p:sp>
        <p:nvSpPr>
          <p:cNvPr id="10" name="矩形 9"/>
          <p:cNvSpPr/>
          <p:nvPr/>
        </p:nvSpPr>
        <p:spPr>
          <a:xfrm>
            <a:off x="4681557" y="1321676"/>
            <a:ext cx="30561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06780" y="3154258"/>
            <a:ext cx="8334611" cy="9925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考查非谓语动词。句意：我们将会尽我们所能帮助这位生病的男子。此处为动词不定式作目的状语。故选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2019春\人教七下学练考课件word\18RJ9.EPS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146412" y="1033814"/>
            <a:ext cx="7369791" cy="3736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89977" y="915379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/>
          <p:nvPr/>
        </p:nvSpPr>
        <p:spPr>
          <a:xfrm>
            <a:off x="773282" y="-40242"/>
            <a:ext cx="1969129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524663" y="835518"/>
            <a:ext cx="1068241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</a:rPr>
              <a:t>课文回顾</a:t>
            </a:r>
          </a:p>
        </p:txBody>
      </p:sp>
      <p:sp>
        <p:nvSpPr>
          <p:cNvPr id="6" name="矩形 5"/>
          <p:cNvSpPr/>
          <p:nvPr/>
        </p:nvSpPr>
        <p:spPr>
          <a:xfrm>
            <a:off x="2260652" y="2625834"/>
            <a:ext cx="864660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5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monkeys</a:t>
            </a:r>
            <a:endParaRPr lang="zh-CN" altLang="en-US" sz="1500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47801" y="3385887"/>
            <a:ext cx="543659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5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right</a:t>
            </a:r>
            <a:endParaRPr lang="zh-CN" altLang="en-US" sz="1500" b="1" dirty="0">
              <a:solidFill>
                <a:srgbClr val="FF0000"/>
              </a:solidFill>
              <a:latin typeface="Times New Roman" panose="02020603050405020304" pitchFamily="18" charset="0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15431" y="3915683"/>
            <a:ext cx="534041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5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walk</a:t>
            </a:r>
            <a:endParaRPr lang="zh-CN" altLang="en-US" sz="1500" b="1" dirty="0">
              <a:solidFill>
                <a:srgbClr val="FF0000"/>
              </a:solidFill>
              <a:latin typeface="Times New Roman" panose="02020603050405020304" pitchFamily="18" charset="0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617211" y="4424156"/>
            <a:ext cx="543659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5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right</a:t>
            </a:r>
            <a:endParaRPr lang="zh-CN" altLang="en-US" sz="1500" b="1" dirty="0">
              <a:solidFill>
                <a:srgbClr val="FF0000"/>
              </a:solidFill>
              <a:latin typeface="Times New Roman" panose="02020603050405020304" pitchFamily="18" charset="0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900012" y="2329822"/>
            <a:ext cx="859996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5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exercises</a:t>
            </a:r>
            <a:endParaRPr lang="zh-CN" altLang="en-US" sz="1500" b="1" dirty="0">
              <a:solidFill>
                <a:srgbClr val="FF0000"/>
              </a:solidFill>
              <a:latin typeface="Times New Roman" panose="02020603050405020304" pitchFamily="18" charset="0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948957" y="2846751"/>
            <a:ext cx="853840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5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sunshine</a:t>
            </a:r>
            <a:endParaRPr lang="zh-CN" altLang="en-US" sz="1500" b="1" dirty="0">
              <a:solidFill>
                <a:srgbClr val="FF0000"/>
              </a:solidFill>
              <a:latin typeface="Times New Roman" panose="02020603050405020304" pitchFamily="18" charset="0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035774" y="3358612"/>
            <a:ext cx="605118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5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Cross</a:t>
            </a:r>
          </a:p>
        </p:txBody>
      </p:sp>
      <p:sp>
        <p:nvSpPr>
          <p:cNvPr id="21" name="矩形 20"/>
          <p:cNvSpPr/>
          <p:nvPr/>
        </p:nvSpPr>
        <p:spPr>
          <a:xfrm>
            <a:off x="3830577" y="3864862"/>
            <a:ext cx="1195280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5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supermarket</a:t>
            </a:r>
          </a:p>
        </p:txBody>
      </p:sp>
      <p:sp>
        <p:nvSpPr>
          <p:cNvPr id="17" name="矩形 16"/>
          <p:cNvSpPr/>
          <p:nvPr/>
        </p:nvSpPr>
        <p:spPr>
          <a:xfrm>
            <a:off x="7015445" y="2122607"/>
            <a:ext cx="714379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5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library</a:t>
            </a:r>
          </a:p>
        </p:txBody>
      </p:sp>
      <p:sp>
        <p:nvSpPr>
          <p:cNvPr id="18" name="矩形 17"/>
          <p:cNvSpPr/>
          <p:nvPr/>
        </p:nvSpPr>
        <p:spPr>
          <a:xfrm>
            <a:off x="6703271" y="2624731"/>
            <a:ext cx="765017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5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reading</a:t>
            </a:r>
          </a:p>
        </p:txBody>
      </p:sp>
      <p:sp>
        <p:nvSpPr>
          <p:cNvPr id="22" name="矩形 21"/>
          <p:cNvSpPr/>
          <p:nvPr/>
        </p:nvSpPr>
        <p:spPr>
          <a:xfrm>
            <a:off x="7487998" y="3393555"/>
            <a:ext cx="404198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5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left</a:t>
            </a:r>
          </a:p>
        </p:txBody>
      </p:sp>
      <p:sp>
        <p:nvSpPr>
          <p:cNvPr id="23" name="矩形 22"/>
          <p:cNvSpPr/>
          <p:nvPr/>
        </p:nvSpPr>
        <p:spPr>
          <a:xfrm>
            <a:off x="6766392" y="3895679"/>
            <a:ext cx="534041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5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park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12" grpId="0"/>
      <p:bldP spid="13" grpId="0"/>
      <p:bldP spid="14" grpId="0"/>
      <p:bldP spid="16" grpId="0"/>
      <p:bldP spid="19" grpId="0"/>
      <p:bldP spid="20" grpId="0"/>
      <p:bldP spid="21" grpId="0"/>
      <p:bldP spid="17" grpId="0"/>
      <p:bldP spid="18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73282" y="-40242"/>
            <a:ext cx="1969129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465748" y="901618"/>
          <a:ext cx="7724886" cy="3619877"/>
        </p:xfrm>
        <a:graphic>
          <a:graphicData uri="http://schemas.openxmlformats.org/drawingml/2006/table">
            <a:tbl>
              <a:tblPr/>
              <a:tblGrid>
                <a:gridCol w="1063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1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19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词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闯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关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时常；常常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/ˈ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ɒfn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空气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eə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阳光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/ˈ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sʌnʃaɪn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免费的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fri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ː/________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钱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/ˈ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mʌnɪ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向右边；右边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raɪt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/________→(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反义词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)________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4260541" y="1124345"/>
            <a:ext cx="638636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3132804" y="1727920"/>
            <a:ext cx="419827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27"/>
          <p:cNvSpPr>
            <a:spLocks noChangeArrowheads="1"/>
          </p:cNvSpPr>
          <p:nvPr/>
        </p:nvSpPr>
        <p:spPr bwMode="auto">
          <a:xfrm>
            <a:off x="3751190" y="2313012"/>
            <a:ext cx="999312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sunshine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27"/>
          <p:cNvSpPr>
            <a:spLocks noChangeArrowheads="1"/>
          </p:cNvSpPr>
          <p:nvPr/>
        </p:nvSpPr>
        <p:spPr bwMode="auto">
          <a:xfrm>
            <a:off x="3755761" y="2853587"/>
            <a:ext cx="517834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7"/>
          <p:cNvSpPr>
            <a:spLocks noChangeArrowheads="1"/>
          </p:cNvSpPr>
          <p:nvPr/>
        </p:nvSpPr>
        <p:spPr bwMode="auto">
          <a:xfrm>
            <a:off x="3433694" y="3454798"/>
            <a:ext cx="792525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27"/>
          <p:cNvSpPr>
            <a:spLocks noChangeArrowheads="1"/>
          </p:cNvSpPr>
          <p:nvPr/>
        </p:nvSpPr>
        <p:spPr bwMode="auto">
          <a:xfrm>
            <a:off x="7067323" y="4047561"/>
            <a:ext cx="625412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667385" y="4034624"/>
            <a:ext cx="458299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9" grpId="0"/>
      <p:bldP spid="20" grpId="0"/>
      <p:bldP spid="21" grpId="0"/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73282" y="-40242"/>
            <a:ext cx="1969129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404333" y="748081"/>
          <a:ext cx="8294794" cy="4169664"/>
        </p:xfrm>
        <a:graphic>
          <a:graphicData uri="http://schemas.openxmlformats.org/drawingml/2006/table">
            <a:tbl>
              <a:tblPr/>
              <a:tblGrid>
                <a:gridCol w="114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2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05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词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闯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关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十字路口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/ˈ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krɒsɪŋ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→(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动词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)________→(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介词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花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时间、钱等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)/spend/________→(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过去式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猴子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/ˈ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mʌŋkɪ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/________→(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复数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享受；喜爱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ɪnˈdʒɔɪ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→(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第三人称单数形式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容易地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/ˈ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iːzəlɪ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/________→(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形容词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)________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4528737" y="869832"/>
            <a:ext cx="942230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crossing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2925874" y="1466388"/>
            <a:ext cx="634453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27"/>
          <p:cNvSpPr>
            <a:spLocks noChangeArrowheads="1"/>
          </p:cNvSpPr>
          <p:nvPr/>
        </p:nvSpPr>
        <p:spPr bwMode="auto">
          <a:xfrm>
            <a:off x="5000533" y="1458168"/>
            <a:ext cx="749869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27"/>
          <p:cNvSpPr>
            <a:spLocks noChangeArrowheads="1"/>
          </p:cNvSpPr>
          <p:nvPr/>
        </p:nvSpPr>
        <p:spPr bwMode="auto">
          <a:xfrm>
            <a:off x="4943117" y="2039343"/>
            <a:ext cx="716783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7"/>
          <p:cNvSpPr>
            <a:spLocks noChangeArrowheads="1"/>
          </p:cNvSpPr>
          <p:nvPr/>
        </p:nvSpPr>
        <p:spPr bwMode="auto">
          <a:xfrm>
            <a:off x="7437466" y="2025606"/>
            <a:ext cx="665086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7"/>
          <p:cNvSpPr>
            <a:spLocks noChangeArrowheads="1"/>
          </p:cNvSpPr>
          <p:nvPr/>
        </p:nvSpPr>
        <p:spPr bwMode="auto">
          <a:xfrm>
            <a:off x="3747314" y="2614080"/>
            <a:ext cx="921166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monkey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874307" y="2619552"/>
            <a:ext cx="1011335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monkeys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7"/>
          <p:cNvSpPr>
            <a:spLocks noChangeArrowheads="1"/>
          </p:cNvSpPr>
          <p:nvPr/>
        </p:nvSpPr>
        <p:spPr bwMode="auto">
          <a:xfrm>
            <a:off x="4603118" y="3185402"/>
            <a:ext cx="677108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enjoy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27"/>
          <p:cNvSpPr>
            <a:spLocks noChangeArrowheads="1"/>
          </p:cNvSpPr>
          <p:nvPr/>
        </p:nvSpPr>
        <p:spPr bwMode="auto">
          <a:xfrm>
            <a:off x="4609151" y="3772509"/>
            <a:ext cx="767278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enjoys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27"/>
          <p:cNvSpPr>
            <a:spLocks noChangeArrowheads="1"/>
          </p:cNvSpPr>
          <p:nvPr/>
        </p:nvSpPr>
        <p:spPr bwMode="auto">
          <a:xfrm>
            <a:off x="3954590" y="4353684"/>
            <a:ext cx="689131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easily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27"/>
          <p:cNvSpPr>
            <a:spLocks noChangeArrowheads="1"/>
          </p:cNvSpPr>
          <p:nvPr/>
        </p:nvSpPr>
        <p:spPr bwMode="auto">
          <a:xfrm>
            <a:off x="6354958" y="4350887"/>
            <a:ext cx="561692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easy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9" grpId="0"/>
      <p:bldP spid="20" grpId="0"/>
      <p:bldP spid="21" grpId="0"/>
      <p:bldP spid="22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73282" y="21314"/>
            <a:ext cx="1969129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26028" y="753083"/>
          <a:ext cx="8145194" cy="4206240"/>
        </p:xfrm>
        <a:graphic>
          <a:graphicData uri="http://schemas.openxmlformats.org/drawingml/2006/table">
            <a:tbl>
              <a:tblPr/>
              <a:tblGrid>
                <a:gridCol w="1148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6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30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3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</a:t>
                      </a:r>
                      <a:endParaRPr lang="en-US" altLang="zh-CN" sz="23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3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语</a:t>
                      </a:r>
                      <a:endParaRPr lang="en-US" altLang="zh-CN" sz="23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3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endParaRPr lang="en-US" altLang="zh-CN" sz="23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3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  <a:endParaRPr lang="zh-CN" sz="23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沿着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走 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．向左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右转 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．在左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右边 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．在第一个十字路口 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  spend time ________________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enjoy reading ________________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 shopping ________________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 weekends ________________</a:t>
                      </a:r>
                      <a:endParaRPr lang="en-US" altLang="en-US" sz="2300" b="1" kern="1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矩形 17"/>
          <p:cNvSpPr/>
          <p:nvPr/>
        </p:nvSpPr>
        <p:spPr>
          <a:xfrm>
            <a:off x="4582669" y="2448802"/>
            <a:ext cx="202545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at the first crossing</a:t>
            </a:r>
            <a:endParaRPr lang="zh-CN" altLang="en-US" sz="1800" dirty="0"/>
          </a:p>
        </p:txBody>
      </p:sp>
      <p:sp>
        <p:nvSpPr>
          <p:cNvPr id="19" name="矩形 18"/>
          <p:cNvSpPr/>
          <p:nvPr/>
        </p:nvSpPr>
        <p:spPr>
          <a:xfrm>
            <a:off x="3635371" y="1915241"/>
            <a:ext cx="167618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 the left/right</a:t>
            </a:r>
            <a:endParaRPr lang="zh-CN" altLang="en-US" sz="1800" dirty="0"/>
          </a:p>
        </p:txBody>
      </p:sp>
      <p:sp>
        <p:nvSpPr>
          <p:cNvPr id="20" name="矩形 19"/>
          <p:cNvSpPr/>
          <p:nvPr/>
        </p:nvSpPr>
        <p:spPr>
          <a:xfrm>
            <a:off x="4082571" y="2949895"/>
            <a:ext cx="83460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花时间</a:t>
            </a:r>
            <a:endParaRPr lang="zh-CN" altLang="en-US" sz="1800" dirty="0"/>
          </a:p>
        </p:txBody>
      </p:sp>
      <p:sp>
        <p:nvSpPr>
          <p:cNvPr id="21" name="矩形 20"/>
          <p:cNvSpPr/>
          <p:nvPr/>
        </p:nvSpPr>
        <p:spPr>
          <a:xfrm>
            <a:off x="3912821" y="902049"/>
            <a:ext cx="116762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indent="2000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 along</a:t>
            </a:r>
            <a:endParaRPr lang="en-US" altLang="zh-CN" sz="1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矩形 27"/>
          <p:cNvSpPr>
            <a:spLocks noChangeArrowheads="1"/>
          </p:cNvSpPr>
          <p:nvPr/>
        </p:nvSpPr>
        <p:spPr bwMode="auto">
          <a:xfrm>
            <a:off x="3691222" y="1430041"/>
            <a:ext cx="1559231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left/right</a:t>
            </a:r>
          </a:p>
        </p:txBody>
      </p:sp>
      <p:sp>
        <p:nvSpPr>
          <p:cNvPr id="11" name="矩形 10"/>
          <p:cNvSpPr/>
          <p:nvPr/>
        </p:nvSpPr>
        <p:spPr>
          <a:xfrm>
            <a:off x="4140180" y="3468957"/>
            <a:ext cx="106663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喜欢阅读</a:t>
            </a:r>
            <a:endParaRPr lang="zh-CN" altLang="en-US" sz="1800" dirty="0"/>
          </a:p>
        </p:txBody>
      </p:sp>
      <p:sp>
        <p:nvSpPr>
          <p:cNvPr id="12" name="矩形 11"/>
          <p:cNvSpPr/>
          <p:nvPr/>
        </p:nvSpPr>
        <p:spPr>
          <a:xfrm>
            <a:off x="4102140" y="3993213"/>
            <a:ext cx="83460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去购物</a:t>
            </a:r>
          </a:p>
        </p:txBody>
      </p:sp>
      <p:sp>
        <p:nvSpPr>
          <p:cNvPr id="13" name="矩形 12"/>
          <p:cNvSpPr/>
          <p:nvPr/>
        </p:nvSpPr>
        <p:spPr>
          <a:xfrm>
            <a:off x="4180273" y="4493737"/>
            <a:ext cx="83460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在周末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8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73282" y="-40242"/>
            <a:ext cx="1969129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303028" y="1031294"/>
          <a:ext cx="8532628" cy="3354636"/>
        </p:xfrm>
        <a:graphic>
          <a:graphicData uri="http://schemas.openxmlformats.org/drawingml/2006/table">
            <a:tbl>
              <a:tblPr/>
              <a:tblGrid>
                <a:gridCol w="807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5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46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沿着桥街走，当你看到图书馆的时候向左转。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________ ________ Bridge Street and ________ ________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when you see the library.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．在第一个十字路口向右转，餐馆在你的左边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Turn right ________ ________ ________ ________ and the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restaurant is ________ ________ ________…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6223171" y="1788667"/>
            <a:ext cx="158721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turn            left</a:t>
            </a:r>
            <a:endParaRPr lang="zh-CN" altLang="en-US" sz="1800" dirty="0"/>
          </a:p>
        </p:txBody>
      </p:sp>
      <p:sp>
        <p:nvSpPr>
          <p:cNvPr id="17" name="矩形 16"/>
          <p:cNvSpPr/>
          <p:nvPr/>
        </p:nvSpPr>
        <p:spPr>
          <a:xfrm>
            <a:off x="1555785" y="1801035"/>
            <a:ext cx="172186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             along</a:t>
            </a:r>
            <a:endParaRPr lang="zh-CN" altLang="en-US" sz="1800" dirty="0"/>
          </a:p>
        </p:txBody>
      </p:sp>
      <p:sp>
        <p:nvSpPr>
          <p:cNvPr id="6" name="矩形 5"/>
          <p:cNvSpPr/>
          <p:nvPr/>
        </p:nvSpPr>
        <p:spPr>
          <a:xfrm>
            <a:off x="3070197" y="3846546"/>
            <a:ext cx="289108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                 your             left</a:t>
            </a:r>
            <a:endParaRPr lang="zh-CN" altLang="en-US" sz="1800" dirty="0"/>
          </a:p>
        </p:txBody>
      </p:sp>
      <p:sp>
        <p:nvSpPr>
          <p:cNvPr id="7" name="矩形 6"/>
          <p:cNvSpPr/>
          <p:nvPr/>
        </p:nvSpPr>
        <p:spPr>
          <a:xfrm>
            <a:off x="2896341" y="3367595"/>
            <a:ext cx="439149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at                 the                first           crossing</a:t>
            </a:r>
            <a:endParaRPr lang="zh-CN" alt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73282" y="-40242"/>
            <a:ext cx="1969129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398721" y="876440"/>
          <a:ext cx="8444570" cy="3824609"/>
        </p:xfrm>
        <a:graphic>
          <a:graphicData uri="http://schemas.openxmlformats.org/drawingml/2006/table">
            <a:tbl>
              <a:tblPr/>
              <a:tblGrid>
                <a:gridCol w="776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7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46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要去那儿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动物园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的话，我通常步行外出，在大桥路向右</a:t>
                      </a:r>
                      <a:endParaRPr kumimoji="0" lang="en-US" altLang="zh-CN" sz="2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拐。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________ ________ ________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 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 usually walk out and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________ ________ on Bridge Road.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．当我读书时，时间过得很快！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When I read books, time ________ ________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！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478019" y="2883376"/>
            <a:ext cx="186974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turn              right</a:t>
            </a:r>
            <a:endParaRPr lang="zh-CN" altLang="en-US" sz="1800" dirty="0"/>
          </a:p>
        </p:txBody>
      </p:sp>
      <p:sp>
        <p:nvSpPr>
          <p:cNvPr id="8" name="矩形 7"/>
          <p:cNvSpPr/>
          <p:nvPr/>
        </p:nvSpPr>
        <p:spPr>
          <a:xfrm>
            <a:off x="1505407" y="2381958"/>
            <a:ext cx="309349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                   get              there</a:t>
            </a:r>
            <a:endParaRPr lang="zh-CN" altLang="en-US" sz="1800" dirty="0"/>
          </a:p>
        </p:txBody>
      </p:sp>
      <p:sp>
        <p:nvSpPr>
          <p:cNvPr id="11" name="矩形 10"/>
          <p:cNvSpPr/>
          <p:nvPr/>
        </p:nvSpPr>
        <p:spPr>
          <a:xfrm>
            <a:off x="4647826" y="3929454"/>
            <a:ext cx="186974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goes          quickly</a:t>
            </a:r>
            <a:endParaRPr lang="zh-CN" alt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73282" y="-40242"/>
            <a:ext cx="1969129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325320" y="1014877"/>
          <a:ext cx="8645387" cy="3749040"/>
        </p:xfrm>
        <a:graphic>
          <a:graphicData uri="http://schemas.openxmlformats.org/drawingml/2006/table">
            <a:tbl>
              <a:tblPr/>
              <a:tblGrid>
                <a:gridCol w="622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2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90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课</a:t>
                      </a:r>
                      <a:endParaRPr kumimoji="0" lang="en-US" altLang="zh-CN" sz="2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文</a:t>
                      </a:r>
                      <a:endParaRPr kumimoji="0" lang="en-US" altLang="zh-CN" sz="2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初</a:t>
                      </a:r>
                      <a:endParaRPr kumimoji="0" lang="en-US" altLang="zh-CN" sz="2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探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根据课文内容，判断正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(T)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误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(F)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)1.Anna lives in a neighborhood with a zoo.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)2.There are some monkeys in the zoo.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)3.John lives near a supermarket.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)4.John likes to exercise at the park.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)5.Lisa's favorite place is the clothes store.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)6.The library is across from Lisa's house.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1214442" y="3232556"/>
            <a:ext cx="331871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1238236" y="2205287"/>
            <a:ext cx="309526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7"/>
          <p:cNvSpPr>
            <a:spLocks noChangeArrowheads="1"/>
          </p:cNvSpPr>
          <p:nvPr/>
        </p:nvSpPr>
        <p:spPr bwMode="auto">
          <a:xfrm>
            <a:off x="1247029" y="2733512"/>
            <a:ext cx="261768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27"/>
          <p:cNvSpPr>
            <a:spLocks noChangeArrowheads="1"/>
          </p:cNvSpPr>
          <p:nvPr/>
        </p:nvSpPr>
        <p:spPr bwMode="auto">
          <a:xfrm>
            <a:off x="1254733" y="1710969"/>
            <a:ext cx="362081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27"/>
          <p:cNvSpPr>
            <a:spLocks noChangeArrowheads="1"/>
          </p:cNvSpPr>
          <p:nvPr/>
        </p:nvSpPr>
        <p:spPr bwMode="auto">
          <a:xfrm>
            <a:off x="1192466" y="3765295"/>
            <a:ext cx="331871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27"/>
          <p:cNvSpPr>
            <a:spLocks noChangeArrowheads="1"/>
          </p:cNvSpPr>
          <p:nvPr/>
        </p:nvSpPr>
        <p:spPr bwMode="auto">
          <a:xfrm>
            <a:off x="1214644" y="4258320"/>
            <a:ext cx="331871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1870" y="670560"/>
            <a:ext cx="3323273" cy="63388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34079" y="819143"/>
            <a:ext cx="175432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lvl="0" algn="l"/>
            <a:r>
              <a:rPr lang="zh-CN" altLang="en-US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</a:p>
        </p:txBody>
      </p:sp>
      <p:sp>
        <p:nvSpPr>
          <p:cNvPr id="4" name="Rectangle 9"/>
          <p:cNvSpPr/>
          <p:nvPr/>
        </p:nvSpPr>
        <p:spPr>
          <a:xfrm>
            <a:off x="577417" y="1250524"/>
            <a:ext cx="1118336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7899" y="1369071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/>
          <p:nvPr/>
        </p:nvSpPr>
        <p:spPr>
          <a:xfrm>
            <a:off x="773282" y="21314"/>
            <a:ext cx="1969129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63770" y="1691789"/>
            <a:ext cx="6535340" cy="6001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　spend </a:t>
            </a:r>
            <a:r>
              <a:rPr lang="en-US" alt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花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时间、钱等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03862" y="2170906"/>
            <a:ext cx="8059060" cy="11310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like to </a:t>
            </a:r>
            <a:r>
              <a:rPr lang="en-US" alt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spend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 with my grandparents on Sundays.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每逢周日，我喜欢和我的祖父母一起度过时光。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349452" y="2975838"/>
            <a:ext cx="8702425" cy="21929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spend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的主语通常是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，常用句型：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(1)“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sb.＋spends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时间＋其他．”意为“某人度过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want to spend my vacation with my parents.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我想和我父母一起度假。</a:t>
            </a:r>
          </a:p>
        </p:txBody>
      </p:sp>
      <p:sp>
        <p:nvSpPr>
          <p:cNvPr id="12" name="矩形 11"/>
          <p:cNvSpPr/>
          <p:nvPr/>
        </p:nvSpPr>
        <p:spPr>
          <a:xfrm>
            <a:off x="4070101" y="3414413"/>
            <a:ext cx="37053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人</a:t>
            </a:r>
            <a:endParaRPr lang="zh-CN" alt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课件专用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1396</Words>
  <Application>Microsoft Office PowerPoint</Application>
  <PresentationFormat>全屏显示(16:9)</PresentationFormat>
  <Paragraphs>247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2023-01-16T21:58:05Z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EBFCD3D901DB475B8F55276EE3F5C271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