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29" autoAdjust="0"/>
  </p:normalViewPr>
  <p:slideViewPr>
    <p:cSldViewPr>
      <p:cViewPr>
        <p:scale>
          <a:sx n="100" d="100"/>
          <a:sy n="100" d="100"/>
        </p:scale>
        <p:origin x="-29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2F9CE01-5516-474E-934E-39050CD7E33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C6A8AD4-042E-43E1-8388-62CFFB412796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D6095F93-425E-4085-8613-43FFBAC41F1F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E006583-8E8E-4996-9330-0F6C34669683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6444FE65-B858-4D99-A8B9-CF33B12FE468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07B0A29-DF67-4628-9F8B-66C43DBBC991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8BDECD80-5A28-4DB1-B371-F39C80359BF0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AB5384C-0F1C-48B1-B9B9-20217ADA8BC2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90846CB7-A880-4373-876B-4AA149B00273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5956630-7303-409F-858B-BD9B4D7B2812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70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70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70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23B85215-0DC3-467C-BF4F-B8446CB34199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5D4BA4E-F0A1-4D96-BB12-8BEB158D2B75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3DCE7EA1-6E3D-49CA-97B6-26BC80D76875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1DA24-6593-407E-ACB0-08160F35C1E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209AB-9C71-4955-BF31-365C0FF9BF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58E1E-06D8-483B-99A8-4A27BD38E1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56E78-22CE-44A6-A400-ECB3177223F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D6D2B-C926-476F-BE4D-3009FF6AD3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1855C-EC4E-4AC1-A63D-D1F3477315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42252-0CE9-4C5F-8118-498AC6BF22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9F162-22C9-46DC-9AA6-B2F23D63072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D8545-3B05-4728-AD8F-1270E0BF89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04005-A0F5-4C54-8046-6788778EA8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E28D7-D3BF-42EC-AC5C-2FEBD11FA9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154CE83-D677-4CB5-8301-D4AF2C37EE3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矩形 8"/>
          <p:cNvSpPr>
            <a:spLocks noChangeArrowheads="1"/>
          </p:cNvSpPr>
          <p:nvPr/>
        </p:nvSpPr>
        <p:spPr bwMode="auto">
          <a:xfrm>
            <a:off x="0" y="533400"/>
            <a:ext cx="9144000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7200" b="1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7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9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5400" b="1" dirty="0" smtClean="0"/>
              <a:t>What </a:t>
            </a:r>
            <a:r>
              <a:rPr lang="en-US" altLang="zh-CN" sz="5400" b="1" dirty="0"/>
              <a:t>does he look like?</a:t>
            </a:r>
          </a:p>
        </p:txBody>
      </p:sp>
      <p:sp>
        <p:nvSpPr>
          <p:cNvPr id="10" name="矩形 9"/>
          <p:cNvSpPr/>
          <p:nvPr/>
        </p:nvSpPr>
        <p:spPr>
          <a:xfrm>
            <a:off x="2779956" y="52578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矩形 2"/>
          <p:cNvSpPr>
            <a:spLocks noChangeArrowheads="1"/>
          </p:cNvSpPr>
          <p:nvPr/>
        </p:nvSpPr>
        <p:spPr bwMode="auto">
          <a:xfrm>
            <a:off x="0" y="785813"/>
            <a:ext cx="9144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--- What’s your sister like? </a:t>
            </a:r>
            <a:r>
              <a:rPr lang="en-US" altLang="zh-CN" sz="3200" dirty="0" smtClean="0"/>
              <a:t>---_____.</a:t>
            </a:r>
            <a:r>
              <a:rPr lang="en-US" altLang="zh-CN" sz="3200" dirty="0"/>
              <a:t>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She likes fruit 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She is cute	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She is like fruit	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She looks like happy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There is only one </a:t>
            </a:r>
            <a:r>
              <a:rPr lang="en-US" altLang="zh-CN" sz="3200" dirty="0" smtClean="0"/>
              <a:t>___ </a:t>
            </a:r>
            <a:r>
              <a:rPr lang="en-US" altLang="zh-CN" sz="3200" dirty="0"/>
              <a:t>in the classroom.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people	</a:t>
            </a:r>
            <a:r>
              <a:rPr lang="en-US" altLang="zh-CN" sz="3200" dirty="0" smtClean="0"/>
              <a:t>   B</a:t>
            </a:r>
            <a:r>
              <a:rPr lang="en-US" altLang="zh-CN" sz="3200" dirty="0"/>
              <a:t>. peoples	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person	</a:t>
            </a:r>
            <a:r>
              <a:rPr lang="en-US" altLang="zh-CN" sz="3200" dirty="0" smtClean="0"/>
              <a:t>   D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persons</a:t>
            </a:r>
            <a:endParaRPr lang="en-US" altLang="zh-CN" sz="3200" dirty="0"/>
          </a:p>
        </p:txBody>
      </p:sp>
      <p:sp>
        <p:nvSpPr>
          <p:cNvPr id="88067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88068" name="TextBox 4"/>
          <p:cNvSpPr txBox="1">
            <a:spLocks noChangeArrowheads="1"/>
          </p:cNvSpPr>
          <p:nvPr/>
        </p:nvSpPr>
        <p:spPr bwMode="auto">
          <a:xfrm>
            <a:off x="250825" y="13414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8069" name="TextBox 5"/>
          <p:cNvSpPr txBox="1">
            <a:spLocks noChangeArrowheads="1"/>
          </p:cNvSpPr>
          <p:nvPr/>
        </p:nvSpPr>
        <p:spPr bwMode="auto">
          <a:xfrm>
            <a:off x="250825" y="3317081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1"/>
          <p:cNvSpPr>
            <a:spLocks noChangeArrowheads="1"/>
          </p:cNvSpPr>
          <p:nvPr/>
        </p:nvSpPr>
        <p:spPr bwMode="auto">
          <a:xfrm>
            <a:off x="0" y="569913"/>
            <a:ext cx="9144000" cy="643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We need some more milk. There is only _________ left.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	A. too many			B. too much	   	C. a little				D. a few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She can’t walk quickly, because there’s something wrong with her 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mouth		B. eyes          C. ears	D. legs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5. --- Do you like summer or winter?  ---_________. I really like snow.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Yes, I do			B. No, I don’t	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Summer 			D. Winter </a:t>
            </a:r>
          </a:p>
        </p:txBody>
      </p:sp>
      <p:sp>
        <p:nvSpPr>
          <p:cNvPr id="9011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0116" name="TextBox 3"/>
          <p:cNvSpPr txBox="1">
            <a:spLocks noChangeArrowheads="1"/>
          </p:cNvSpPr>
          <p:nvPr/>
        </p:nvSpPr>
        <p:spPr bwMode="auto">
          <a:xfrm>
            <a:off x="395288" y="6207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0117" name="TextBox 4"/>
          <p:cNvSpPr txBox="1">
            <a:spLocks noChangeArrowheads="1"/>
          </p:cNvSpPr>
          <p:nvPr/>
        </p:nvSpPr>
        <p:spPr bwMode="auto">
          <a:xfrm>
            <a:off x="179388" y="29972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0118" name="TextBox 4"/>
          <p:cNvSpPr txBox="1">
            <a:spLocks noChangeArrowheads="1"/>
          </p:cNvSpPr>
          <p:nvPr/>
        </p:nvSpPr>
        <p:spPr bwMode="auto">
          <a:xfrm>
            <a:off x="252413" y="5013325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1"/>
          <p:cNvSpPr>
            <a:spLocks noChangeArrowheads="1"/>
          </p:cNvSpPr>
          <p:nvPr/>
        </p:nvSpPr>
        <p:spPr bwMode="auto">
          <a:xfrm>
            <a:off x="0" y="974725"/>
            <a:ext cx="907256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二、根据所给中文写出适当单词。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I usually go to the </a:t>
            </a:r>
            <a:r>
              <a:rPr lang="en-US" altLang="zh-CN" sz="3200" dirty="0" smtClean="0"/>
              <a:t>_________</a:t>
            </a:r>
            <a:r>
              <a:rPr lang="zh-CN" altLang="en-US" sz="3200" dirty="0" smtClean="0"/>
              <a:t>（</a:t>
            </a:r>
            <a:r>
              <a:rPr lang="zh-CN" altLang="en-US" sz="3200" dirty="0"/>
              <a:t>电影院）</a:t>
            </a:r>
            <a:r>
              <a:rPr lang="en-US" altLang="zh-CN" sz="3200" dirty="0"/>
              <a:t>with my parents on weekends.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My favorite </a:t>
            </a:r>
            <a:r>
              <a:rPr lang="en-US" altLang="zh-CN" sz="3200" dirty="0" smtClean="0"/>
              <a:t>_________</a:t>
            </a:r>
            <a:r>
              <a:rPr lang="zh-CN" altLang="en-US" sz="3200" dirty="0"/>
              <a:t>（女演员）</a:t>
            </a:r>
            <a:r>
              <a:rPr lang="en-US" altLang="zh-CN" sz="3200" dirty="0"/>
              <a:t>is Yang Mi.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The little girl is very lovely, she has a </a:t>
            </a:r>
            <a:r>
              <a:rPr lang="en-US" altLang="zh-CN" sz="3200" dirty="0" smtClean="0"/>
              <a:t>_________</a:t>
            </a:r>
            <a:r>
              <a:rPr lang="zh-CN" altLang="en-US" sz="3200" dirty="0"/>
              <a:t>（圆形的）</a:t>
            </a:r>
            <a:r>
              <a:rPr lang="en-US" altLang="zh-CN" sz="3200" dirty="0"/>
              <a:t>face.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There are lots of famous </a:t>
            </a:r>
            <a:r>
              <a:rPr lang="en-US" altLang="zh-CN" sz="3200" dirty="0" smtClean="0"/>
              <a:t>________</a:t>
            </a:r>
            <a:r>
              <a:rPr lang="zh-CN" altLang="en-US" sz="3200" dirty="0"/>
              <a:t>（歌手）</a:t>
            </a:r>
            <a:r>
              <a:rPr lang="en-US" altLang="zh-CN" sz="3200" dirty="0"/>
              <a:t>in the show.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The man has a big </a:t>
            </a:r>
            <a:r>
              <a:rPr lang="en-US" altLang="zh-CN" sz="3200" dirty="0" smtClean="0"/>
              <a:t>_______</a:t>
            </a:r>
            <a:r>
              <a:rPr lang="zh-CN" altLang="en-US" sz="3200" dirty="0" smtClean="0"/>
              <a:t>（</a:t>
            </a:r>
            <a:r>
              <a:rPr lang="zh-CN" altLang="en-US" sz="3200" dirty="0"/>
              <a:t>嘴巴）</a:t>
            </a:r>
            <a:r>
              <a:rPr lang="en-US" altLang="zh-CN" sz="3200" dirty="0"/>
              <a:t>.</a:t>
            </a:r>
          </a:p>
        </p:txBody>
      </p:sp>
      <p:sp>
        <p:nvSpPr>
          <p:cNvPr id="91139" name="TextBox 13"/>
          <p:cNvSpPr txBox="1">
            <a:spLocks noChangeArrowheads="1"/>
          </p:cNvSpPr>
          <p:nvPr/>
        </p:nvSpPr>
        <p:spPr bwMode="auto">
          <a:xfrm>
            <a:off x="3886200" y="1384300"/>
            <a:ext cx="1884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cinema</a:t>
            </a:r>
          </a:p>
        </p:txBody>
      </p:sp>
      <p:sp>
        <p:nvSpPr>
          <p:cNvPr id="91140" name="TextBox 14"/>
          <p:cNvSpPr txBox="1">
            <a:spLocks noChangeArrowheads="1"/>
          </p:cNvSpPr>
          <p:nvPr/>
        </p:nvSpPr>
        <p:spPr bwMode="auto">
          <a:xfrm>
            <a:off x="2819400" y="2319338"/>
            <a:ext cx="1716881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actress  </a:t>
            </a:r>
          </a:p>
        </p:txBody>
      </p:sp>
      <p:sp>
        <p:nvSpPr>
          <p:cNvPr id="91141" name="Text Box 21"/>
          <p:cNvSpPr txBox="1">
            <a:spLocks noChangeArrowheads="1"/>
          </p:cNvSpPr>
          <p:nvPr/>
        </p:nvSpPr>
        <p:spPr bwMode="auto">
          <a:xfrm>
            <a:off x="500063" y="195262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1142" name="TextBox 26"/>
          <p:cNvSpPr txBox="1">
            <a:spLocks noChangeArrowheads="1"/>
          </p:cNvSpPr>
          <p:nvPr/>
        </p:nvSpPr>
        <p:spPr bwMode="auto">
          <a:xfrm>
            <a:off x="173038" y="3301425"/>
            <a:ext cx="18843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round</a:t>
            </a:r>
          </a:p>
        </p:txBody>
      </p:sp>
      <p:sp>
        <p:nvSpPr>
          <p:cNvPr id="91143" name="TextBox 16"/>
          <p:cNvSpPr txBox="1">
            <a:spLocks noChangeArrowheads="1"/>
          </p:cNvSpPr>
          <p:nvPr/>
        </p:nvSpPr>
        <p:spPr bwMode="auto">
          <a:xfrm>
            <a:off x="5105401" y="3756026"/>
            <a:ext cx="2057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singers</a:t>
            </a:r>
          </a:p>
        </p:txBody>
      </p:sp>
      <p:sp>
        <p:nvSpPr>
          <p:cNvPr id="91144" name="TextBox 16"/>
          <p:cNvSpPr txBox="1">
            <a:spLocks noChangeArrowheads="1"/>
          </p:cNvSpPr>
          <p:nvPr/>
        </p:nvSpPr>
        <p:spPr bwMode="auto">
          <a:xfrm>
            <a:off x="4329113" y="4800600"/>
            <a:ext cx="1690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mouth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40" grpId="0"/>
      <p:bldP spid="91142" grpId="0"/>
      <p:bldP spid="91143" grpId="0"/>
      <p:bldP spid="911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1"/>
          <p:cNvSpPr>
            <a:spLocks noChangeArrowheads="1"/>
          </p:cNvSpPr>
          <p:nvPr/>
        </p:nvSpPr>
        <p:spPr bwMode="auto">
          <a:xfrm>
            <a:off x="0" y="733485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三、根据所给词的适当形式填空。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What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your father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(look) like?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We want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(meet) at seven o’clock.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Mr. Li is very kind and always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(wear) a red sweater.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The</a:t>
            </a:r>
            <a:r>
              <a:rPr lang="en-US" altLang="zh-CN" sz="3200" dirty="0" smtClean="0"/>
              <a:t>_______(</a:t>
            </a:r>
            <a:r>
              <a:rPr lang="en-US" altLang="zh-CN" sz="3200" dirty="0"/>
              <a:t>high) of the wall is about ten meters.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---Who is your favorite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(act)? ---Zhang </a:t>
            </a:r>
            <a:r>
              <a:rPr lang="en-US" altLang="zh-CN" sz="3200" dirty="0" err="1"/>
              <a:t>Ziyi</a:t>
            </a:r>
            <a:r>
              <a:rPr lang="en-US" altLang="zh-CN" sz="3200" dirty="0"/>
              <a:t>.</a:t>
            </a:r>
          </a:p>
        </p:txBody>
      </p:sp>
      <p:sp>
        <p:nvSpPr>
          <p:cNvPr id="92163" name="TextBox 3"/>
          <p:cNvSpPr txBox="1">
            <a:spLocks noChangeArrowheads="1"/>
          </p:cNvSpPr>
          <p:nvPr/>
        </p:nvSpPr>
        <p:spPr bwMode="auto">
          <a:xfrm>
            <a:off x="1752600" y="1138298"/>
            <a:ext cx="1146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does</a:t>
            </a:r>
          </a:p>
        </p:txBody>
      </p:sp>
      <p:sp>
        <p:nvSpPr>
          <p:cNvPr id="92164" name="TextBox 7"/>
          <p:cNvSpPr txBox="1">
            <a:spLocks noChangeArrowheads="1"/>
          </p:cNvSpPr>
          <p:nvPr/>
        </p:nvSpPr>
        <p:spPr bwMode="auto">
          <a:xfrm>
            <a:off x="2438400" y="1660585"/>
            <a:ext cx="1766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to meet</a:t>
            </a:r>
          </a:p>
        </p:txBody>
      </p:sp>
      <p:sp>
        <p:nvSpPr>
          <p:cNvPr id="92165" name="TextBox 9"/>
          <p:cNvSpPr txBox="1">
            <a:spLocks noChangeArrowheads="1"/>
          </p:cNvSpPr>
          <p:nvPr/>
        </p:nvSpPr>
        <p:spPr bwMode="auto">
          <a:xfrm>
            <a:off x="5410200" y="1158935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Arial" panose="020B0604020202020204" pitchFamily="34" charset="0"/>
              </a:rPr>
              <a:t>look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92166" name="TextBox 5"/>
          <p:cNvSpPr txBox="1">
            <a:spLocks noChangeArrowheads="1"/>
          </p:cNvSpPr>
          <p:nvPr/>
        </p:nvSpPr>
        <p:spPr bwMode="auto">
          <a:xfrm>
            <a:off x="6172200" y="2117785"/>
            <a:ext cx="152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wears</a:t>
            </a:r>
          </a:p>
        </p:txBody>
      </p:sp>
      <p:sp>
        <p:nvSpPr>
          <p:cNvPr id="92167" name="TextBox 5"/>
          <p:cNvSpPr txBox="1">
            <a:spLocks noChangeArrowheads="1"/>
          </p:cNvSpPr>
          <p:nvPr/>
        </p:nvSpPr>
        <p:spPr bwMode="auto">
          <a:xfrm>
            <a:off x="4800601" y="4054535"/>
            <a:ext cx="175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actress</a:t>
            </a:r>
          </a:p>
        </p:txBody>
      </p:sp>
      <p:sp>
        <p:nvSpPr>
          <p:cNvPr id="92168" name="TextBox 5"/>
          <p:cNvSpPr txBox="1">
            <a:spLocks noChangeArrowheads="1"/>
          </p:cNvSpPr>
          <p:nvPr/>
        </p:nvSpPr>
        <p:spPr bwMode="auto">
          <a:xfrm>
            <a:off x="1524001" y="3108385"/>
            <a:ext cx="1797844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height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/>
      <p:bldP spid="92165" grpId="0"/>
      <p:bldP spid="92166" grpId="0"/>
      <p:bldP spid="92167" grpId="0"/>
      <p:bldP spid="921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0" y="457200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四、完成句子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成龙有一个大鼻子，他很帅。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Jackie Chan </a:t>
            </a:r>
            <a:r>
              <a:rPr lang="en-US" altLang="zh-CN" sz="3200" dirty="0" smtClean="0"/>
              <a:t>_______________, </a:t>
            </a:r>
            <a:r>
              <a:rPr lang="en-US" altLang="zh-CN" sz="3200" dirty="0"/>
              <a:t>and he is very__________.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那个女演员有一头金黄色的长卷发。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That actress has </a:t>
            </a:r>
            <a:r>
              <a:rPr lang="en-US" altLang="zh-CN" sz="3200" dirty="0" smtClean="0"/>
              <a:t>__________________ </a:t>
            </a:r>
            <a:r>
              <a:rPr lang="en-US" altLang="zh-CN" sz="3200" dirty="0"/>
              <a:t>hair.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我哥哥有一张圆脸和两只小眼睛。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My brother ______________________________.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Jim </a:t>
            </a:r>
            <a:r>
              <a:rPr lang="zh-CN" altLang="en-US" sz="3200" dirty="0"/>
              <a:t>长大后想成为一名演员。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Jim _____________________when he grows up.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</a:t>
            </a:r>
            <a:r>
              <a:rPr lang="zh-CN" altLang="en-US" sz="3200" dirty="0"/>
              <a:t>她是胖还是瘦？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________________________</a:t>
            </a:r>
            <a:endParaRPr lang="en-US" altLang="zh-CN" sz="3200" dirty="0"/>
          </a:p>
        </p:txBody>
      </p:sp>
      <p:sp>
        <p:nvSpPr>
          <p:cNvPr id="93187" name="TextBox 3"/>
          <p:cNvSpPr txBox="1">
            <a:spLocks noChangeArrowheads="1"/>
          </p:cNvSpPr>
          <p:nvPr/>
        </p:nvSpPr>
        <p:spPr bwMode="auto">
          <a:xfrm>
            <a:off x="2555875" y="1365250"/>
            <a:ext cx="3235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has a big nose</a:t>
            </a:r>
          </a:p>
        </p:txBody>
      </p:sp>
      <p:sp>
        <p:nvSpPr>
          <p:cNvPr id="93188" name="TextBox 7"/>
          <p:cNvSpPr txBox="1">
            <a:spLocks noChangeArrowheads="1"/>
          </p:cNvSpPr>
          <p:nvPr/>
        </p:nvSpPr>
        <p:spPr bwMode="auto">
          <a:xfrm>
            <a:off x="971550" y="1870075"/>
            <a:ext cx="3024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handsome</a:t>
            </a:r>
          </a:p>
        </p:txBody>
      </p:sp>
      <p:sp>
        <p:nvSpPr>
          <p:cNvPr id="93189" name="TextBox 5"/>
          <p:cNvSpPr txBox="1">
            <a:spLocks noChangeArrowheads="1"/>
          </p:cNvSpPr>
          <p:nvPr/>
        </p:nvSpPr>
        <p:spPr bwMode="auto">
          <a:xfrm>
            <a:off x="3352800" y="2806700"/>
            <a:ext cx="381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long curly blonde   </a:t>
            </a:r>
          </a:p>
        </p:txBody>
      </p:sp>
      <p:sp>
        <p:nvSpPr>
          <p:cNvPr id="93190" name="TextBox 5"/>
          <p:cNvSpPr txBox="1">
            <a:spLocks noChangeArrowheads="1"/>
          </p:cNvSpPr>
          <p:nvPr/>
        </p:nvSpPr>
        <p:spPr bwMode="auto">
          <a:xfrm>
            <a:off x="1000125" y="4822825"/>
            <a:ext cx="6489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宋体" panose="02010600030101010101" pitchFamily="2" charset="-122"/>
              </a:rPr>
              <a:t>wants to be an actor</a:t>
            </a:r>
          </a:p>
        </p:txBody>
      </p:sp>
      <p:sp>
        <p:nvSpPr>
          <p:cNvPr id="93191" name="TextBox 5"/>
          <p:cNvSpPr txBox="1">
            <a:spLocks noChangeArrowheads="1"/>
          </p:cNvSpPr>
          <p:nvPr/>
        </p:nvSpPr>
        <p:spPr bwMode="auto">
          <a:xfrm>
            <a:off x="1978025" y="3814763"/>
            <a:ext cx="7254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has a round face and two small eyes  </a:t>
            </a:r>
          </a:p>
        </p:txBody>
      </p:sp>
      <p:sp>
        <p:nvSpPr>
          <p:cNvPr id="93192" name="TextBox 5"/>
          <p:cNvSpPr txBox="1">
            <a:spLocks noChangeArrowheads="1"/>
          </p:cNvSpPr>
          <p:nvPr/>
        </p:nvSpPr>
        <p:spPr bwMode="auto">
          <a:xfrm>
            <a:off x="466725" y="5757863"/>
            <a:ext cx="5019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宋体" panose="02010600030101010101" pitchFamily="2" charset="-122"/>
              </a:rPr>
              <a:t>Is she fat/heavy or thin?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/>
      <p:bldP spid="93189" grpId="0"/>
      <p:bldP spid="93190" grpId="0"/>
      <p:bldP spid="93191" grpId="0"/>
      <p:bldP spid="931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44488" y="32623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-5556" y="1524000"/>
            <a:ext cx="91440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单词：</a:t>
            </a:r>
            <a:r>
              <a:rPr lang="en-US" altLang="zh-CN" sz="3200" dirty="0"/>
              <a:t>handsome, actor, actress, person, nose, mouth, round, face, eye, singer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短语：</a:t>
            </a:r>
            <a:r>
              <a:rPr lang="en-US" altLang="zh-CN" sz="3200" dirty="0"/>
              <a:t>not tall or short, favorite actress, a round face, a big nose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句型：</a:t>
            </a:r>
            <a:r>
              <a:rPr lang="en-US" altLang="zh-CN" sz="3200" dirty="0"/>
              <a:t>Do they have straight or curly hair? Is he tall or short?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215900" y="787400"/>
            <a:ext cx="87757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adj. </a:t>
            </a:r>
            <a:r>
              <a:rPr lang="zh-CN" altLang="en-US" sz="3200" dirty="0"/>
              <a:t>英俊</a:t>
            </a:r>
            <a:r>
              <a:rPr lang="zh-CN" altLang="en-US" sz="3200" dirty="0" smtClean="0"/>
              <a:t>的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adj. </a:t>
            </a:r>
            <a:r>
              <a:rPr lang="zh-CN" altLang="en-US" sz="3200" dirty="0"/>
              <a:t>圆形</a:t>
            </a:r>
            <a:r>
              <a:rPr lang="zh-CN" altLang="en-US" sz="3200" dirty="0" smtClean="0"/>
              <a:t>的</a:t>
            </a:r>
            <a:endParaRPr lang="en-US" altLang="zh-CN" sz="3200" dirty="0" smtClean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3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歌手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演员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5.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女演员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人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 smtClean="0"/>
              <a:t>嘴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鼻</a:t>
            </a:r>
            <a:r>
              <a:rPr lang="zh-CN" altLang="en-US" sz="3200" dirty="0" smtClean="0"/>
              <a:t>子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脸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眼睛</a:t>
            </a:r>
          </a:p>
        </p:txBody>
      </p:sp>
      <p:sp>
        <p:nvSpPr>
          <p:cNvPr id="74756" name="TextBox 10"/>
          <p:cNvSpPr txBox="1">
            <a:spLocks noChangeArrowheads="1"/>
          </p:cNvSpPr>
          <p:nvPr/>
        </p:nvSpPr>
        <p:spPr bwMode="auto">
          <a:xfrm>
            <a:off x="825500" y="1714500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handsome</a:t>
            </a:r>
          </a:p>
        </p:txBody>
      </p:sp>
      <p:sp>
        <p:nvSpPr>
          <p:cNvPr id="74757" name="TextBox 12"/>
          <p:cNvSpPr txBox="1">
            <a:spLocks noChangeArrowheads="1"/>
          </p:cNvSpPr>
          <p:nvPr/>
        </p:nvSpPr>
        <p:spPr bwMode="auto">
          <a:xfrm>
            <a:off x="977900" y="2214563"/>
            <a:ext cx="1974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round</a:t>
            </a:r>
          </a:p>
        </p:txBody>
      </p:sp>
      <p:sp>
        <p:nvSpPr>
          <p:cNvPr id="74758" name="TextBox 11"/>
          <p:cNvSpPr txBox="1">
            <a:spLocks noChangeArrowheads="1"/>
          </p:cNvSpPr>
          <p:nvPr/>
        </p:nvSpPr>
        <p:spPr bwMode="auto">
          <a:xfrm>
            <a:off x="971550" y="2636838"/>
            <a:ext cx="1987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singer</a:t>
            </a:r>
          </a:p>
        </p:txBody>
      </p:sp>
      <p:sp>
        <p:nvSpPr>
          <p:cNvPr id="74759" name="TextBox 11"/>
          <p:cNvSpPr txBox="1">
            <a:spLocks noChangeArrowheads="1"/>
          </p:cNvSpPr>
          <p:nvPr/>
        </p:nvSpPr>
        <p:spPr bwMode="auto">
          <a:xfrm>
            <a:off x="898525" y="3141663"/>
            <a:ext cx="167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actor</a:t>
            </a:r>
          </a:p>
        </p:txBody>
      </p:sp>
      <p:sp>
        <p:nvSpPr>
          <p:cNvPr id="74760" name="TextBox 11"/>
          <p:cNvSpPr txBox="1">
            <a:spLocks noChangeArrowheads="1"/>
          </p:cNvSpPr>
          <p:nvPr/>
        </p:nvSpPr>
        <p:spPr bwMode="auto">
          <a:xfrm>
            <a:off x="901700" y="3644900"/>
            <a:ext cx="2070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actress	</a:t>
            </a:r>
          </a:p>
        </p:txBody>
      </p:sp>
      <p:sp>
        <p:nvSpPr>
          <p:cNvPr id="74761" name="TextBox 11"/>
          <p:cNvSpPr txBox="1">
            <a:spLocks noChangeArrowheads="1"/>
          </p:cNvSpPr>
          <p:nvPr/>
        </p:nvSpPr>
        <p:spPr bwMode="auto">
          <a:xfrm>
            <a:off x="973138" y="4130675"/>
            <a:ext cx="2139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person</a:t>
            </a:r>
          </a:p>
        </p:txBody>
      </p:sp>
      <p:sp>
        <p:nvSpPr>
          <p:cNvPr id="74762" name="TextBox 11"/>
          <p:cNvSpPr txBox="1">
            <a:spLocks noChangeArrowheads="1"/>
          </p:cNvSpPr>
          <p:nvPr/>
        </p:nvSpPr>
        <p:spPr bwMode="auto">
          <a:xfrm>
            <a:off x="979488" y="4652963"/>
            <a:ext cx="21320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mouth</a:t>
            </a:r>
          </a:p>
        </p:txBody>
      </p:sp>
      <p:sp>
        <p:nvSpPr>
          <p:cNvPr id="74763" name="TextBox 11"/>
          <p:cNvSpPr txBox="1">
            <a:spLocks noChangeArrowheads="1"/>
          </p:cNvSpPr>
          <p:nvPr/>
        </p:nvSpPr>
        <p:spPr bwMode="auto">
          <a:xfrm>
            <a:off x="830263" y="5084763"/>
            <a:ext cx="2128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nose</a:t>
            </a:r>
          </a:p>
        </p:txBody>
      </p:sp>
      <p:sp>
        <p:nvSpPr>
          <p:cNvPr id="74764" name="TextBox 11"/>
          <p:cNvSpPr txBox="1">
            <a:spLocks noChangeArrowheads="1"/>
          </p:cNvSpPr>
          <p:nvPr/>
        </p:nvSpPr>
        <p:spPr bwMode="auto">
          <a:xfrm>
            <a:off x="825500" y="5589588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face</a:t>
            </a:r>
          </a:p>
        </p:txBody>
      </p:sp>
      <p:sp>
        <p:nvSpPr>
          <p:cNvPr id="74765" name="TextBox 11"/>
          <p:cNvSpPr txBox="1">
            <a:spLocks noChangeArrowheads="1"/>
          </p:cNvSpPr>
          <p:nvPr/>
        </p:nvSpPr>
        <p:spPr bwMode="auto">
          <a:xfrm>
            <a:off x="1042988" y="6092825"/>
            <a:ext cx="2070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eye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  <p:bldP spid="74764" grpId="0"/>
      <p:bldP spid="747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19088" y="4937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215900" y="1360487"/>
            <a:ext cx="87757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11. </a:t>
            </a:r>
            <a:r>
              <a:rPr lang="zh-CN" altLang="en-US" sz="3200" dirty="0">
                <a:sym typeface="宋体" panose="02010600030101010101" pitchFamily="2" charset="-122"/>
              </a:rPr>
              <a:t>不高也不矮 </a:t>
            </a:r>
            <a:r>
              <a:rPr lang="en-US" altLang="zh-CN" sz="3200" dirty="0">
                <a:sym typeface="宋体" panose="02010600030101010101" pitchFamily="2" charset="-122"/>
              </a:rPr>
              <a:t>______________________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12. </a:t>
            </a:r>
            <a:r>
              <a:rPr lang="zh-CN" altLang="en-US" sz="3200" dirty="0">
                <a:sym typeface="宋体" panose="02010600030101010101" pitchFamily="2" charset="-122"/>
              </a:rPr>
              <a:t>最喜欢的女演员 </a:t>
            </a:r>
            <a:r>
              <a:rPr lang="en-US" altLang="zh-CN" sz="3200" dirty="0" smtClean="0">
                <a:sym typeface="宋体" panose="02010600030101010101" pitchFamily="2" charset="-122"/>
              </a:rPr>
              <a:t>__________________</a:t>
            </a:r>
            <a:endParaRPr lang="en-US" altLang="zh-CN" sz="3200" dirty="0">
              <a:sym typeface="宋体" panose="02010600030101010101" pitchFamily="2" charset="-122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13. </a:t>
            </a:r>
            <a:r>
              <a:rPr lang="zh-CN" altLang="en-US" sz="3200" dirty="0">
                <a:sym typeface="宋体" panose="02010600030101010101" pitchFamily="2" charset="-122"/>
              </a:rPr>
              <a:t>一个大鼻子 </a:t>
            </a:r>
            <a:r>
              <a:rPr lang="en-US" altLang="zh-CN" sz="3200" dirty="0">
                <a:sym typeface="宋体" panose="02010600030101010101" pitchFamily="2" charset="-122"/>
              </a:rPr>
              <a:t>______________________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14. </a:t>
            </a:r>
            <a:r>
              <a:rPr lang="zh-CN" altLang="en-US" sz="3200" dirty="0">
                <a:sym typeface="宋体" panose="02010600030101010101" pitchFamily="2" charset="-122"/>
              </a:rPr>
              <a:t>一张圆脸 </a:t>
            </a:r>
            <a:r>
              <a:rPr lang="en-US" altLang="zh-CN" sz="3200" dirty="0" smtClean="0">
                <a:sym typeface="宋体" panose="02010600030101010101" pitchFamily="2" charset="-122"/>
              </a:rPr>
              <a:t>________________________ </a:t>
            </a:r>
            <a:endParaRPr lang="en-US" altLang="zh-CN" sz="3200" dirty="0">
              <a:sym typeface="宋体" panose="02010600030101010101" pitchFamily="2" charset="-122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15. </a:t>
            </a:r>
            <a:r>
              <a:rPr lang="zh-CN" altLang="en-US" sz="3200" dirty="0">
                <a:sym typeface="宋体" panose="02010600030101010101" pitchFamily="2" charset="-122"/>
              </a:rPr>
              <a:t>金黄色的头发 </a:t>
            </a:r>
            <a:r>
              <a:rPr lang="en-US" altLang="zh-CN" sz="3200" dirty="0">
                <a:sym typeface="宋体" panose="02010600030101010101" pitchFamily="2" charset="-122"/>
              </a:rPr>
              <a:t>____________________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16. </a:t>
            </a:r>
            <a:r>
              <a:rPr lang="zh-CN" altLang="en-US" sz="3200" dirty="0">
                <a:sym typeface="宋体" panose="02010600030101010101" pitchFamily="2" charset="-122"/>
              </a:rPr>
              <a:t>一张小嘴巴 </a:t>
            </a:r>
            <a:r>
              <a:rPr lang="en-US" altLang="zh-CN" sz="3200" dirty="0" smtClean="0">
                <a:sym typeface="宋体" panose="02010600030101010101" pitchFamily="2" charset="-122"/>
              </a:rPr>
              <a:t>______________________</a:t>
            </a:r>
            <a:endParaRPr lang="en-US" altLang="zh-CN" sz="3200" dirty="0">
              <a:sym typeface="宋体" panose="02010600030101010101" pitchFamily="2" charset="-122"/>
            </a:endParaRPr>
          </a:p>
        </p:txBody>
      </p:sp>
      <p:sp>
        <p:nvSpPr>
          <p:cNvPr id="77828" name="TextBox 9"/>
          <p:cNvSpPr txBox="1">
            <a:spLocks noChangeArrowheads="1"/>
          </p:cNvSpPr>
          <p:nvPr/>
        </p:nvSpPr>
        <p:spPr bwMode="auto">
          <a:xfrm>
            <a:off x="3779838" y="1770062"/>
            <a:ext cx="37988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not tall or short	</a:t>
            </a:r>
          </a:p>
        </p:txBody>
      </p:sp>
      <p:sp>
        <p:nvSpPr>
          <p:cNvPr id="77829" name="TextBox 10"/>
          <p:cNvSpPr txBox="1">
            <a:spLocks noChangeArrowheads="1"/>
          </p:cNvSpPr>
          <p:nvPr/>
        </p:nvSpPr>
        <p:spPr bwMode="auto">
          <a:xfrm>
            <a:off x="4065588" y="2274887"/>
            <a:ext cx="35131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favorite actress	</a:t>
            </a:r>
          </a:p>
        </p:txBody>
      </p:sp>
      <p:sp>
        <p:nvSpPr>
          <p:cNvPr id="77830" name="TextBox 12"/>
          <p:cNvSpPr txBox="1">
            <a:spLocks noChangeArrowheads="1"/>
          </p:cNvSpPr>
          <p:nvPr/>
        </p:nvSpPr>
        <p:spPr bwMode="auto">
          <a:xfrm>
            <a:off x="3419475" y="2778125"/>
            <a:ext cx="3251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 big nose</a:t>
            </a:r>
          </a:p>
        </p:txBody>
      </p:sp>
      <p:sp>
        <p:nvSpPr>
          <p:cNvPr id="77831" name="TextBox 11"/>
          <p:cNvSpPr txBox="1">
            <a:spLocks noChangeArrowheads="1"/>
          </p:cNvSpPr>
          <p:nvPr/>
        </p:nvSpPr>
        <p:spPr bwMode="auto">
          <a:xfrm>
            <a:off x="3419475" y="3281362"/>
            <a:ext cx="411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 round face</a:t>
            </a:r>
          </a:p>
        </p:txBody>
      </p:sp>
      <p:sp>
        <p:nvSpPr>
          <p:cNvPr id="77832" name="TextBox 11"/>
          <p:cNvSpPr txBox="1">
            <a:spLocks noChangeArrowheads="1"/>
          </p:cNvSpPr>
          <p:nvPr/>
        </p:nvSpPr>
        <p:spPr bwMode="auto">
          <a:xfrm>
            <a:off x="3852863" y="3786187"/>
            <a:ext cx="3497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blonde hair	</a:t>
            </a:r>
          </a:p>
        </p:txBody>
      </p:sp>
      <p:sp>
        <p:nvSpPr>
          <p:cNvPr id="77833" name="TextBox 11"/>
          <p:cNvSpPr txBox="1">
            <a:spLocks noChangeArrowheads="1"/>
          </p:cNvSpPr>
          <p:nvPr/>
        </p:nvSpPr>
        <p:spPr bwMode="auto">
          <a:xfrm>
            <a:off x="3741739" y="4297362"/>
            <a:ext cx="3421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 small mouth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571500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三、熟读</a:t>
            </a:r>
            <a:r>
              <a:rPr lang="en-US" altLang="zh-CN" sz="3200" dirty="0"/>
              <a:t>Grammar Focus</a:t>
            </a:r>
            <a:r>
              <a:rPr lang="zh-CN" altLang="en-US" sz="3200" dirty="0"/>
              <a:t>，完成下列句子。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他长什么样？</a:t>
            </a:r>
            <a:r>
              <a:rPr lang="en-US" altLang="zh-CN" sz="3200" dirty="0"/>
              <a:t>(look like )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他们中等身材。</a:t>
            </a:r>
            <a:r>
              <a:rPr lang="en-US" altLang="zh-CN" sz="3200" dirty="0"/>
              <a:t>(be of medium build )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她留着长长的直发。</a:t>
            </a:r>
            <a:r>
              <a:rPr lang="en-US" altLang="zh-CN" sz="3200" dirty="0"/>
              <a:t>(have 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20. </a:t>
            </a:r>
            <a:r>
              <a:rPr lang="zh-CN" altLang="en-US" sz="3200" dirty="0">
                <a:sym typeface="Arial" panose="020B0604020202020204" pitchFamily="34" charset="0"/>
              </a:rPr>
              <a:t>他们是直发还是卷发？</a:t>
            </a:r>
            <a:r>
              <a:rPr lang="en-US" altLang="zh-CN" sz="3200" dirty="0">
                <a:sym typeface="Arial" panose="020B0604020202020204" pitchFamily="34" charset="0"/>
              </a:rPr>
              <a:t>(or 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_______________________________________21. </a:t>
            </a:r>
            <a:r>
              <a:rPr lang="zh-CN" altLang="en-US" sz="3200" dirty="0">
                <a:sym typeface="Arial" panose="020B0604020202020204" pitchFamily="34" charset="0"/>
              </a:rPr>
              <a:t>他既不高也不矮。他中等身高。</a:t>
            </a:r>
            <a:r>
              <a:rPr lang="en-US" altLang="zh-CN" sz="3200" dirty="0">
                <a:sym typeface="Arial" panose="020B0604020202020204" pitchFamily="34" charset="0"/>
              </a:rPr>
              <a:t>(or; be of medium height 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_______________________________________</a:t>
            </a:r>
            <a:endParaRPr lang="en-US" altLang="zh-CN" sz="3200" dirty="0"/>
          </a:p>
        </p:txBody>
      </p:sp>
      <p:sp>
        <p:nvSpPr>
          <p:cNvPr id="79876" name="TextBox 13"/>
          <p:cNvSpPr txBox="1">
            <a:spLocks noChangeArrowheads="1"/>
          </p:cNvSpPr>
          <p:nvPr/>
        </p:nvSpPr>
        <p:spPr bwMode="auto">
          <a:xfrm>
            <a:off x="152400" y="1571625"/>
            <a:ext cx="7577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What does he look like?</a:t>
            </a:r>
          </a:p>
        </p:txBody>
      </p:sp>
      <p:sp>
        <p:nvSpPr>
          <p:cNvPr id="79877" name="TextBox 15"/>
          <p:cNvSpPr txBox="1">
            <a:spLocks noChangeArrowheads="1"/>
          </p:cNvSpPr>
          <p:nvPr/>
        </p:nvSpPr>
        <p:spPr bwMode="auto">
          <a:xfrm>
            <a:off x="180975" y="2492375"/>
            <a:ext cx="8921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They’re of medium build.</a:t>
            </a:r>
          </a:p>
        </p:txBody>
      </p:sp>
      <p:sp>
        <p:nvSpPr>
          <p:cNvPr id="79878" name="TextBox 17"/>
          <p:cNvSpPr txBox="1">
            <a:spLocks noChangeArrowheads="1"/>
          </p:cNvSpPr>
          <p:nvPr/>
        </p:nvSpPr>
        <p:spPr bwMode="auto">
          <a:xfrm>
            <a:off x="250825" y="3429000"/>
            <a:ext cx="7929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She has long straight hair.	</a:t>
            </a:r>
          </a:p>
        </p:txBody>
      </p:sp>
      <p:sp>
        <p:nvSpPr>
          <p:cNvPr id="79879" name="TextBox 17"/>
          <p:cNvSpPr txBox="1">
            <a:spLocks noChangeArrowheads="1"/>
          </p:cNvSpPr>
          <p:nvPr/>
        </p:nvSpPr>
        <p:spPr bwMode="auto">
          <a:xfrm>
            <a:off x="179388" y="4437063"/>
            <a:ext cx="7929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Do they have straight or curly hair?</a:t>
            </a:r>
          </a:p>
        </p:txBody>
      </p:sp>
      <p:sp>
        <p:nvSpPr>
          <p:cNvPr id="79880" name="TextBox 17"/>
          <p:cNvSpPr txBox="1">
            <a:spLocks noChangeArrowheads="1"/>
          </p:cNvSpPr>
          <p:nvPr/>
        </p:nvSpPr>
        <p:spPr bwMode="auto">
          <a:xfrm>
            <a:off x="250825" y="5805488"/>
            <a:ext cx="8883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He isn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t tall or short. He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 of medium height.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715963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★What does he look like ?</a:t>
            </a:r>
            <a:r>
              <a:rPr lang="zh-CN" altLang="en-US" sz="3200" dirty="0"/>
              <a:t>（问外貌） 他长什么样？ </a:t>
            </a:r>
            <a:r>
              <a:rPr lang="en-US" altLang="zh-CN" sz="3200" dirty="0"/>
              <a:t>look like </a:t>
            </a:r>
            <a:r>
              <a:rPr lang="zh-CN" altLang="en-US" sz="3200" dirty="0"/>
              <a:t>看起来像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</a:t>
            </a:r>
            <a:r>
              <a:rPr lang="zh-CN" altLang="en-US" sz="3200" dirty="0"/>
              <a:t>同义句 </a:t>
            </a:r>
            <a:r>
              <a:rPr lang="en-US" altLang="zh-CN" sz="3200" dirty="0"/>
              <a:t>What is he like?</a:t>
            </a:r>
            <a:r>
              <a:rPr lang="zh-CN" altLang="en-US" sz="3200" dirty="0"/>
              <a:t>（问外貌还可问性格）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like  ① </a:t>
            </a:r>
            <a:r>
              <a:rPr lang="zh-CN" altLang="en-US" sz="3200" dirty="0"/>
              <a:t>当动词（</a:t>
            </a:r>
            <a:r>
              <a:rPr lang="en-US" altLang="zh-CN" sz="3200" dirty="0"/>
              <a:t>v.</a:t>
            </a:r>
            <a:r>
              <a:rPr lang="zh-CN" altLang="en-US" sz="3200" dirty="0"/>
              <a:t>） 喜欢蓝色。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She 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② </a:t>
            </a:r>
            <a:r>
              <a:rPr lang="zh-CN" altLang="en-US" sz="3200" dirty="0"/>
              <a:t>当介词（</a:t>
            </a:r>
            <a:r>
              <a:rPr lang="en-US" altLang="zh-CN" sz="3200" dirty="0"/>
              <a:t>prep.</a:t>
            </a:r>
            <a:r>
              <a:rPr lang="zh-CN" altLang="en-US" sz="3200" dirty="0"/>
              <a:t>） 他长的像他爸爸吗？</a:t>
            </a:r>
            <a:r>
              <a:rPr lang="en-US" altLang="zh-CN" sz="3200" dirty="0"/>
              <a:t>Does he__________________ his father?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</a:t>
            </a:r>
            <a:r>
              <a:rPr lang="zh-CN" altLang="en-US" sz="3200" dirty="0"/>
              <a:t>该句型用于询问某人的外貌。回答时可用：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</a:t>
            </a:r>
            <a:r>
              <a:rPr lang="zh-CN" altLang="en-US" sz="3200" dirty="0"/>
              <a:t>主语（某人）</a:t>
            </a:r>
            <a:r>
              <a:rPr lang="en-US" altLang="zh-CN" sz="3200" dirty="0"/>
              <a:t>+be+</a:t>
            </a:r>
            <a:r>
              <a:rPr lang="zh-CN" altLang="en-US" sz="3200" dirty="0"/>
              <a:t>形容词</a:t>
            </a:r>
            <a:r>
              <a:rPr lang="en-US" altLang="zh-CN" sz="3200" dirty="0"/>
              <a:t>/</a:t>
            </a:r>
            <a:r>
              <a:rPr lang="zh-CN" altLang="en-US" sz="3200" dirty="0"/>
              <a:t>介词短语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b. </a:t>
            </a:r>
            <a:r>
              <a:rPr lang="zh-CN" altLang="en-US" sz="3200" dirty="0"/>
              <a:t>主语（某人）</a:t>
            </a:r>
            <a:r>
              <a:rPr lang="en-US" altLang="zh-CN" sz="3200" dirty="0"/>
              <a:t>+has/have+(a/an)+</a:t>
            </a:r>
            <a:r>
              <a:rPr lang="zh-CN" altLang="en-US" sz="3200" dirty="0"/>
              <a:t>形容词</a:t>
            </a:r>
            <a:r>
              <a:rPr lang="en-US" altLang="zh-CN" sz="3200" dirty="0"/>
              <a:t>+</a:t>
            </a:r>
            <a:r>
              <a:rPr lang="zh-CN" altLang="en-US" sz="3200" dirty="0"/>
              <a:t>名词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①他中等身材。</a:t>
            </a:r>
            <a:r>
              <a:rPr lang="en-US" altLang="zh-CN" sz="3200" dirty="0"/>
              <a:t>___________________________.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②</a:t>
            </a:r>
            <a:r>
              <a:rPr lang="zh-CN" altLang="en-US" sz="3200" dirty="0"/>
              <a:t>他有一双大眼睛。</a:t>
            </a:r>
            <a:r>
              <a:rPr lang="en-US" altLang="zh-CN" sz="3200" dirty="0"/>
              <a:t>_______________________.</a:t>
            </a:r>
          </a:p>
        </p:txBody>
      </p:sp>
      <p:sp>
        <p:nvSpPr>
          <p:cNvPr id="81924" name="TextBox 2"/>
          <p:cNvSpPr txBox="1">
            <a:spLocks noChangeArrowheads="1"/>
          </p:cNvSpPr>
          <p:nvPr/>
        </p:nvSpPr>
        <p:spPr bwMode="auto">
          <a:xfrm>
            <a:off x="1042988" y="2636838"/>
            <a:ext cx="6305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likes blue</a:t>
            </a:r>
          </a:p>
        </p:txBody>
      </p:sp>
      <p:sp>
        <p:nvSpPr>
          <p:cNvPr id="81925" name="TextBox 2"/>
          <p:cNvSpPr txBox="1">
            <a:spLocks noChangeArrowheads="1"/>
          </p:cNvSpPr>
          <p:nvPr/>
        </p:nvSpPr>
        <p:spPr bwMode="auto">
          <a:xfrm>
            <a:off x="2057400" y="3644900"/>
            <a:ext cx="2290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look like</a:t>
            </a:r>
          </a:p>
        </p:txBody>
      </p:sp>
      <p:sp>
        <p:nvSpPr>
          <p:cNvPr id="81926" name="TextBox 2"/>
          <p:cNvSpPr txBox="1">
            <a:spLocks noChangeArrowheads="1"/>
          </p:cNvSpPr>
          <p:nvPr/>
        </p:nvSpPr>
        <p:spPr bwMode="auto">
          <a:xfrm>
            <a:off x="3059113" y="5445125"/>
            <a:ext cx="5930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He is of medium build.</a:t>
            </a:r>
          </a:p>
        </p:txBody>
      </p:sp>
      <p:sp>
        <p:nvSpPr>
          <p:cNvPr id="81927" name="TextBox 2"/>
          <p:cNvSpPr txBox="1">
            <a:spLocks noChangeArrowheads="1"/>
          </p:cNvSpPr>
          <p:nvPr/>
        </p:nvSpPr>
        <p:spPr bwMode="auto">
          <a:xfrm>
            <a:off x="3706813" y="6021388"/>
            <a:ext cx="5068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He has two big eyes.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0" y="287338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★Is he tall or short? </a:t>
            </a:r>
            <a:r>
              <a:rPr lang="zh-CN" altLang="en-US" sz="3200" dirty="0">
                <a:sym typeface="Arial" panose="020B0604020202020204" pitchFamily="34" charset="0"/>
              </a:rPr>
              <a:t>这是一个选择疑问句，结构为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一般疑问句</a:t>
            </a:r>
            <a:r>
              <a:rPr lang="en-US" altLang="zh-CN" sz="3200" dirty="0">
                <a:sym typeface="Arial" panose="020B0604020202020204" pitchFamily="34" charset="0"/>
              </a:rPr>
              <a:t>+or+</a:t>
            </a:r>
            <a:r>
              <a:rPr lang="zh-CN" altLang="en-US" sz="3200" dirty="0">
                <a:sym typeface="Arial" panose="020B0604020202020204" pitchFamily="34" charset="0"/>
              </a:rPr>
              <a:t>另一个选择对象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，</a:t>
            </a:r>
            <a:r>
              <a:rPr lang="en-US" altLang="zh-CN" sz="3200" dirty="0">
                <a:sym typeface="Arial" panose="020B0604020202020204" pitchFamily="34" charset="0"/>
              </a:rPr>
              <a:t>or</a:t>
            </a:r>
            <a:r>
              <a:rPr lang="zh-CN" altLang="en-US" sz="3200" dirty="0">
                <a:sym typeface="Arial" panose="020B0604020202020204" pitchFamily="34" charset="0"/>
              </a:rPr>
              <a:t>连接的是两个并列成分。选择疑问句不能用</a:t>
            </a:r>
            <a:r>
              <a:rPr lang="en-US" altLang="zh-CN" sz="3200" dirty="0">
                <a:sym typeface="Arial" panose="020B0604020202020204" pitchFamily="34" charset="0"/>
              </a:rPr>
              <a:t>yes</a:t>
            </a:r>
            <a:r>
              <a:rPr lang="zh-CN" altLang="en-US" sz="3200" dirty="0">
                <a:sym typeface="Arial" panose="020B0604020202020204" pitchFamily="34" charset="0"/>
              </a:rPr>
              <a:t>或</a:t>
            </a:r>
            <a:r>
              <a:rPr lang="en-US" altLang="zh-CN" sz="3200" dirty="0">
                <a:sym typeface="Arial" panose="020B0604020202020204" pitchFamily="34" charset="0"/>
              </a:rPr>
              <a:t>no</a:t>
            </a:r>
            <a:r>
              <a:rPr lang="zh-CN" altLang="en-US" sz="3200" dirty="0">
                <a:sym typeface="Arial" panose="020B0604020202020204" pitchFamily="34" charset="0"/>
              </a:rPr>
              <a:t>来回答，而要根据实际情况用完整的陈述句来作答：</a:t>
            </a:r>
            <a:r>
              <a:rPr lang="en-US" altLang="zh-CN" sz="3200" dirty="0">
                <a:sym typeface="Arial" panose="020B0604020202020204" pitchFamily="34" charset="0"/>
              </a:rPr>
              <a:t>He is tall./ He is short.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4. ---</a:t>
            </a:r>
            <a:r>
              <a:rPr lang="zh-CN" altLang="en-US" sz="3200" dirty="0">
                <a:sym typeface="Arial" panose="020B0604020202020204" pitchFamily="34" charset="0"/>
              </a:rPr>
              <a:t>她喜欢红色还是黄色？ </a:t>
            </a:r>
            <a:r>
              <a:rPr lang="en-US" altLang="zh-CN" sz="3200" dirty="0">
                <a:sym typeface="Arial" panose="020B0604020202020204" pitchFamily="34" charset="0"/>
              </a:rPr>
              <a:t>---</a:t>
            </a:r>
            <a:r>
              <a:rPr lang="zh-CN" altLang="en-US" sz="3200" dirty="0">
                <a:sym typeface="Arial" panose="020B0604020202020204" pitchFamily="34" charset="0"/>
              </a:rPr>
              <a:t>她喜欢红色。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    </a:t>
            </a:r>
            <a:r>
              <a:rPr lang="en-US" altLang="zh-CN" sz="3200" dirty="0">
                <a:sym typeface="Arial" panose="020B0604020202020204" pitchFamily="34" charset="0"/>
              </a:rPr>
              <a:t>---___________ she ___________ red _______ yellow?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---She ___________________. </a:t>
            </a:r>
          </a:p>
        </p:txBody>
      </p:sp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4857750" y="3140075"/>
            <a:ext cx="2886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like</a:t>
            </a:r>
          </a:p>
        </p:txBody>
      </p:sp>
      <p:sp>
        <p:nvSpPr>
          <p:cNvPr id="83972" name="TextBox 2"/>
          <p:cNvSpPr txBox="1">
            <a:spLocks noChangeArrowheads="1"/>
          </p:cNvSpPr>
          <p:nvPr/>
        </p:nvSpPr>
        <p:spPr bwMode="auto">
          <a:xfrm>
            <a:off x="898525" y="3140075"/>
            <a:ext cx="2711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Does</a:t>
            </a:r>
          </a:p>
        </p:txBody>
      </p:sp>
      <p:sp>
        <p:nvSpPr>
          <p:cNvPr id="83973" name="TextBox 2"/>
          <p:cNvSpPr txBox="1">
            <a:spLocks noChangeArrowheads="1"/>
          </p:cNvSpPr>
          <p:nvPr/>
        </p:nvSpPr>
        <p:spPr bwMode="auto">
          <a:xfrm>
            <a:off x="501650" y="3644900"/>
            <a:ext cx="3717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or</a:t>
            </a:r>
          </a:p>
        </p:txBody>
      </p:sp>
      <p:sp>
        <p:nvSpPr>
          <p:cNvPr id="83974" name="TextBox 2"/>
          <p:cNvSpPr txBox="1">
            <a:spLocks noChangeArrowheads="1"/>
          </p:cNvSpPr>
          <p:nvPr/>
        </p:nvSpPr>
        <p:spPr bwMode="auto">
          <a:xfrm>
            <a:off x="2122488" y="4149725"/>
            <a:ext cx="3717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likes 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  <p:bldP spid="839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503238"/>
            <a:ext cx="9144000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★hair ( n.) </a:t>
            </a:r>
            <a:r>
              <a:rPr lang="zh-CN" altLang="en-US" sz="3200">
                <a:sym typeface="Arial" panose="020B0604020202020204" pitchFamily="34" charset="0"/>
              </a:rPr>
              <a:t>头发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>
                <a:sym typeface="Arial" panose="020B0604020202020204" pitchFamily="34" charset="0"/>
              </a:rPr>
              <a:t>△ 表示总称时是不可数名词。</a:t>
            </a:r>
            <a:r>
              <a:rPr lang="en-US" altLang="zh-CN" sz="3200">
                <a:sym typeface="Arial" panose="020B0604020202020204" pitchFamily="34" charset="0"/>
              </a:rPr>
              <a:t>e.g. Mary has curly black hair.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△ </a:t>
            </a:r>
            <a:r>
              <a:rPr lang="zh-CN" altLang="en-US" sz="3200">
                <a:sym typeface="Arial" panose="020B0604020202020204" pitchFamily="34" charset="0"/>
              </a:rPr>
              <a:t>在表示一根根头发时作可数名词。</a:t>
            </a:r>
            <a:r>
              <a:rPr lang="en-US" altLang="zh-CN" sz="3200">
                <a:sym typeface="Arial" panose="020B0604020202020204" pitchFamily="34" charset="0"/>
              </a:rPr>
              <a:t>e.g. Sanmao has only three hairs.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e.g. </a:t>
            </a:r>
            <a:r>
              <a:rPr lang="zh-CN" altLang="en-US" sz="3200">
                <a:sym typeface="Arial" panose="020B0604020202020204" pitchFamily="34" charset="0"/>
              </a:rPr>
              <a:t>我妈妈的头发很直，并有几根白发。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5. My mother</a:t>
            </a:r>
            <a:r>
              <a:rPr lang="en-US" altLang="zh-CN" sz="320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>
                <a:sym typeface="Arial" panose="020B0604020202020204" pitchFamily="34" charset="0"/>
              </a:rPr>
              <a:t>s _________________________, and there are some grey _____________.</a:t>
            </a:r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3276600" y="3355975"/>
            <a:ext cx="5227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hair is very straight,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5003800" y="3860800"/>
            <a:ext cx="2203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Period 2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P51-P52)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6019" name="矩形 2"/>
          <p:cNvSpPr>
            <a:spLocks noChangeArrowheads="1"/>
          </p:cNvSpPr>
          <p:nvPr/>
        </p:nvSpPr>
        <p:spPr bwMode="auto">
          <a:xfrm>
            <a:off x="0" y="1000125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be</a:t>
            </a:r>
            <a:r>
              <a:rPr lang="zh-CN" altLang="en-US" sz="3200" dirty="0"/>
              <a:t>和</a:t>
            </a:r>
            <a:r>
              <a:rPr lang="en-US" altLang="zh-CN" sz="3200" dirty="0"/>
              <a:t>have</a:t>
            </a:r>
            <a:r>
              <a:rPr lang="zh-CN" altLang="en-US" sz="3200" dirty="0"/>
              <a:t>的用法：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1.--- What does your friend look like</a:t>
            </a:r>
            <a:r>
              <a:rPr lang="zh-CN" altLang="en-US" sz="3200" dirty="0"/>
              <a:t>？ </a:t>
            </a:r>
            <a:r>
              <a:rPr lang="en-US" altLang="zh-CN" sz="3200" dirty="0"/>
              <a:t>--- He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short and thin.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结论：</a:t>
            </a:r>
            <a:r>
              <a:rPr lang="zh-CN" altLang="en-US" sz="3200" dirty="0">
                <a:latin typeface="Calibri" panose="020F0502020204030204"/>
              </a:rPr>
              <a:t>“</a:t>
            </a:r>
            <a:r>
              <a:rPr lang="zh-CN" altLang="en-US" sz="3200" dirty="0"/>
              <a:t>主语</a:t>
            </a:r>
            <a:r>
              <a:rPr lang="en-US" altLang="zh-CN" sz="3200" dirty="0"/>
              <a:t>+_______________ + </a:t>
            </a:r>
            <a:r>
              <a:rPr lang="zh-CN" altLang="en-US" sz="3200" dirty="0"/>
              <a:t>描述人物外貌特征的形容词</a:t>
            </a:r>
            <a:r>
              <a:rPr lang="zh-CN" altLang="en-US" sz="3200" dirty="0">
                <a:latin typeface="Calibri" panose="020F0502020204030204"/>
              </a:rPr>
              <a:t>”</a:t>
            </a:r>
            <a:r>
              <a:rPr lang="zh-CN" altLang="en-US" sz="3200" dirty="0"/>
              <a:t>用来表示某人长得怎么样。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---What does she look like?  --- she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a round face 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结论：</a:t>
            </a:r>
            <a:r>
              <a:rPr lang="zh-CN" altLang="en-US" sz="3200" dirty="0">
                <a:latin typeface="Calibri" panose="020F0502020204030204"/>
              </a:rPr>
              <a:t>“</a:t>
            </a:r>
            <a:r>
              <a:rPr lang="en-US" altLang="zh-CN" sz="3200" dirty="0" err="1"/>
              <a:t>sb</a:t>
            </a:r>
            <a:r>
              <a:rPr lang="en-US" altLang="zh-CN" sz="3200" dirty="0"/>
              <a:t> </a:t>
            </a:r>
            <a:r>
              <a:rPr lang="en-US" altLang="zh-CN" sz="3200" dirty="0" smtClean="0"/>
              <a:t>+___________+</a:t>
            </a:r>
            <a:r>
              <a:rPr lang="zh-CN" altLang="en-US" sz="3200" dirty="0"/>
              <a:t>形容词</a:t>
            </a:r>
            <a:r>
              <a:rPr lang="en-US" altLang="zh-CN" sz="3200" dirty="0"/>
              <a:t>+</a:t>
            </a:r>
            <a:r>
              <a:rPr lang="zh-CN" altLang="en-US" sz="3200" dirty="0"/>
              <a:t>表示身体部位的名词</a:t>
            </a:r>
            <a:r>
              <a:rPr lang="zh-CN" altLang="en-US" sz="3200" dirty="0">
                <a:latin typeface="Calibri" panose="020F0502020204030204"/>
              </a:rPr>
              <a:t>”</a:t>
            </a:r>
            <a:r>
              <a:rPr lang="zh-CN" altLang="en-US" sz="3200" dirty="0"/>
              <a:t>，其中</a:t>
            </a:r>
            <a:r>
              <a:rPr lang="en-US" altLang="zh-CN" sz="3200" dirty="0"/>
              <a:t>have / has </a:t>
            </a:r>
            <a:r>
              <a:rPr lang="zh-CN" altLang="en-US" sz="3200" dirty="0"/>
              <a:t>意为</a:t>
            </a:r>
            <a:r>
              <a:rPr lang="zh-CN" altLang="en-US" sz="3200" dirty="0">
                <a:latin typeface="Calibri" panose="020F0502020204030204"/>
              </a:rPr>
              <a:t>“</a:t>
            </a:r>
            <a:r>
              <a:rPr lang="zh-CN" altLang="en-US" sz="3200" dirty="0"/>
              <a:t>有，具有</a:t>
            </a:r>
            <a:r>
              <a:rPr lang="zh-CN" altLang="en-US" sz="3200" dirty="0">
                <a:latin typeface="Calibri" panose="020F0502020204030204"/>
              </a:rPr>
              <a:t>”</a:t>
            </a:r>
            <a:r>
              <a:rPr lang="zh-CN" altLang="en-US" sz="3200" dirty="0"/>
              <a:t>，指主语拥有的特征、特性。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3.---What does Tom look like? --- He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tall and fat, and he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a big nose.</a:t>
            </a:r>
          </a:p>
        </p:txBody>
      </p:sp>
      <p:sp>
        <p:nvSpPr>
          <p:cNvPr id="86020" name="矩形 14"/>
          <p:cNvSpPr>
            <a:spLocks noChangeArrowheads="1"/>
          </p:cNvSpPr>
          <p:nvPr/>
        </p:nvSpPr>
        <p:spPr bwMode="auto">
          <a:xfrm>
            <a:off x="250825" y="1917700"/>
            <a:ext cx="1044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6021" name="矩形 14"/>
          <p:cNvSpPr>
            <a:spLocks noChangeArrowheads="1"/>
          </p:cNvSpPr>
          <p:nvPr/>
        </p:nvSpPr>
        <p:spPr bwMode="auto">
          <a:xfrm>
            <a:off x="2835275" y="2420938"/>
            <a:ext cx="33369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be (am/ is/ are)  </a:t>
            </a:r>
          </a:p>
        </p:txBody>
      </p:sp>
      <p:sp>
        <p:nvSpPr>
          <p:cNvPr id="86022" name="矩形 14"/>
          <p:cNvSpPr>
            <a:spLocks noChangeArrowheads="1"/>
          </p:cNvSpPr>
          <p:nvPr/>
        </p:nvSpPr>
        <p:spPr bwMode="auto">
          <a:xfrm>
            <a:off x="6948489" y="3357563"/>
            <a:ext cx="9826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has</a:t>
            </a:r>
          </a:p>
        </p:txBody>
      </p:sp>
      <p:sp>
        <p:nvSpPr>
          <p:cNvPr id="86023" name="矩形 14"/>
          <p:cNvSpPr>
            <a:spLocks noChangeArrowheads="1"/>
          </p:cNvSpPr>
          <p:nvPr/>
        </p:nvSpPr>
        <p:spPr bwMode="auto">
          <a:xfrm>
            <a:off x="2679700" y="4292600"/>
            <a:ext cx="2501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have/has</a:t>
            </a:r>
          </a:p>
        </p:txBody>
      </p:sp>
      <p:sp>
        <p:nvSpPr>
          <p:cNvPr id="86024" name="矩形 14"/>
          <p:cNvSpPr>
            <a:spLocks noChangeArrowheads="1"/>
          </p:cNvSpPr>
          <p:nvPr/>
        </p:nvSpPr>
        <p:spPr bwMode="auto">
          <a:xfrm>
            <a:off x="6731000" y="5805488"/>
            <a:ext cx="889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6025" name="矩形 15"/>
          <p:cNvSpPr>
            <a:spLocks noChangeArrowheads="1"/>
          </p:cNvSpPr>
          <p:nvPr/>
        </p:nvSpPr>
        <p:spPr bwMode="auto">
          <a:xfrm>
            <a:off x="2175669" y="6262687"/>
            <a:ext cx="132953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  <p:bldP spid="86023" grpId="0"/>
      <p:bldP spid="86024" grpId="0"/>
      <p:bldP spid="86025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1102</Words>
  <Application>Microsoft Office PowerPoint</Application>
  <PresentationFormat>全屏显示(4:3)</PresentationFormat>
  <Paragraphs>180</Paragraphs>
  <Slides>14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973B12C6D39F4CB78E0528195BFBDBCD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