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54" r:id="rId2"/>
    <p:sldId id="433" r:id="rId3"/>
    <p:sldId id="434" r:id="rId4"/>
    <p:sldId id="435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8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06387A4-EEA4-4D7D-870E-C9276C76B13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D2A48B96-639E-45A3-A0BA-2464DFDB1FA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FE6BD75E-703A-4ADE-A2AC-0A35C509F10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126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12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121BBB-274C-47DB-8791-CCCC96B6E3D3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969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96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F19251F-2FEA-4C07-BCA2-DB761BB88693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17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174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A598BBC-C5A3-4A4A-A506-4B2E1510D160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379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37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C4826A2-B32B-4FB9-82F8-B6F4EE488984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584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584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A40500E-3E80-478F-A7A2-5C4B5D132D9F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789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AF00D1-B752-4FA3-BFE9-E3169409B63E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993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993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007A2D1-EF05-4E72-B922-9C6AF78F09A6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198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19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D67DFF-A3DA-4CAF-93F6-408FE8DED7FE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403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403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BCD776-980F-416A-ADF9-454747489CB3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1B239AC-95F9-4BBB-A3BF-5920A921D6DA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E81D862-6368-4B13-A1D9-D231BFE8BF2B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331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33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6309CB-A57C-4BC9-AEC7-7D826086C20B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017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017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95B1027-8BD8-45D9-97C5-217B7E614E59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536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53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DF7F627-22F1-4AE2-9901-11FEAC8CA4E1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9C893CC-927D-454F-8D55-FBCC9C8E037E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9458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945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904BB1-CE57-4955-AF00-17EDBAFF0FE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150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8FE6BC-703E-42D6-B067-40C2B387476E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3554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355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ABC530-8AC3-4FEE-8EF6-04F07B895B44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5602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560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026D29-972B-449E-B0C0-75E0E16801A2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765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2765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9A4E4C2-10A7-40E4-AF4C-5E888E3A5A33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A5212DB9-E9BE-47F1-BF52-6AA8E9DF14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164D281-449E-4CAA-9FDB-60A4191EE4ED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9B389C0F-8013-4130-B1D8-2A9F0E365113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3020063" y="843542"/>
            <a:ext cx="3357329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Unit 5</a:t>
            </a:r>
            <a:r>
              <a:rPr lang="zh-CN" altLang="zh-CN" sz="3600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sz="3600" b="1" kern="100" dirty="0">
                <a:latin typeface="Times New Roman" panose="02020603050405020304"/>
                <a:cs typeface="Courier New" panose="02070309020205020404"/>
              </a:rPr>
              <a:t>MUSIC</a:t>
            </a:r>
            <a:endParaRPr lang="zh-CN" altLang="zh-CN" sz="33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" name="Picture 4" descr="音乐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867" y="1923672"/>
            <a:ext cx="2108597" cy="245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2757760" y="2355724"/>
            <a:ext cx="5702708" cy="55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Section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Ⅴ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Listening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and Talking</a:t>
            </a:r>
            <a:endParaRPr lang="zh-CN" altLang="zh-CN" sz="240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04467" y="4207140"/>
            <a:ext cx="2733762" cy="40780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1"/>
          <p:cNvSpPr>
            <a:spLocks noChangeArrowheads="1"/>
          </p:cNvSpPr>
          <p:nvPr/>
        </p:nvSpPr>
        <p:spPr bwMode="auto">
          <a:xfrm>
            <a:off x="251222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2.assume </a:t>
            </a:r>
            <a:r>
              <a:rPr lang="en-US" altLang="zh-CN" b="1" i="1" kern="100" dirty="0" err="1">
                <a:latin typeface="Times New Roman" panose="02020603050405020304"/>
              </a:rPr>
              <a:t>vt</a:t>
            </a:r>
            <a:r>
              <a:rPr lang="en-US" altLang="zh-CN" b="1" kern="100" dirty="0" err="1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以为；假设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assumption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n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假定；设想</a:t>
            </a: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45481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So can I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assume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that the aim of the festival is to raise money?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那么我能否认为这个音乐节的目的是筹集善款？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assume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assumed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to be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best writer of our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我们认为他是我们这个时代最好的作家。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It is assumed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is the best possible translation.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据认为这可能是最佳译文。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Assuming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weather is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favourable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, farmers will have a bumper harvest.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假如风调雨顺，今年农民将获丰收。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454819" y="951310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假定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假设某人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某事为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assumed that...  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假定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；设想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5578" y="1390651"/>
            <a:ext cx="192745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assume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sb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/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</a:rPr>
              <a:t>sth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 to be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672953" y="1804988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据认为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29866" y="2225279"/>
            <a:ext cx="174150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assuming (that)...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1"/>
          <p:cNvSpPr>
            <a:spLocks noChangeArrowheads="1"/>
          </p:cNvSpPr>
          <p:nvPr/>
        </p:nvSpPr>
        <p:spPr bwMode="auto">
          <a:xfrm>
            <a:off x="359569" y="789385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363141" y="1214437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 lot of people make the ____________ (assume) that poverty only exists in the third world.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 global warming and climate change could cause even more disasters in the future.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据认为全球变暖和气候改变在将来会引起更多的灾难。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90875" y="1662113"/>
            <a:ext cx="11787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assumption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63316" y="2872979"/>
            <a:ext cx="174791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It is assumed that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3.addition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添加；加法；增加物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2770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How else could you help in </a:t>
            </a:r>
            <a:r>
              <a:rPr lang="en-US" altLang="zh-CN" b="1" dirty="0">
                <a:latin typeface="Times New Roman" panose="02020603050405020304" pitchFamily="18" charset="0"/>
              </a:rPr>
              <a:t>addition?</a:t>
            </a:r>
            <a:r>
              <a:rPr lang="en-US" altLang="zh-CN" dirty="0">
                <a:latin typeface="Times New Roman" panose="02020603050405020304" pitchFamily="18" charset="0"/>
              </a:rPr>
              <a:t> (</a:t>
            </a:r>
            <a:r>
              <a:rPr lang="zh-CN" altLang="zh-CN" dirty="0">
                <a:latin typeface="Times New Roman" panose="02020603050405020304" pitchFamily="18" charset="0"/>
              </a:rPr>
              <a:t>教材</a:t>
            </a:r>
            <a:r>
              <a:rPr lang="en-US" altLang="zh-CN" dirty="0">
                <a:latin typeface="Times New Roman" panose="02020603050405020304" pitchFamily="18" charset="0"/>
              </a:rPr>
              <a:t>P</a:t>
            </a:r>
            <a:r>
              <a:rPr lang="en-US" altLang="zh-CN" baseline="-25000" dirty="0">
                <a:latin typeface="Times New Roman" panose="02020603050405020304" pitchFamily="18" charset="0"/>
              </a:rPr>
              <a:t>55</a:t>
            </a:r>
            <a:r>
              <a:rPr lang="en-US" altLang="zh-CN" dirty="0">
                <a:latin typeface="Times New Roman" panose="02020603050405020304" pitchFamily="18" charset="0"/>
              </a:rPr>
              <a:t>)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除此之外，你还可以用什么方式给予帮助？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合作探究</a:t>
            </a: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　</a:t>
            </a:r>
            <a:r>
              <a:rPr lang="zh-CN" altLang="zh-CN" dirty="0">
                <a:latin typeface="Times New Roman" panose="02020603050405020304" pitchFamily="18" charset="0"/>
              </a:rPr>
              <a:t>体会</a:t>
            </a:r>
            <a:r>
              <a:rPr lang="en-US" altLang="zh-CN" dirty="0">
                <a:latin typeface="Times New Roman" panose="02020603050405020304" pitchFamily="18" charset="0"/>
              </a:rPr>
              <a:t>addition</a:t>
            </a:r>
            <a:r>
              <a:rPr lang="zh-CN" altLang="zh-CN" dirty="0">
                <a:latin typeface="Times New Roman" panose="02020603050405020304" pitchFamily="18" charset="0"/>
              </a:rPr>
              <a:t>的用法和意义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In addition, passive smoking causes great concern in recent years.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另外，被动吸烟在近几年引起了极大的关注。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She can speak French and German in addition to English.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除了英语，她还会说法语和德语。</a:t>
            </a:r>
            <a:endParaRPr lang="zh-CN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另外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，相当于副词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除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以外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，用作介词短语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6300" y="1565673"/>
            <a:ext cx="113236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addition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8904" y="1997869"/>
            <a:ext cx="13696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addition to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1"/>
          <p:cNvSpPr>
            <a:spLocks noChangeArrowheads="1"/>
          </p:cNvSpPr>
          <p:nvPr/>
        </p:nvSpPr>
        <p:spPr bwMode="auto">
          <a:xfrm>
            <a:off x="355997" y="892969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359569" y="1325166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选词填空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(in addition/in addition to)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creating lifelong memories with my family, another wonderful thing happened as a result of this bike trip.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products are nice.____________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price is low.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7935" y="1803798"/>
            <a:ext cx="138243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addition to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03922" y="2615804"/>
            <a:ext cx="1145185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In addition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1"/>
          <p:cNvSpPr>
            <a:spLocks noChangeArrowheads="1"/>
          </p:cNvSpPr>
          <p:nvPr/>
        </p:nvSpPr>
        <p:spPr bwMode="auto">
          <a:xfrm>
            <a:off x="251222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4.set </a:t>
            </a:r>
            <a:r>
              <a:rPr lang="en-US" altLang="zh-CN" b="1" kern="100" dirty="0" err="1">
                <a:latin typeface="Times New Roman" panose="02020603050405020304"/>
              </a:rPr>
              <a:t>sth</a:t>
            </a:r>
            <a:r>
              <a:rPr lang="en-US" altLang="zh-CN" b="1" kern="100" dirty="0">
                <a:latin typeface="Times New Roman" panose="02020603050405020304"/>
              </a:rPr>
              <a:t> up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安装好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设备或机器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；建立；设立；创办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38914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people to </a:t>
            </a:r>
            <a:r>
              <a:rPr lang="en-US" altLang="zh-CN" b="1">
                <a:latin typeface="Times New Roman" panose="02020603050405020304" pitchFamily="18" charset="0"/>
              </a:rPr>
              <a:t>set up</a:t>
            </a:r>
            <a:r>
              <a:rPr lang="en-US" altLang="zh-CN">
                <a:latin typeface="Times New Roman" panose="02020603050405020304" pitchFamily="18" charset="0"/>
              </a:rPr>
              <a:t> equipment(</a:t>
            </a:r>
            <a:r>
              <a:rPr lang="zh-CN" altLang="zh-CN">
                <a:latin typeface="Times New Roman" panose="02020603050405020304" pitchFamily="18" charset="0"/>
              </a:rPr>
              <a:t>教材</a:t>
            </a:r>
            <a:r>
              <a:rPr lang="en-US" altLang="zh-CN">
                <a:latin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</a:rPr>
              <a:t>55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zh-CN">
                <a:latin typeface="Times New Roman" panose="02020603050405020304" pitchFamily="18" charset="0"/>
              </a:rPr>
              <a:t>安装设备的人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They want to </a:t>
            </a:r>
            <a:r>
              <a:rPr lang="en-US" altLang="zh-CN" b="1">
                <a:latin typeface="Times New Roman" panose="02020603050405020304" pitchFamily="18" charset="0"/>
              </a:rPr>
              <a:t>set up</a:t>
            </a:r>
            <a:r>
              <a:rPr lang="en-US" altLang="zh-CN">
                <a:latin typeface="Times New Roman" panose="02020603050405020304" pitchFamily="18" charset="0"/>
              </a:rPr>
              <a:t> their own workshops.</a:t>
            </a:r>
            <a:r>
              <a:rPr lang="zh-CN" altLang="zh-CN">
                <a:latin typeface="Times New Roman" panose="02020603050405020304" pitchFamily="18" charset="0"/>
              </a:rPr>
              <a:t>他们想创办自己的工作室。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</a:rPr>
              <a:t>　记牢下列短语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down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写下；记下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aside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搁置；把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放在一边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off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出发；使爆炸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out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出发；动身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out to do sth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开始做某事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set about doing sth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开始做某事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old man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set off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down the path towards the river.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老人开始沿着小路向河边走去。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 you know how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set about going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with this work?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Do you know how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set out to go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with this work?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你知道怎样着手继续这项工作吗？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1"/>
          <p:cNvSpPr>
            <a:spLocks noChangeArrowheads="1"/>
          </p:cNvSpPr>
          <p:nvPr/>
        </p:nvSpPr>
        <p:spPr bwMode="auto">
          <a:xfrm>
            <a:off x="359569" y="78224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363141" y="1214437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For all these years I have been working for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others.I’m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hoping I’ll set ____________ my own business some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had better set ____________ what your teacher said.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moment he arrived home, he set out ____________ (read) the book.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Since these cameras are of such poor quality, they need to be set ____________ and taken back to the shop.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reminded me that it was time we should set ____________ for the railway station.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97366" y="1221582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up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32485" y="2063354"/>
            <a:ext cx="6453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down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722019" y="2495551"/>
            <a:ext cx="77328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to read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308057" y="2872979"/>
            <a:ext cx="607219" cy="3452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aside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250657" y="3737373"/>
            <a:ext cx="76270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off/out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1"/>
          <p:cNvSpPr>
            <a:spLocks noChangeArrowheads="1"/>
          </p:cNvSpPr>
          <p:nvPr/>
        </p:nvSpPr>
        <p:spPr bwMode="auto">
          <a:xfrm>
            <a:off x="251222" y="7262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5.try out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参加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选拔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或试演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；测试；试验；试用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45058" name="矩形 11"/>
          <p:cNvSpPr>
            <a:spLocks noChangeArrowheads="1"/>
          </p:cNvSpPr>
          <p:nvPr/>
        </p:nvSpPr>
        <p:spPr bwMode="auto">
          <a:xfrm>
            <a:off x="454819" y="1158478"/>
            <a:ext cx="84284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</a:rPr>
              <a:t>Who can </a:t>
            </a:r>
            <a:r>
              <a:rPr lang="en-US" altLang="zh-CN" b="1">
                <a:latin typeface="Times New Roman" panose="02020603050405020304" pitchFamily="18" charset="0"/>
              </a:rPr>
              <a:t>try out</a:t>
            </a:r>
            <a:r>
              <a:rPr lang="en-US" altLang="zh-CN">
                <a:latin typeface="Times New Roman" panose="02020603050405020304" pitchFamily="18" charset="0"/>
              </a:rPr>
              <a:t> as a performer? (</a:t>
            </a:r>
            <a:r>
              <a:rPr lang="zh-CN" altLang="zh-CN">
                <a:latin typeface="Times New Roman" panose="02020603050405020304" pitchFamily="18" charset="0"/>
              </a:rPr>
              <a:t>教材</a:t>
            </a:r>
            <a:r>
              <a:rPr lang="en-US" altLang="zh-CN">
                <a:latin typeface="Times New Roman" panose="02020603050405020304" pitchFamily="18" charset="0"/>
              </a:rPr>
              <a:t>P</a:t>
            </a:r>
            <a:r>
              <a:rPr lang="en-US" altLang="zh-CN" baseline="-25000">
                <a:latin typeface="Times New Roman" panose="02020603050405020304" pitchFamily="18" charset="0"/>
              </a:rPr>
              <a:t>55</a:t>
            </a:r>
            <a:r>
              <a:rPr lang="en-US" altLang="zh-CN">
                <a:latin typeface="Times New Roman" panose="02020603050405020304" pitchFamily="18" charset="0"/>
              </a:rPr>
              <a:t>)</a:t>
            </a:r>
            <a:r>
              <a:rPr lang="zh-CN" altLang="zh-CN">
                <a:latin typeface="Times New Roman" panose="02020603050405020304" pitchFamily="18" charset="0"/>
              </a:rPr>
              <a:t>谁会参加表演者的选拔赛？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 b="1">
                <a:latin typeface="Times New Roman" panose="02020603050405020304" pitchFamily="18" charset="0"/>
              </a:rPr>
              <a:t>Try out</a:t>
            </a:r>
            <a:r>
              <a:rPr lang="en-US" altLang="zh-CN">
                <a:latin typeface="Times New Roman" panose="02020603050405020304" pitchFamily="18" charset="0"/>
              </a:rPr>
              <a:t> the new medicine for a year and we’ll see how well it works.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</a:rPr>
              <a:t>这种新药试用一年，我们就会知道它的效用有多大。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[</a:t>
            </a: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短语记牢</a:t>
            </a:r>
            <a:r>
              <a:rPr lang="en-US" altLang="zh-CN">
                <a:latin typeface="Times New Roman" panose="02020603050405020304" pitchFamily="18" charset="0"/>
                <a:ea typeface="黑体" panose="02010609060101010101" charset="-122"/>
              </a:rPr>
              <a:t>]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　</a:t>
            </a:r>
            <a:r>
              <a:rPr lang="zh-CN" altLang="zh-CN">
                <a:latin typeface="Times New Roman" panose="02020603050405020304" pitchFamily="18" charset="0"/>
              </a:rPr>
              <a:t>记牢下列短语</a:t>
            </a: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try one</a:t>
            </a:r>
            <a:r>
              <a:rPr lang="en-US" altLang="zh-CN">
                <a:latin typeface="Times New Roman" panose="02020603050405020304" pitchFamily="18" charset="0"/>
              </a:rPr>
              <a:t>’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 best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尽最大努力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try on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试穿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try out for 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参加</a:t>
            </a:r>
            <a:r>
              <a:rPr lang="en-US" altLang="zh-CN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的选拔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1"/>
          <p:cNvSpPr>
            <a:spLocks noChangeArrowheads="1"/>
          </p:cNvSpPr>
          <p:nvPr/>
        </p:nvSpPr>
        <p:spPr bwMode="auto">
          <a:xfrm>
            <a:off x="197644" y="1877382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1.Translate the following words and phrases.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3" name="Picture 5" descr="Step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491620"/>
            <a:ext cx="5630466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346472" y="2256001"/>
            <a:ext cx="8797528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set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up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equipment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try out  ____________________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talent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 __________________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piano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 ________________	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assume </a:t>
            </a:r>
            <a:r>
              <a:rPr lang="en-US" altLang="zh-CN" i="1" kern="100" dirty="0" err="1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⑦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addition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   </a:t>
            </a:r>
            <a:r>
              <a:rPr lang="en-US" altLang="zh-CN" kern="100" dirty="0" smtClean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en-US" altLang="zh-CN" kern="100" dirty="0" smtClean="0">
                <a:latin typeface="宋体" panose="02010600030101010101" pitchFamily="2" charset="-122"/>
                <a:cs typeface="Times New Roman" panose="02020603050405020304"/>
              </a:rPr>
              <a:t>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addition (to sb/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  ________________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03772" y="2290529"/>
            <a:ext cx="21390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安装好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设备或机器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)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435328" y="2290529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设备；装备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1373982" y="2721535"/>
            <a:ext cx="2369880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参加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选拔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或比赛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)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730478" y="2722726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天才；天资；天赋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177653" y="3134682"/>
            <a:ext cx="60016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钢琴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141244" y="3122776"/>
            <a:ext cx="129266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以为；假设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881188" y="3554972"/>
            <a:ext cx="2215991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添加；加法；增加物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022307" y="3554972"/>
            <a:ext cx="167738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除</a:t>
            </a:r>
            <a:r>
              <a:rPr lang="en-US" altLang="zh-CN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以外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(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还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)</a:t>
            </a:r>
            <a:endParaRPr lang="zh-CN" altLang="en-US" dirty="0"/>
          </a:p>
        </p:txBody>
      </p:sp>
      <p:pic>
        <p:nvPicPr>
          <p:cNvPr id="10253" name="图片 13" descr="说明: 听说一体突破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519" y="627516"/>
            <a:ext cx="8552260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These teams are going to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try out for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the Olympic Games.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这些队伍要参加奥林匹克运动会的选拔赛。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I’d like to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try on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that blue wool coat.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我想试穿那件蓝色的羊毛外衣。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1"/>
          <p:cNvSpPr>
            <a:spLocks noChangeArrowheads="1"/>
          </p:cNvSpPr>
          <p:nvPr/>
        </p:nvSpPr>
        <p:spPr bwMode="auto">
          <a:xfrm>
            <a:off x="409575" y="681038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413147" y="1106091"/>
            <a:ext cx="8428434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government is trying ____________ a new way to solve the air pollution.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Try ____________ that one and decide which one to buy.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Trying out ____________ the music festival is really a struggle for 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He _______________________________________ the task before deadline.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他尽最大努力在截止日期前完成这项任务。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4491" y="1545432"/>
            <a:ext cx="43345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out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547813" y="1955007"/>
            <a:ext cx="369332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on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220516" y="2387204"/>
            <a:ext cx="40780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for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50282" y="3198019"/>
            <a:ext cx="2139047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tried his best to finish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1"/>
          <p:cNvSpPr>
            <a:spLocks noChangeArrowheads="1"/>
          </p:cNvSpPr>
          <p:nvPr/>
        </p:nvSpPr>
        <p:spPr bwMode="auto">
          <a:xfrm>
            <a:off x="251222" y="519113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2.Brainstorming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can volunteers do during the music festival?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4" descr="Y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0010" y="1006078"/>
            <a:ext cx="5313759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32197" y="4192192"/>
            <a:ext cx="19851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The answer is open.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1"/>
          <p:cNvSpPr>
            <a:spLocks noChangeArrowheads="1"/>
          </p:cNvSpPr>
          <p:nvPr/>
        </p:nvSpPr>
        <p:spPr bwMode="auto">
          <a:xfrm>
            <a:off x="233363" y="1239441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Finish Ex.1 &amp; Ex.2 on Page 55.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242888" y="2301479"/>
            <a:ext cx="8428435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Talking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—Finish Ex.3&amp;Ex.4 on Page 55.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  <a:cs typeface="Courier New" panose="02070309020205020404" pitchFamily="49" charset="0"/>
            </a:endParaRPr>
          </a:p>
        </p:txBody>
      </p:sp>
      <p:pic>
        <p:nvPicPr>
          <p:cNvPr id="14339" name="Picture 4" descr="Step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752475"/>
            <a:ext cx="5670947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Step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8" y="1887141"/>
            <a:ext cx="5669756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矩形 11"/>
          <p:cNvSpPr>
            <a:spLocks noChangeArrowheads="1"/>
          </p:cNvSpPr>
          <p:nvPr/>
        </p:nvSpPr>
        <p:spPr bwMode="auto">
          <a:xfrm>
            <a:off x="355997" y="465535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语言知识积累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355997" y="870348"/>
            <a:ext cx="8428434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偏爱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的常用表达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What would you prefer to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	What would you rather do?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你愿意做点什么？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2.Would you rather stay at home or travel with your friends in the summer vacations?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暑假中，你是愿意待在家中还是和朋友一起旅游？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3.The reason why I prefer the classical music is that it always reminds me of the splendid Chinese traditional cultures.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189230" indent="-18923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我之所以喜欢古典音乐，是因为它总是让我想起灿烂的中国传统文化。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1"/>
          <p:cNvSpPr>
            <a:spLocks noChangeArrowheads="1"/>
          </p:cNvSpPr>
          <p:nvPr/>
        </p:nvSpPr>
        <p:spPr bwMode="auto">
          <a:xfrm>
            <a:off x="251222" y="681038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4.After all, all kids prefer to be praised rather than be scolded.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1113235"/>
            <a:ext cx="8428435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After all, all kids prefer being praised to being scolded.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After all, all kids would be praised rather than be scolded.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→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After all, all kids would rather be praised than be scolded.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毕竟，所有的孩子都喜欢表扬而不是批评。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1"/>
          <p:cNvSpPr>
            <a:spLocks noChangeArrowheads="1"/>
          </p:cNvSpPr>
          <p:nvPr/>
        </p:nvSpPr>
        <p:spPr bwMode="auto">
          <a:xfrm>
            <a:off x="251222" y="89773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</a:rPr>
              <a:t>1.talent </a:t>
            </a:r>
            <a:r>
              <a:rPr lang="en-US" altLang="zh-CN" b="1" i="1" kern="100" dirty="0">
                <a:latin typeface="Times New Roman" panose="02020603050405020304"/>
              </a:rPr>
              <a:t>n</a:t>
            </a:r>
            <a:r>
              <a:rPr lang="en-US" altLang="zh-CN" b="1" kern="100" dirty="0">
                <a:latin typeface="Times New Roman" panose="020206030504050203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天才；天资；天赋　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talented </a:t>
            </a:r>
            <a:r>
              <a:rPr lang="en-US" altLang="zh-CN" b="1" i="1" kern="100" dirty="0">
                <a:latin typeface="Times New Roman" panose="02020603050405020304"/>
                <a:ea typeface="黑体" panose="02010609060101010101" charset="-122"/>
              </a:rPr>
              <a:t>adj</a:t>
            </a: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有才能的，聪颖的</a:t>
            </a: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454819" y="132992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What can those who think they do not have musical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do?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55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那些自认为没有音乐天赋的人能够做些什么？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合作探究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体会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talent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及其派生词的用法和意义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My brother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showed a talent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music when he was very young.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我弟弟在很小的时候就表现出音乐才能。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has a talent for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singing at an early age.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很小的时候，他就有唱歌的天赋。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is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talented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artist as well as a photographer.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她不但是位摄影师，还是位天才艺术家。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3" name="Picture 2" descr="Step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222" y="465535"/>
            <a:ext cx="567094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454819" y="897732"/>
            <a:ext cx="8428435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自主发现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对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有天赋；拥有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天赋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 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表现出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才能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名师提醒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talent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的同义词是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gift; talented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的同义词是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gifted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9156" y="1341835"/>
            <a:ext cx="163249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have a talent for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27485" y="1763317"/>
            <a:ext cx="1683794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show a talent 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1"/>
          <p:cNvSpPr>
            <a:spLocks noChangeArrowheads="1"/>
          </p:cNvSpPr>
          <p:nvPr/>
        </p:nvSpPr>
        <p:spPr bwMode="auto">
          <a:xfrm>
            <a:off x="355997" y="573882"/>
            <a:ext cx="842843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[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巩固内化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]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359569" y="1006079"/>
            <a:ext cx="8428435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Writing poems is one of his many ____________ (talent).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realized he was ____________ (talent) for playing football.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Jane _____________________________ because she did well in all her subjects and _____________________________ singing, dancing and drawing.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詹妮是个有天赋的小女孩，她所有的功课都做得很好，也有唱歌、跳舞和绘画的天赋。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71938" y="1479948"/>
            <a:ext cx="74122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talents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05100" y="1877617"/>
            <a:ext cx="86946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talented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09762" y="2645569"/>
            <a:ext cx="1824859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was a talented girl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85888" y="3089673"/>
            <a:ext cx="1529906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</a:rPr>
              <a:t>had a talent for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全屏显示(16:9)</PresentationFormat>
  <Paragraphs>173</Paragraphs>
  <Slides>22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Courier New</vt:lpstr>
      <vt:lpstr>Impact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2023-01-16T21:58:51Z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146FC98DA0C744878FF68CF50B795A97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