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368" r:id="rId4"/>
    <p:sldId id="365" r:id="rId5"/>
    <p:sldId id="366" r:id="rId6"/>
    <p:sldId id="353" r:id="rId7"/>
    <p:sldId id="288" r:id="rId8"/>
    <p:sldId id="352" r:id="rId9"/>
    <p:sldId id="354" r:id="rId10"/>
    <p:sldId id="357" r:id="rId11"/>
    <p:sldId id="358" r:id="rId12"/>
    <p:sldId id="360" r:id="rId13"/>
    <p:sldId id="343" r:id="rId14"/>
    <p:sldId id="367" r:id="rId15"/>
    <p:sldId id="359" r:id="rId16"/>
    <p:sldId id="290" r:id="rId17"/>
    <p:sldId id="277" r:id="rId18"/>
  </p:sldIdLst>
  <p:sldSz cx="12192000" cy="6858000"/>
  <p:notesSz cx="7104063" cy="10234613"/>
  <p:embeddedFontLst>
    <p:embeddedFont>
      <p:font typeface="华文楷体" panose="0201060004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mbria Math" panose="0204050305040603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2A337"/>
    <a:srgbClr val="A1C450"/>
    <a:srgbClr val="00923F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636C-B82B-4EA1-82A4-44D18CBFC37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42EA-8533-4FF3-AD87-4DC6A42C6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81" y="1020823"/>
            <a:ext cx="121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生活中的负数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255670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初步认识正数、负数和整数</a:t>
            </a:r>
          </a:p>
        </p:txBody>
      </p:sp>
      <p:sp>
        <p:nvSpPr>
          <p:cNvPr id="4" name="矩形 3"/>
          <p:cNvSpPr/>
          <p:nvPr/>
        </p:nvSpPr>
        <p:spPr>
          <a:xfrm>
            <a:off x="9781" y="5636956"/>
            <a:ext cx="1218221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514901" y="573205"/>
            <a:ext cx="4012442" cy="1009935"/>
          </a:xfrm>
          <a:prstGeom prst="wedgeRoundRectCallout">
            <a:avLst>
              <a:gd name="adj1" fmla="val -55035"/>
              <a:gd name="adj2" fmla="val 11711"/>
              <a:gd name="adj3" fmla="val 16667"/>
            </a:avLst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把温度计上的数用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直线上的点表示出来。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 rot="16200000">
            <a:off x="6581149" y="2082044"/>
            <a:ext cx="4784450" cy="12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31"/>
          <p:cNvGrpSpPr/>
          <p:nvPr/>
        </p:nvGrpSpPr>
        <p:grpSpPr bwMode="auto">
          <a:xfrm>
            <a:off x="2840303" y="4985687"/>
            <a:ext cx="6480175" cy="613589"/>
            <a:chOff x="1357290" y="3858422"/>
            <a:chExt cx="6480000" cy="613707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1357290" y="4142638"/>
              <a:ext cx="648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29782" y="4000530"/>
              <a:ext cx="28580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4381436" y="4071942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 rot="5400000">
              <a:off x="5053664" y="4040226"/>
              <a:ext cx="18100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4981741" y="4071148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rot="5400000">
              <a:off x="5623561" y="4041813"/>
              <a:ext cx="181009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5529495" y="4071148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 rot="5400000">
              <a:off x="6195840" y="4052134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>
              <a:off x="6100811" y="4071942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 rot="5400000">
              <a:off x="6767324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8"/>
            <p:cNvSpPr txBox="1">
              <a:spLocks noChangeArrowheads="1"/>
            </p:cNvSpPr>
            <p:nvPr/>
          </p:nvSpPr>
          <p:spPr bwMode="auto">
            <a:xfrm>
              <a:off x="6636690" y="4071148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rot="5400000">
              <a:off x="7340396" y="4052134"/>
              <a:ext cx="17942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7255882" y="4071148"/>
              <a:ext cx="312898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 rot="5400000">
              <a:off x="1596976" y="4041019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2"/>
            <p:cNvSpPr txBox="1">
              <a:spLocks noChangeArrowheads="1"/>
            </p:cNvSpPr>
            <p:nvPr/>
          </p:nvSpPr>
          <p:spPr bwMode="auto">
            <a:xfrm>
              <a:off x="1357290" y="4071148"/>
              <a:ext cx="441134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-5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rot="5400000">
              <a:off x="2166874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1928794" y="4071148"/>
              <a:ext cx="441134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-4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 rot="5400000">
              <a:off x="2738358" y="4041019"/>
              <a:ext cx="179422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441134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-3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 rot="5400000">
              <a:off x="3309843" y="4052134"/>
              <a:ext cx="17942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3071802" y="4071148"/>
              <a:ext cx="441134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-2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 rot="5400000">
              <a:off x="3882914" y="4041019"/>
              <a:ext cx="17942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30"/>
            <p:cNvSpPr txBox="1">
              <a:spLocks noChangeArrowheads="1"/>
            </p:cNvSpPr>
            <p:nvPr/>
          </p:nvSpPr>
          <p:spPr bwMode="auto">
            <a:xfrm>
              <a:off x="3643306" y="4071148"/>
              <a:ext cx="441134" cy="4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-1</a:t>
              </a:r>
            </a:p>
          </p:txBody>
        </p:sp>
      </p:grpSp>
      <p:cxnSp>
        <p:nvCxnSpPr>
          <p:cNvPr id="47" name="直接连接符 46"/>
          <p:cNvCxnSpPr/>
          <p:nvPr/>
        </p:nvCxnSpPr>
        <p:spPr>
          <a:xfrm rot="5400000">
            <a:off x="5662085" y="4948390"/>
            <a:ext cx="785812" cy="31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412178" y="4699947"/>
            <a:ext cx="10001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6"/>
          <p:cNvSpPr txBox="1">
            <a:spLocks noChangeArrowheads="1"/>
          </p:cNvSpPr>
          <p:nvPr/>
        </p:nvSpPr>
        <p:spPr bwMode="auto">
          <a:xfrm>
            <a:off x="7483740" y="4414197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越来越大</a:t>
            </a:r>
          </a:p>
        </p:txBody>
      </p:sp>
      <p:cxnSp>
        <p:nvCxnSpPr>
          <p:cNvPr id="50" name="直接箭头连接符 49"/>
          <p:cNvCxnSpPr/>
          <p:nvPr/>
        </p:nvCxnSpPr>
        <p:spPr>
          <a:xfrm rot="10800000">
            <a:off x="4697678" y="4699947"/>
            <a:ext cx="10001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8"/>
          <p:cNvSpPr txBox="1">
            <a:spLocks noChangeArrowheads="1"/>
          </p:cNvSpPr>
          <p:nvPr/>
        </p:nvSpPr>
        <p:spPr bwMode="auto">
          <a:xfrm>
            <a:off x="3054615" y="4414197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越来越小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13897" y="2224586"/>
            <a:ext cx="4626593" cy="1596788"/>
            <a:chOff x="504965" y="4599296"/>
            <a:chExt cx="4626593" cy="1596788"/>
          </a:xfrm>
        </p:grpSpPr>
        <p:sp>
          <p:nvSpPr>
            <p:cNvPr id="54" name="圆角矩形标注 53"/>
            <p:cNvSpPr/>
            <p:nvPr/>
          </p:nvSpPr>
          <p:spPr>
            <a:xfrm>
              <a:off x="1828800" y="4599296"/>
              <a:ext cx="3302758" cy="1596788"/>
            </a:xfrm>
            <a:prstGeom prst="wedgeRoundRectCallout">
              <a:avLst>
                <a:gd name="adj1" fmla="val -59676"/>
                <a:gd name="adj2" fmla="val -1020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85666" y="4717581"/>
              <a:ext cx="3177652" cy="1384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观察横放的温度计，看一看上面的刻度是怎样排列的。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04965" y="4872251"/>
              <a:ext cx="873457" cy="124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6155142" y="2777322"/>
            <a:ext cx="227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零下温度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4712" y="1674126"/>
            <a:ext cx="227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零上温度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70378" y="2317846"/>
            <a:ext cx="36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6169" y="5522797"/>
            <a:ext cx="28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负数都在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的左边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34420" y="5522797"/>
            <a:ext cx="36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68872" y="5522797"/>
            <a:ext cx="312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正数都在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的右边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43498" y="1169160"/>
            <a:ext cx="125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分界线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20436" y="3969226"/>
            <a:ext cx="125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分界线</a:t>
            </a:r>
            <a:endParaRPr lang="zh-CN" altLang="en-US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6183" y="6002743"/>
            <a:ext cx="486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既不是正数，也不是负数。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685E-6 5.64292E-7 L 0.07737 -0.098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278 L 0.25192 -0.0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678E-6 4.30157E-6 L -1.09678E-6 -0.163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/>
      <p:bldP spid="51" grpId="0"/>
      <p:bldP spid="57" grpId="0"/>
      <p:bldP spid="57" grpId="1"/>
      <p:bldP spid="58" grpId="0"/>
      <p:bldP spid="58" grpId="1"/>
      <p:bldP spid="60" grpId="0"/>
      <p:bldP spid="60" grpId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98787" y="1078174"/>
            <a:ext cx="9191625" cy="1288364"/>
            <a:chOff x="348160" y="1105469"/>
            <a:chExt cx="9191625" cy="1288364"/>
          </a:xfrm>
        </p:grpSpPr>
        <p:sp>
          <p:nvSpPr>
            <p:cNvPr id="8" name="圆角矩形标注 7"/>
            <p:cNvSpPr/>
            <p:nvPr/>
          </p:nvSpPr>
          <p:spPr>
            <a:xfrm>
              <a:off x="1624083" y="1173708"/>
              <a:ext cx="7833816" cy="627797"/>
            </a:xfrm>
            <a:prstGeom prst="wedgeRoundRectCallout">
              <a:avLst>
                <a:gd name="adj1" fmla="val -53692"/>
                <a:gd name="adj2" fmla="val 3858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8160" y="1105469"/>
              <a:ext cx="880138" cy="128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555845" y="1201003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直线上的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，－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1,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1,2……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都是</a:t>
              </a:r>
              <a:r>
                <a:rPr lang="zh-CN" altLang="en-US" sz="32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  <a:r>
                <a:rPr lang="zh-CN" altLang="en-US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1250" y="2376986"/>
            <a:ext cx="113526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1,2,3……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的右边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，并且都是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，所以被称为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250" y="2979552"/>
            <a:ext cx="113526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正整数和负整数的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分界线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既不是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，也不是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250" y="3582119"/>
            <a:ext cx="1135266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像－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，－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的左边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，并且都是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，所以被称为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负整数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1914266" y="5963970"/>
            <a:ext cx="200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负整数：</a:t>
            </a:r>
          </a:p>
        </p:txBody>
      </p:sp>
      <p:grpSp>
        <p:nvGrpSpPr>
          <p:cNvPr id="15" name="组合 32"/>
          <p:cNvGrpSpPr/>
          <p:nvPr/>
        </p:nvGrpSpPr>
        <p:grpSpPr bwMode="auto">
          <a:xfrm>
            <a:off x="530140" y="4434736"/>
            <a:ext cx="1357313" cy="1928812"/>
            <a:chOff x="1577794" y="3429000"/>
            <a:chExt cx="1357322" cy="1928826"/>
          </a:xfrm>
        </p:grpSpPr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>
              <a:off x="1577794" y="4172540"/>
              <a:ext cx="1357322" cy="52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</a:p>
          </p:txBody>
        </p:sp>
        <p:sp>
          <p:nvSpPr>
            <p:cNvPr id="17" name="左大括号 16"/>
            <p:cNvSpPr/>
            <p:nvPr/>
          </p:nvSpPr>
          <p:spPr>
            <a:xfrm>
              <a:off x="2500047" y="3429000"/>
              <a:ext cx="357189" cy="192882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1826284" y="4136286"/>
            <a:ext cx="200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正整数：</a:t>
            </a: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2042308" y="5080710"/>
            <a:ext cx="200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零：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3428451" y="6006361"/>
            <a:ext cx="332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-2,-3……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3198378" y="4148093"/>
            <a:ext cx="310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3……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3549598" y="5077673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7838952" y="4220776"/>
            <a:ext cx="26561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负数＜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＜正数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6749501" y="5144586"/>
            <a:ext cx="458564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两个负数相比较，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负号后面的数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越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，这个数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越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94282" y="751205"/>
            <a:ext cx="39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读出下列各数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25611" y="1620113"/>
            <a:ext cx="95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1743" y="1620113"/>
            <a:ext cx="13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277736" y="1620113"/>
            <a:ext cx="129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2787" y="1620113"/>
            <a:ext cx="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859730" y="2536788"/>
            <a:ext cx="541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59730" y="3580083"/>
            <a:ext cx="541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859730" y="4623378"/>
            <a:ext cx="541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66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859730" y="5666674"/>
            <a:ext cx="541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28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409587" y="2441253"/>
            <a:ext cx="108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负四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5409587" y="3521701"/>
            <a:ext cx="212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正二十一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409587" y="4531635"/>
            <a:ext cx="275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负六十六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5409587" y="5612083"/>
            <a:ext cx="212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二十八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694282" y="751205"/>
            <a:ext cx="622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在圈里填上＞或＜。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819388" y="1890793"/>
            <a:ext cx="28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4677156" y="1890793"/>
            <a:ext cx="28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2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534923" y="1890793"/>
            <a:ext cx="28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90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08012" y="3762841"/>
            <a:ext cx="283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35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4665780" y="3762841"/>
            <a:ext cx="33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8523547" y="3762841"/>
            <a:ext cx="329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29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○  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29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2022663" y="1893068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653336" y="3217781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负数一定小于正数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5682536" y="1895342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661230" y="2716484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正数一定大于负数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8509899" y="2716484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负数一定小于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9735920" y="1881695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2024936" y="3765085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5725753" y="3753713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9795060" y="3755988"/>
            <a:ext cx="5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580549" y="4654466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负数一定小于正数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4704448" y="4588502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正数一定大于负数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8555391" y="4618070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正数一定大于负数</a:t>
            </a:r>
            <a:endParaRPr lang="zh-CN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664712" y="2490153"/>
            <a:ext cx="31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小，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94282" y="751205"/>
            <a:ext cx="622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明辨是非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718720" y="1773347"/>
            <a:ext cx="108748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）在直线上，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右边的数都大于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左边的数。   （  ）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既是正数，又是负数。                     （  ）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）负数都小于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                            （  ）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-6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之间只有一个负数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-5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             （  ）</a:t>
            </a:r>
          </a:p>
        </p:txBody>
      </p:sp>
      <p:sp>
        <p:nvSpPr>
          <p:cNvPr id="48" name="TextBox 3"/>
          <p:cNvSpPr txBox="1"/>
          <p:nvPr/>
        </p:nvSpPr>
        <p:spPr>
          <a:xfrm>
            <a:off x="10765057" y="1793867"/>
            <a:ext cx="46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10765057" y="2751610"/>
            <a:ext cx="46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10765057" y="3734520"/>
            <a:ext cx="46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10765057" y="4657309"/>
            <a:ext cx="46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94282" y="751205"/>
            <a:ext cx="622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在括号里填上合适的数。</a:t>
            </a:r>
          </a:p>
        </p:txBody>
      </p:sp>
      <p:cxnSp>
        <p:nvCxnSpPr>
          <p:cNvPr id="4" name="直接箭头连接符 3"/>
          <p:cNvCxnSpPr/>
          <p:nvPr/>
        </p:nvCxnSpPr>
        <p:spPr bwMode="auto">
          <a:xfrm>
            <a:off x="1625652" y="2891909"/>
            <a:ext cx="9224317" cy="14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 rot="5400000">
            <a:off x="6808844" y="2764669"/>
            <a:ext cx="255053" cy="2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rot="5400000">
            <a:off x="7662575" y="2811429"/>
            <a:ext cx="161533" cy="2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 rot="5400000">
            <a:off x="8469545" y="2811430"/>
            <a:ext cx="161533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 rot="5400000">
            <a:off x="9277223" y="2812138"/>
            <a:ext cx="160116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5400000">
            <a:off x="10084195" y="2812138"/>
            <a:ext cx="160117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 rot="5400000">
            <a:off x="6049342" y="2812137"/>
            <a:ext cx="160116" cy="2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 rot="5400000">
            <a:off x="2014492" y="2812137"/>
            <a:ext cx="160117" cy="2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rot="5400000">
            <a:off x="2821462" y="2812138"/>
            <a:ext cx="160117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 rot="5400000">
            <a:off x="3628431" y="2812138"/>
            <a:ext cx="160117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rot="5400000">
            <a:off x="4435401" y="2812138"/>
            <a:ext cx="160116" cy="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rot="5400000">
            <a:off x="5242370" y="2812137"/>
            <a:ext cx="160117" cy="2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"/>
          <p:cNvSpPr txBox="1"/>
          <p:nvPr/>
        </p:nvSpPr>
        <p:spPr>
          <a:xfrm>
            <a:off x="1774730" y="2830214"/>
            <a:ext cx="59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-6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2172787" y="2830214"/>
            <a:ext cx="114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）</a:t>
            </a:r>
          </a:p>
        </p:txBody>
      </p:sp>
      <p:sp>
        <p:nvSpPr>
          <p:cNvPr id="32" name="TextBox 3"/>
          <p:cNvSpPr txBox="1"/>
          <p:nvPr/>
        </p:nvSpPr>
        <p:spPr>
          <a:xfrm>
            <a:off x="2966631" y="2830214"/>
            <a:ext cx="114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）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4151716" y="2830214"/>
            <a:ext cx="59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-3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4972856" y="2830214"/>
            <a:ext cx="59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-2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"/>
          <p:cNvSpPr txBox="1"/>
          <p:nvPr/>
        </p:nvSpPr>
        <p:spPr>
          <a:xfrm>
            <a:off x="5778075" y="2830214"/>
            <a:ext cx="59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-1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6722045" y="2830214"/>
            <a:ext cx="4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7543184" y="2830214"/>
            <a:ext cx="4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"/>
          <p:cNvSpPr txBox="1"/>
          <p:nvPr/>
        </p:nvSpPr>
        <p:spPr>
          <a:xfrm>
            <a:off x="7838881" y="2830214"/>
            <a:ext cx="114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）</a:t>
            </a:r>
          </a:p>
        </p:txBody>
      </p:sp>
      <p:sp>
        <p:nvSpPr>
          <p:cNvPr id="39" name="TextBox 3"/>
          <p:cNvSpPr txBox="1"/>
          <p:nvPr/>
        </p:nvSpPr>
        <p:spPr>
          <a:xfrm>
            <a:off x="8632725" y="2830214"/>
            <a:ext cx="114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）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9972487" y="2830214"/>
            <a:ext cx="4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2577673" y="2830214"/>
            <a:ext cx="69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-5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3357870" y="2830214"/>
            <a:ext cx="69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-4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TextBox 3"/>
          <p:cNvSpPr txBox="1"/>
          <p:nvPr/>
        </p:nvSpPr>
        <p:spPr>
          <a:xfrm>
            <a:off x="8339306" y="2830214"/>
            <a:ext cx="34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TextBox 3"/>
          <p:cNvSpPr txBox="1"/>
          <p:nvPr/>
        </p:nvSpPr>
        <p:spPr>
          <a:xfrm>
            <a:off x="9187741" y="2830214"/>
            <a:ext cx="34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TextBox 3"/>
          <p:cNvSpPr txBox="1"/>
          <p:nvPr/>
        </p:nvSpPr>
        <p:spPr>
          <a:xfrm>
            <a:off x="914399" y="4033492"/>
            <a:ext cx="514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负数都在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的左边，越往左越小</a:t>
            </a:r>
          </a:p>
        </p:txBody>
      </p:sp>
      <p:sp>
        <p:nvSpPr>
          <p:cNvPr id="46" name="TextBox 3"/>
          <p:cNvSpPr txBox="1"/>
          <p:nvPr/>
        </p:nvSpPr>
        <p:spPr>
          <a:xfrm>
            <a:off x="6716973" y="4022118"/>
            <a:ext cx="514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正数都在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的右边，越往右越大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143219"/>
            <a:ext cx="11431587" cy="654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405722" y="1909051"/>
            <a:ext cx="83814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在数学中，像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这样的数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叫做负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数，“－”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负号。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722" y="2482113"/>
            <a:ext cx="56228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我们以前学过的数，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5721" y="3055174"/>
            <a:ext cx="51823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大的数是正数，比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小的数是负数。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5723" y="3628235"/>
            <a:ext cx="377220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直线上，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左边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右边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5718" y="4504555"/>
            <a:ext cx="37722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直线上的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1,2……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4509" y="3055174"/>
            <a:ext cx="396467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既不是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，也不是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8356" y="5393907"/>
            <a:ext cx="87209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1,2,3……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的右边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，并且都是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，所以被称为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4707" y="5927175"/>
            <a:ext cx="90563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像－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2……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的左边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，并且都是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，所以被称为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30042" y="3628235"/>
            <a:ext cx="5209138" cy="1627161"/>
            <a:chOff x="5430042" y="3628235"/>
            <a:chExt cx="5209138" cy="1627161"/>
          </a:xfrm>
        </p:grpSpPr>
        <p:sp>
          <p:nvSpPr>
            <p:cNvPr id="15" name="TextBox 14"/>
            <p:cNvSpPr txBox="1"/>
            <p:nvPr/>
          </p:nvSpPr>
          <p:spPr>
            <a:xfrm>
              <a:off x="5430042" y="4089056"/>
              <a:ext cx="462816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左大括号 1"/>
            <p:cNvSpPr/>
            <p:nvPr/>
          </p:nvSpPr>
          <p:spPr>
            <a:xfrm>
              <a:off x="5936926" y="3753714"/>
              <a:ext cx="287094" cy="1501682"/>
            </a:xfrm>
            <a:prstGeom prst="leftBrace">
              <a:avLst>
                <a:gd name="adj1" fmla="val 49074"/>
                <a:gd name="adj2" fmla="val 50000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1692" y="3628235"/>
              <a:ext cx="415387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正整数：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1,2,3……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（无数个）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0314" y="4255166"/>
              <a:ext cx="97065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零：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9952" y="4793731"/>
              <a:ext cx="445922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负整数：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-1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-2,……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（无数个）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5586413"/>
            <a:ext cx="7947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4348163" y="5175250"/>
            <a:ext cx="3721100" cy="822325"/>
            <a:chOff x="5520213" y="655117"/>
            <a:chExt cx="2124391" cy="579549"/>
          </a:xfrm>
        </p:grpSpPr>
        <p:grpSp>
          <p:nvGrpSpPr>
            <p:cNvPr id="6" name="组合 7"/>
            <p:cNvGrpSpPr/>
            <p:nvPr/>
          </p:nvGrpSpPr>
          <p:grpSpPr bwMode="auto">
            <a:xfrm>
              <a:off x="5520213" y="655117"/>
              <a:ext cx="2124391" cy="579549"/>
              <a:chOff x="5493845" y="716589"/>
              <a:chExt cx="1815921" cy="5795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493845" y="716589"/>
                <a:ext cx="1815921" cy="57954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圆角矩形 46"/>
              <p:cNvSpPr/>
              <p:nvPr/>
            </p:nvSpPr>
            <p:spPr>
              <a:xfrm>
                <a:off x="5579063" y="755748"/>
                <a:ext cx="1631540" cy="498994"/>
              </a:xfrm>
              <a:prstGeom prst="roundRect">
                <a:avLst/>
              </a:prstGeom>
              <a:solidFill>
                <a:srgbClr val="0BF30B"/>
              </a:solidFill>
              <a:ln>
                <a:solidFill>
                  <a:srgbClr val="0BF3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8"/>
            <p:cNvSpPr txBox="1">
              <a:spLocks noChangeArrowheads="1"/>
            </p:cNvSpPr>
            <p:nvPr/>
          </p:nvSpPr>
          <p:spPr bwMode="auto">
            <a:xfrm>
              <a:off x="5580935" y="742385"/>
              <a:ext cx="1987538" cy="41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spcAft>
                  <a:spcPts val="0"/>
                </a:spcAft>
                <a:defRPr/>
              </a:pPr>
              <a:r>
                <a:rPr lang="zh-CN" altLang="en-US" sz="3200" b="1" kern="1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负整数和整数</a:t>
              </a:r>
              <a:endPara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0477">
            <a:off x="3303588" y="1249363"/>
            <a:ext cx="58483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304424" y="2522008"/>
            <a:ext cx="4252723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练一练第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29385" y="4732655"/>
            <a:ext cx="9041130" cy="145859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87730" y="918845"/>
            <a:ext cx="10594340" cy="381381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借助温度计，经历认识正、负数，以及用直线上的点表示整数的过程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初步了解负数的意义，会读、写负数；知道整数包括正整数、零和负整数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会比较简单整数的大小。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对温度计充满好奇心，感受借助直观温度计理解数学的作用，树立学好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数学的信心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内容占位符 1"/>
          <p:cNvSpPr txBox="1">
            <a:spLocks noChangeArrowheads="1"/>
          </p:cNvSpPr>
          <p:nvPr/>
        </p:nvSpPr>
        <p:spPr bwMode="auto">
          <a:xfrm>
            <a:off x="1429385" y="5007927"/>
            <a:ext cx="881761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负数的意义、读写和比较简单整数的大小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难点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理解直线上的数从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往左，数越来越小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685316" y="956899"/>
            <a:ext cx="6544283" cy="649605"/>
          </a:xfrm>
          <a:prstGeom prst="wedgeRoundRectCallout">
            <a:avLst>
              <a:gd name="adj1" fmla="val 55769"/>
              <a:gd name="adj2" fmla="val -69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知道下面的东西是什么吗，会使用吗？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54082" y="2650733"/>
            <a:ext cx="3204505" cy="3193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51451" y="2348169"/>
            <a:ext cx="2620980" cy="3496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9870" y="2907585"/>
            <a:ext cx="3816136" cy="250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909" y="586143"/>
            <a:ext cx="2630805" cy="5683250"/>
          </a:xfrm>
          <a:prstGeom prst="rect">
            <a:avLst/>
          </a:prstGeom>
        </p:spPr>
      </p:pic>
      <p:cxnSp>
        <p:nvCxnSpPr>
          <p:cNvPr id="61" name="直接箭头连接符 60"/>
          <p:cNvCxnSpPr/>
          <p:nvPr/>
        </p:nvCxnSpPr>
        <p:spPr>
          <a:xfrm flipH="1">
            <a:off x="4217158" y="4640239"/>
            <a:ext cx="4599295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00325" y="5324902"/>
            <a:ext cx="122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玻璃泡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flipH="1">
            <a:off x="4233081" y="2254155"/>
            <a:ext cx="4599295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116248" y="2938818"/>
            <a:ext cx="122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玻璃管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H="1">
            <a:off x="5104262" y="3659875"/>
            <a:ext cx="3741762" cy="748352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866028" y="4371834"/>
            <a:ext cx="27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水银柱（或煤油柱）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4123898" y="2827361"/>
            <a:ext cx="4599295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93674" y="3512024"/>
            <a:ext cx="88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22300" y="1214120"/>
            <a:ext cx="4369435" cy="1457960"/>
            <a:chOff x="980" y="1912"/>
            <a:chExt cx="6881" cy="229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flipH="1">
              <a:off x="980" y="1932"/>
              <a:ext cx="1437" cy="2276"/>
            </a:xfrm>
            <a:prstGeom prst="rect">
              <a:avLst/>
            </a:prstGeom>
          </p:spPr>
        </p:pic>
        <p:sp>
          <p:nvSpPr>
            <p:cNvPr id="71" name="圆角矩形标注 70"/>
            <p:cNvSpPr/>
            <p:nvPr/>
          </p:nvSpPr>
          <p:spPr>
            <a:xfrm>
              <a:off x="2582" y="1912"/>
              <a:ext cx="5279" cy="765"/>
            </a:xfrm>
            <a:prstGeom prst="wedgeRoundRectCallout">
              <a:avLst>
                <a:gd name="adj1" fmla="val -42052"/>
                <a:gd name="adj2" fmla="val 82810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3"/>
            <p:cNvSpPr txBox="1"/>
            <p:nvPr/>
          </p:nvSpPr>
          <p:spPr>
            <a:xfrm>
              <a:off x="2495" y="1932"/>
              <a:ext cx="53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这是测量气温的</a:t>
              </a:r>
              <a:r>
                <a:rPr lang="zh-CN" altLang="en-US" sz="2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温度计。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005" y="695325"/>
            <a:ext cx="2630805" cy="5683250"/>
          </a:xfrm>
          <a:prstGeom prst="rect">
            <a:avLst/>
          </a:prstGeom>
        </p:spPr>
      </p:pic>
      <p:grpSp>
        <p:nvGrpSpPr>
          <p:cNvPr id="2" name="组合 11"/>
          <p:cNvGrpSpPr/>
          <p:nvPr/>
        </p:nvGrpSpPr>
        <p:grpSpPr>
          <a:xfrm>
            <a:off x="7383145" y="1106170"/>
            <a:ext cx="4241800" cy="1174750"/>
            <a:chOff x="11627" y="1742"/>
            <a:chExt cx="6680" cy="18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>
              <a:off x="16757" y="1742"/>
              <a:ext cx="1551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圆角矩形标注 4"/>
            <p:cNvSpPr/>
            <p:nvPr/>
          </p:nvSpPr>
          <p:spPr>
            <a:xfrm>
              <a:off x="11627" y="1932"/>
              <a:ext cx="5130" cy="1023"/>
            </a:xfrm>
            <a:prstGeom prst="wedgeRoundRectCallout">
              <a:avLst>
                <a:gd name="adj1" fmla="val 55769"/>
                <a:gd name="adj2" fmla="val -698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你知道怎样读数吗？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2300" y="1214120"/>
            <a:ext cx="4243705" cy="1457960"/>
            <a:chOff x="980" y="1912"/>
            <a:chExt cx="6683" cy="22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flipH="1">
              <a:off x="980" y="1932"/>
              <a:ext cx="1437" cy="2276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2582" y="1912"/>
              <a:ext cx="4995" cy="765"/>
            </a:xfrm>
            <a:prstGeom prst="wedgeRoundRectCallout">
              <a:avLst>
                <a:gd name="adj1" fmla="val -42052"/>
                <a:gd name="adj2" fmla="val 82810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495" y="1932"/>
              <a:ext cx="51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这是测量气温的温度计</a:t>
              </a: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032500" y="1487805"/>
            <a:ext cx="393065" cy="412115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76570" y="3340100"/>
            <a:ext cx="573405" cy="1038225"/>
          </a:xfrm>
          <a:prstGeom prst="ellipse">
            <a:avLst/>
          </a:prstGeom>
          <a:noFill/>
          <a:ln w="539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40"/>
          <p:cNvGrpSpPr/>
          <p:nvPr/>
        </p:nvGrpSpPr>
        <p:grpSpPr>
          <a:xfrm>
            <a:off x="3234778" y="2543175"/>
            <a:ext cx="1528445" cy="2305050"/>
            <a:chOff x="5009" y="4170"/>
            <a:chExt cx="2407" cy="363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4" y="4208"/>
              <a:ext cx="2093" cy="3488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 flipH="1">
              <a:off x="7054" y="4170"/>
              <a:ext cx="15" cy="35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421" y="4668"/>
              <a:ext cx="623" cy="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546" y="4796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546" y="4929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546" y="5062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421" y="5328"/>
              <a:ext cx="623" cy="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6546" y="5195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6546" y="5456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6546" y="5589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6546" y="5722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546" y="5855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421" y="5988"/>
              <a:ext cx="623" cy="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6546" y="6133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6546" y="6266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546" y="6399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421" y="6665"/>
              <a:ext cx="623" cy="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546" y="6532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546" y="6793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6546" y="6926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6546" y="7059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546" y="7192"/>
              <a:ext cx="498" cy="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421" y="7325"/>
              <a:ext cx="623" cy="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612" y="4216"/>
              <a:ext cx="93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</a:p>
          </p:txBody>
        </p:sp>
        <p:sp>
          <p:nvSpPr>
            <p:cNvPr id="39" name="TextBox 3"/>
            <p:cNvSpPr txBox="1"/>
            <p:nvPr/>
          </p:nvSpPr>
          <p:spPr>
            <a:xfrm>
              <a:off x="5009" y="6882"/>
              <a:ext cx="15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－</a:t>
              </a:r>
              <a:r>
                <a:rPr lang="en-US" altLang="zh-CN" sz="32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5848" y="5542"/>
              <a:ext cx="93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0</a:t>
              </a:r>
            </a:p>
          </p:txBody>
        </p:sp>
      </p:grpSp>
      <p:sp>
        <p:nvSpPr>
          <p:cNvPr id="43" name="左箭头 42"/>
          <p:cNvSpPr/>
          <p:nvPr/>
        </p:nvSpPr>
        <p:spPr>
          <a:xfrm rot="660000">
            <a:off x="4916728" y="3613331"/>
            <a:ext cx="669853" cy="299856"/>
          </a:xfrm>
          <a:prstGeom prst="leftArrow">
            <a:avLst>
              <a:gd name="adj1" fmla="val 38389"/>
              <a:gd name="adj2" fmla="val 89678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319868" y="2406015"/>
            <a:ext cx="1640205" cy="2521585"/>
          </a:xfrm>
          <a:prstGeom prst="ellipse">
            <a:avLst/>
          </a:prstGeom>
          <a:noFill/>
          <a:ln w="539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3"/>
          <p:cNvSpPr txBox="1"/>
          <p:nvPr/>
        </p:nvSpPr>
        <p:spPr>
          <a:xfrm>
            <a:off x="7760657" y="2255887"/>
            <a:ext cx="328168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每一个小格代表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1℃</a:t>
            </a:r>
          </a:p>
        </p:txBody>
      </p:sp>
      <p:sp>
        <p:nvSpPr>
          <p:cNvPr id="46" name="TextBox 3"/>
          <p:cNvSpPr txBox="1"/>
          <p:nvPr/>
        </p:nvSpPr>
        <p:spPr>
          <a:xfrm>
            <a:off x="7760657" y="4078877"/>
            <a:ext cx="328168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0℃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以上是零上温度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7760657" y="4805061"/>
            <a:ext cx="328168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0℃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以下是零下温度</a:t>
            </a:r>
          </a:p>
        </p:txBody>
      </p:sp>
      <p:sp>
        <p:nvSpPr>
          <p:cNvPr id="48" name="TextBox 3"/>
          <p:cNvSpPr txBox="1"/>
          <p:nvPr/>
        </p:nvSpPr>
        <p:spPr>
          <a:xfrm>
            <a:off x="7760657" y="5531245"/>
            <a:ext cx="3281680" cy="829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水银柱对准哪个刻度，温度就是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几摄氏度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圆角矩形标注 48"/>
          <p:cNvSpPr/>
          <p:nvPr/>
        </p:nvSpPr>
        <p:spPr>
          <a:xfrm>
            <a:off x="5158854" y="477671"/>
            <a:ext cx="2361061" cy="887104"/>
          </a:xfrm>
          <a:prstGeom prst="wedgeRoundRectCallout">
            <a:avLst>
              <a:gd name="adj1" fmla="val -1513"/>
              <a:gd name="adj2" fmla="val 64039"/>
              <a:gd name="adj3" fmla="val 16667"/>
            </a:avLst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先看温度计的单位“摄氏度”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33523" y="3480179"/>
            <a:ext cx="122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分界线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左箭头 50"/>
          <p:cNvSpPr/>
          <p:nvPr/>
        </p:nvSpPr>
        <p:spPr>
          <a:xfrm>
            <a:off x="3111702" y="3616659"/>
            <a:ext cx="641444" cy="1501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3"/>
          <p:cNvSpPr txBox="1"/>
          <p:nvPr/>
        </p:nvSpPr>
        <p:spPr>
          <a:xfrm>
            <a:off x="7760657" y="2982071"/>
            <a:ext cx="328168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℃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是零上温度和零下温度的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分界线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3721" y="1994845"/>
            <a:ext cx="48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零上温度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5995" y="3880511"/>
            <a:ext cx="48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零下温度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圆角矩形标注 54"/>
          <p:cNvSpPr/>
          <p:nvPr/>
        </p:nvSpPr>
        <p:spPr>
          <a:xfrm>
            <a:off x="2533212" y="5491471"/>
            <a:ext cx="2361061" cy="887104"/>
          </a:xfrm>
          <a:prstGeom prst="wedgeRoundRectCallout">
            <a:avLst>
              <a:gd name="adj1" fmla="val 15815"/>
              <a:gd name="adj2" fmla="val -108269"/>
              <a:gd name="adj3" fmla="val 16667"/>
            </a:avLst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再看温度计每格代表的温度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圆角矩形标注 55"/>
          <p:cNvSpPr/>
          <p:nvPr/>
        </p:nvSpPr>
        <p:spPr>
          <a:xfrm>
            <a:off x="3780442" y="1978925"/>
            <a:ext cx="1478506" cy="605050"/>
          </a:xfrm>
          <a:prstGeom prst="wedgeRoundRectCallout">
            <a:avLst>
              <a:gd name="adj1" fmla="val -3247"/>
              <a:gd name="adj2" fmla="val 87116"/>
              <a:gd name="adj3" fmla="val 16667"/>
            </a:avLst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最后读数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6"/>
          <p:cNvSpPr txBox="1"/>
          <p:nvPr/>
        </p:nvSpPr>
        <p:spPr>
          <a:xfrm>
            <a:off x="5452024" y="6084546"/>
            <a:ext cx="160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10℃</a:t>
            </a:r>
          </a:p>
        </p:txBody>
      </p:sp>
      <p:sp>
        <p:nvSpPr>
          <p:cNvPr id="58" name="线形标注 2 57"/>
          <p:cNvSpPr/>
          <p:nvPr/>
        </p:nvSpPr>
        <p:spPr>
          <a:xfrm>
            <a:off x="7629098" y="450375"/>
            <a:ext cx="3562065" cy="655093"/>
          </a:xfrm>
          <a:prstGeom prst="borderCallout2">
            <a:avLst>
              <a:gd name="adj1" fmla="val 22975"/>
              <a:gd name="adj2" fmla="val -136"/>
              <a:gd name="adj3" fmla="val 21567"/>
              <a:gd name="adj4" fmla="val -7241"/>
              <a:gd name="adj5" fmla="val 66227"/>
              <a:gd name="adj6" fmla="val -17041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摄氏度是计量温度的单位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977719" y="941696"/>
            <a:ext cx="1296538" cy="39578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69148" y="1905562"/>
            <a:ext cx="158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读作：摄氏度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" name="左箭头 59"/>
          <p:cNvSpPr/>
          <p:nvPr/>
        </p:nvSpPr>
        <p:spPr>
          <a:xfrm rot="12840706">
            <a:off x="6425566" y="1853753"/>
            <a:ext cx="641444" cy="1501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435364" y="2497466"/>
            <a:ext cx="138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直接读出数和单位。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34795" y="4122481"/>
            <a:ext cx="138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先读出“零下”，再读出数和单位。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/>
      <p:bldP spid="51" grpId="0" animBg="1"/>
      <p:bldP spid="52" grpId="0" animBg="1"/>
      <p:bldP spid="52" grpId="1" animBg="1"/>
      <p:bldP spid="53" grpId="0"/>
      <p:bldP spid="54" grpId="0"/>
      <p:bldP spid="55" grpId="0" animBg="1"/>
      <p:bldP spid="56" grpId="0" animBg="1"/>
      <p:bldP spid="57" grpId="0"/>
      <p:bldP spid="57" grpId="1"/>
      <p:bldP spid="58" grpId="0" animBg="1"/>
      <p:bldP spid="59" grpId="0" animBg="1"/>
      <p:bldP spid="16" grpId="0"/>
      <p:bldP spid="60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913" y="504967"/>
            <a:ext cx="8127220" cy="42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6318911" y="4271750"/>
            <a:ext cx="5554641" cy="464024"/>
          </a:xfrm>
          <a:prstGeom prst="wedgeRoundRectCallout">
            <a:avLst>
              <a:gd name="adj1" fmla="val -54643"/>
              <a:gd name="adj2" fmla="val -44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人体温度的变化一般在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℃之间。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8840328" y="1787858"/>
            <a:ext cx="3125338" cy="1296536"/>
          </a:xfrm>
          <a:prstGeom prst="wedgeRoundRectCallout">
            <a:avLst>
              <a:gd name="adj1" fmla="val -94818"/>
              <a:gd name="adj2" fmla="val 32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℃表示摄氏温度，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℉表示华氏温度。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我国用的是摄氏温度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421274" y="3357347"/>
            <a:ext cx="5479574" cy="466297"/>
          </a:xfrm>
          <a:prstGeom prst="wedgeRoundRectCallout">
            <a:avLst>
              <a:gd name="adj1" fmla="val -53905"/>
              <a:gd name="adj2" fmla="val 106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摄氏温度、华氏温度是可以互相转化的。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5446" y="4831309"/>
            <a:ext cx="4782185" cy="1457960"/>
            <a:chOff x="980" y="1912"/>
            <a:chExt cx="7531" cy="22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flipH="1">
              <a:off x="980" y="1932"/>
              <a:ext cx="1437" cy="2276"/>
            </a:xfrm>
            <a:prstGeom prst="rect">
              <a:avLst/>
            </a:prstGeom>
          </p:spPr>
        </p:pic>
        <p:sp>
          <p:nvSpPr>
            <p:cNvPr id="11" name="圆角矩形标注 10"/>
            <p:cNvSpPr/>
            <p:nvPr/>
          </p:nvSpPr>
          <p:spPr>
            <a:xfrm>
              <a:off x="2582" y="1912"/>
              <a:ext cx="5929" cy="765"/>
            </a:xfrm>
            <a:prstGeom prst="wedgeRoundRectCallout">
              <a:avLst>
                <a:gd name="adj1" fmla="val -42052"/>
                <a:gd name="adj2" fmla="val 82810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2495" y="1932"/>
              <a:ext cx="53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82716" y="4855419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摄氏度等于华氏多少度？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24521" y="5412619"/>
                <a:ext cx="5315807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9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×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10=50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（ ℉</a:t>
                </a:r>
                <a:r>
                  <a:rPr lang="zh-CN" altLang="en-US" sz="24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</a:t>
                </a:r>
                <a:endPara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答：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摄氏度等于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50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℉。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21" y="5412619"/>
                <a:ext cx="5315807" cy="986296"/>
              </a:xfrm>
              <a:prstGeom prst="rect">
                <a:avLst/>
              </a:prstGeom>
              <a:blipFill rotWithShape="1">
                <a:blip r:embed="rId4"/>
                <a:stretch>
                  <a:fillRect l="-5" t="-52" r="9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909320" y="1282065"/>
            <a:ext cx="1948815" cy="464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3710940" y="1282065"/>
            <a:ext cx="2018030" cy="4642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6581775" y="1282065"/>
            <a:ext cx="2077085" cy="4642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9511665" y="1282065"/>
            <a:ext cx="1929130" cy="464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8070" y="6075680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10℃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595" y="3587115"/>
            <a:ext cx="1582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918585" y="6075680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0℃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918585" y="3912870"/>
            <a:ext cx="1582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781165" y="6075680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－</a:t>
            </a:r>
            <a:r>
              <a:rPr lang="en-US" altLang="zh-CN" sz="2800">
                <a:solidFill>
                  <a:srgbClr val="FF0000"/>
                </a:solidFill>
              </a:rPr>
              <a:t>5℃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838950" y="4071620"/>
            <a:ext cx="1582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637395" y="6075680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－</a:t>
            </a:r>
            <a:r>
              <a:rPr lang="en-US" altLang="zh-CN" sz="2800">
                <a:solidFill>
                  <a:srgbClr val="FF0000"/>
                </a:solidFill>
              </a:rPr>
              <a:t>10℃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9675495" y="4206875"/>
            <a:ext cx="1582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标注 16"/>
          <p:cNvSpPr/>
          <p:nvPr/>
        </p:nvSpPr>
        <p:spPr>
          <a:xfrm flipH="1">
            <a:off x="1334770" y="603885"/>
            <a:ext cx="4394200" cy="649605"/>
          </a:xfrm>
          <a:prstGeom prst="wedgeRoundRectCallout">
            <a:avLst>
              <a:gd name="adj1" fmla="val 55769"/>
              <a:gd name="adj2" fmla="val -69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读出下面温度计上的温度。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63775" y="99377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10℃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74185" y="99377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0℃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48120" y="99377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－</a:t>
            </a:r>
            <a:r>
              <a:rPr lang="en-US" altLang="zh-CN" sz="2800">
                <a:solidFill>
                  <a:srgbClr val="FF0000"/>
                </a:solidFill>
              </a:rPr>
              <a:t>5℃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05545" y="99377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－</a:t>
            </a:r>
            <a:r>
              <a:rPr lang="en-US" altLang="zh-CN" sz="2800">
                <a:solidFill>
                  <a:srgbClr val="FF0000"/>
                </a:solidFill>
              </a:rPr>
              <a:t>10℃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2263775" y="1899285"/>
            <a:ext cx="7799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观察以上四个温度，－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和－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都是比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0℃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低的温度。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3774" y="2580005"/>
            <a:ext cx="838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在数学中，像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这样的数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叫做负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数，“－”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负号。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775" y="3322955"/>
            <a:ext cx="3093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负数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都是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2263775" y="4072890"/>
            <a:ext cx="4111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读作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读作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1651379" y="4599296"/>
            <a:ext cx="5090615" cy="491318"/>
          </a:xfrm>
          <a:prstGeom prst="wedgeRoundRectCallout">
            <a:avLst>
              <a:gd name="adj1" fmla="val -52314"/>
              <a:gd name="adj2" fmla="val 27927"/>
              <a:gd name="adj3" fmla="val 16667"/>
            </a:avLst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请你写出几个负数，并读给大家听。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705970" y="5680322"/>
            <a:ext cx="102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不仅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包括负整数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还包括负分数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负小数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，例如：－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1.28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，－－等。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0918729" y="5502900"/>
            <a:ext cx="32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10921005" y="5846367"/>
            <a:ext cx="32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6" name="自选图形 1933"/>
          <p:cNvSpPr>
            <a:spLocks noChangeArrowheads="1"/>
          </p:cNvSpPr>
          <p:nvPr/>
        </p:nvSpPr>
        <p:spPr bwMode="auto">
          <a:xfrm>
            <a:off x="7452341" y="3289110"/>
            <a:ext cx="3793414" cy="1637732"/>
          </a:xfrm>
          <a:prstGeom prst="wedgeRoundRectCallout">
            <a:avLst>
              <a:gd name="adj1" fmla="val 46450"/>
              <a:gd name="adj2" fmla="val 4274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读正数和负数时，要按照从左往右的顺序去读，即先读“正”或“负”，然后读正、负号后面的数。</a:t>
            </a:r>
            <a:endParaRPr kumimoji="0" 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77" y="4507533"/>
            <a:ext cx="11144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11" grpId="1"/>
      <p:bldP spid="13" grpId="1"/>
      <p:bldP spid="2" grpId="0"/>
      <p:bldP spid="3" grpId="0"/>
      <p:bldP spid="4" grpId="0"/>
      <p:bldP spid="5" grpId="0"/>
      <p:bldP spid="12" grpId="0" animBg="1"/>
      <p:bldP spid="14" grpId="0"/>
      <p:bldP spid="15" grpId="0"/>
      <p:bldP spid="16" grpId="0"/>
      <p:bldP spid="10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784" y="1369381"/>
            <a:ext cx="640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我们以前学过的数，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以外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87857" y="1917379"/>
            <a:ext cx="58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例如：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摄氏度可以写作 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℃。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271" y="2434240"/>
            <a:ext cx="913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是正数，“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正号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，在写数时，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可以省略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“＋”。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2020" y="3471161"/>
            <a:ext cx="610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的数是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，比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的数是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558353" y="614150"/>
            <a:ext cx="4503761" cy="491318"/>
          </a:xfrm>
          <a:prstGeom prst="wedgeRoundRectCallout">
            <a:avLst>
              <a:gd name="adj1" fmla="val 57080"/>
              <a:gd name="adj2" fmla="val 33483"/>
              <a:gd name="adj3" fmla="val 16667"/>
            </a:avLst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我们以前学过整数、分数、小数。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28799" y="4599296"/>
            <a:ext cx="4186411" cy="627797"/>
            <a:chOff x="1828799" y="4599296"/>
            <a:chExt cx="4186411" cy="627797"/>
          </a:xfrm>
        </p:grpSpPr>
        <p:sp>
          <p:nvSpPr>
            <p:cNvPr id="20" name="圆角矩形标注 19"/>
            <p:cNvSpPr/>
            <p:nvPr/>
          </p:nvSpPr>
          <p:spPr>
            <a:xfrm>
              <a:off x="1828799" y="4599296"/>
              <a:ext cx="4186411" cy="627797"/>
            </a:xfrm>
            <a:prstGeom prst="wedgeRoundRectCallout">
              <a:avLst>
                <a:gd name="adj1" fmla="val -55957"/>
                <a:gd name="adj2" fmla="val 3423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2020" y="4649341"/>
              <a:ext cx="4023814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那么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是正数还是负数呢？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50945" y="5522797"/>
            <a:ext cx="466525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既不是正数，也不是负数。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58" y="4419658"/>
            <a:ext cx="952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818678" y="3061699"/>
            <a:ext cx="695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正数都比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7" grpId="0" animBg="1"/>
      <p:bldP spid="22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0cd8bff-267c-4353-a0f3-c36f348881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85,&quot;width&quot;:1716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85,&quot;width&quot;:1716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85,&quot;width&quot;:1716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85,&quot;width&quot;:17160}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宽屏</PresentationFormat>
  <Paragraphs>187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华文楷体</vt:lpstr>
      <vt:lpstr>Calibri</vt:lpstr>
      <vt:lpstr>黑体</vt:lpstr>
      <vt:lpstr>楷体</vt:lpstr>
      <vt:lpstr>Arial</vt:lpstr>
      <vt:lpstr>Wingdings</vt:lpstr>
      <vt:lpstr>宋体</vt:lpstr>
      <vt:lpstr>微软雅黑</vt:lpstr>
      <vt:lpstr>Times New Roman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C9D90D33CEB6414E93FE3CA676CA6B6D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