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3"/>
  </p:notesMasterIdLst>
  <p:handoutMasterIdLst>
    <p:handoutMasterId r:id="rId24"/>
  </p:handoutMasterIdLst>
  <p:sldIdLst>
    <p:sldId id="257" r:id="rId3"/>
    <p:sldId id="258" r:id="rId4"/>
    <p:sldId id="263" r:id="rId5"/>
    <p:sldId id="262" r:id="rId6"/>
    <p:sldId id="259" r:id="rId7"/>
    <p:sldId id="264" r:id="rId8"/>
    <p:sldId id="265" r:id="rId9"/>
    <p:sldId id="269" r:id="rId10"/>
    <p:sldId id="270" r:id="rId11"/>
    <p:sldId id="260" r:id="rId12"/>
    <p:sldId id="268" r:id="rId13"/>
    <p:sldId id="267" r:id="rId14"/>
    <p:sldId id="271" r:id="rId15"/>
    <p:sldId id="273" r:id="rId16"/>
    <p:sldId id="272" r:id="rId17"/>
    <p:sldId id="274" r:id="rId18"/>
    <p:sldId id="275" r:id="rId19"/>
    <p:sldId id="276" r:id="rId20"/>
    <p:sldId id="278" r:id="rId21"/>
    <p:sldId id="277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26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4C246-D271-4E6E-B104-B2A7E4B18D2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0F105-C602-42FD-A808-7E433B09EE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0F105-C602-42FD-A808-7E433B09EE3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CA96-9C80-486B-88CF-119FEECCC7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62D6-E89F-40D3-899F-5C0C4040AE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061B-5737-40DA-B853-46F69E6D56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DB4E1-DD62-4EAA-A97B-822EC2ED61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D0D74-DC18-410A-8A72-C6871011E9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38FF-9F7E-4000-85E8-79D6261E82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9658-05C6-4E0A-920B-88D0CF3BE6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EA6DC-FF3F-45DC-8C0C-220A92FA61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FA79-5D08-41EA-8525-4B53265F42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3043-741C-4C3B-87E0-42BAD69F57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DCF6-6409-4998-AB44-BAA77306AAE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694F-BCDC-4173-A3D1-ABCC113908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E650-F761-43D3-9E1C-7BDB522F247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679-E699-4BA2-9528-42B37B6D68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0F9B-11CD-4A02-B1CE-2E21BF28A35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A96-84E6-4F8B-B45B-66E0ED7A5B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33EE-C675-4224-9252-7847E607A2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22BA6-32B1-4F04-9C25-C7CC844171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4E57-0E64-47E9-A7F6-DE3C239070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EC7E-8BA8-45FF-A5E7-3355B4610A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39A889-81F8-42B5-8E7C-4B73E06BD2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4E63065-9530-4E71-916C-F5864F980A9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-3176" y="1467820"/>
            <a:ext cx="91344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C00000"/>
                </a:solidFill>
              </a:rPr>
              <a:t>Unit 2 </a:t>
            </a:r>
            <a:r>
              <a:rPr lang="en-US" altLang="zh-CN" sz="5400" b="1" dirty="0" smtClean="0">
                <a:latin typeface="Arial" panose="020B0604020202020204" pitchFamily="34" charset="0"/>
              </a:rPr>
              <a:t>I’ll </a:t>
            </a:r>
            <a:r>
              <a:rPr lang="en-US" altLang="zh-CN" sz="5400" b="1" dirty="0">
                <a:latin typeface="Arial" panose="020B0604020202020204" pitchFamily="34" charset="0"/>
              </a:rPr>
              <a:t>help to clean up the city park.</a:t>
            </a:r>
          </a:p>
        </p:txBody>
      </p:sp>
      <p:sp>
        <p:nvSpPr>
          <p:cNvPr id="7" name="矩形 6"/>
          <p:cNvSpPr/>
          <p:nvPr/>
        </p:nvSpPr>
        <p:spPr>
          <a:xfrm>
            <a:off x="2657932" y="508765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3175" y="600075"/>
            <a:ext cx="912653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一、单项选择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When she __________ her money, please ask her to come to me for some.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runs out of	     B. runs out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is running out of	   D. is run out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—You have really beautiful blond hair.  —Thank you. I __________ my mother.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look after	        B. take after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take from	            D. look for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Their house is similar __________ ours, but ours has a bigger garden.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A. with	  B. for	  C. at        D. to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4625" y="1098550"/>
            <a:ext cx="4873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88913" y="3030538"/>
            <a:ext cx="4318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8913" y="4992688"/>
            <a:ext cx="514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-12700" y="1109663"/>
            <a:ext cx="9155113" cy="40318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4. Jimmy has 16 broken bikes to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and give away to kids who don’t have bikes.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fix up	B. set up	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C. put up	D. take up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5. The rich man decided to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_____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everything he has to the charity. 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 A. set up	B. turn on	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C. put off	D. give away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7500" y="1098550"/>
            <a:ext cx="4032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5600" y="3119438"/>
            <a:ext cx="51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3175" y="814388"/>
            <a:ext cx="90979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他的书包和我的相似。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我捐赠了很多钱给流浪的人。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李明</a:t>
            </a:r>
            <a:r>
              <a:rPr lang="zh-CN" altLang="en-US" sz="3200" dirty="0">
                <a:latin typeface="宋体" panose="02010600030101010101" pitchFamily="2" charset="-122"/>
              </a:rPr>
              <a:t>很像他的爸爸。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09588" y="1771650"/>
            <a:ext cx="4910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His bag is similar to mine.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2600" y="3205163"/>
            <a:ext cx="8428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gave away a lot of money to homeless people.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82600" y="4679950"/>
            <a:ext cx="79549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Li Ming takes after his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30163" y="1052513"/>
            <a:ext cx="91122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我在周末修理了我的坏电脑。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latin typeface="宋体" panose="02010600030101010101" pitchFamily="2" charset="-122"/>
              </a:rPr>
              <a:t>马里奥</a:t>
            </a:r>
            <a:r>
              <a:rPr lang="en-US" altLang="zh-CN" sz="3200" dirty="0">
                <a:latin typeface="宋体" panose="02010600030101010101" pitchFamily="2" charset="-122"/>
              </a:rPr>
              <a:t>(Mario)</a:t>
            </a:r>
            <a:r>
              <a:rPr lang="zh-CN" altLang="en-US" sz="3200" dirty="0">
                <a:latin typeface="宋体" panose="02010600030101010101" pitchFamily="2" charset="-122"/>
              </a:rPr>
              <a:t>认为这有助于他得到他未来的理想工作。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39738" y="1495425"/>
            <a:ext cx="817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fixed up my broken computer on the weekend.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27038" y="3484563"/>
            <a:ext cx="816451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Mario believes it can help him to get his future dream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0" y="793750"/>
            <a:ext cx="91567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100" dirty="0">
                <a:solidFill>
                  <a:srgbClr val="000000"/>
                </a:solidFill>
                <a:latin typeface="宋体" panose="02010600030101010101" pitchFamily="2" charset="-122"/>
              </a:rPr>
              <a:t>三、完形填空</a:t>
            </a:r>
            <a:endParaRPr lang="zh-CN" altLang="en-US" sz="31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100" dirty="0">
                <a:latin typeface="宋体" panose="02010600030101010101" pitchFamily="2" charset="-122"/>
              </a:rPr>
              <a:t>One evening a gentleman was traveling on a bus. He felt </a:t>
            </a:r>
            <a:r>
              <a:rPr lang="en-US" altLang="zh-CN" sz="3100" u="sng" dirty="0">
                <a:latin typeface="宋体" panose="02010600030101010101" pitchFamily="2" charset="-122"/>
              </a:rPr>
              <a:t>  1  </a:t>
            </a:r>
            <a:r>
              <a:rPr lang="en-US" altLang="zh-CN" sz="3100" dirty="0">
                <a:latin typeface="宋体" panose="02010600030101010101" pitchFamily="2" charset="-122"/>
              </a:rPr>
              <a:t> and got off at a station to buy water. However, before he got back to the bus, it </a:t>
            </a:r>
            <a:r>
              <a:rPr lang="en-US" altLang="zh-CN" sz="3100" u="sng" dirty="0">
                <a:latin typeface="宋体" panose="02010600030101010101" pitchFamily="2" charset="-122"/>
              </a:rPr>
              <a:t>  2  </a:t>
            </a:r>
            <a:r>
              <a:rPr lang="en-US" altLang="zh-CN" sz="3100" dirty="0">
                <a:latin typeface="宋体" panose="02010600030101010101" pitchFamily="2" charset="-122"/>
              </a:rPr>
              <a:t>. The man had to find a place for a night's stay. He went to the nearby </a:t>
            </a:r>
            <a:r>
              <a:rPr lang="en-US" altLang="zh-CN" sz="3100" u="sng" dirty="0">
                <a:latin typeface="宋体" panose="02010600030101010101" pitchFamily="2" charset="-122"/>
              </a:rPr>
              <a:t>  3  </a:t>
            </a:r>
            <a:r>
              <a:rPr lang="en-US" altLang="zh-CN" sz="3100" dirty="0">
                <a:latin typeface="宋体" panose="02010600030101010101" pitchFamily="2" charset="-122"/>
              </a:rPr>
              <a:t> to ask for a room but found none. So he came to a hut (</a:t>
            </a:r>
            <a:r>
              <a:rPr lang="zh-CN" altLang="en-US" sz="3100" dirty="0">
                <a:latin typeface="宋体" panose="02010600030101010101" pitchFamily="2" charset="-122"/>
              </a:rPr>
              <a:t>小屋</a:t>
            </a:r>
            <a:r>
              <a:rPr lang="en-US" altLang="zh-CN" sz="3100" dirty="0">
                <a:latin typeface="宋体" panose="02010600030101010101" pitchFamily="2" charset="-122"/>
              </a:rPr>
              <a:t>). He asked </a:t>
            </a:r>
            <a:r>
              <a:rPr lang="en-US" altLang="zh-CN" sz="3100" u="sng" dirty="0">
                <a:latin typeface="宋体" panose="02010600030101010101" pitchFamily="2" charset="-122"/>
              </a:rPr>
              <a:t>  4  </a:t>
            </a:r>
            <a:r>
              <a:rPr lang="en-US" altLang="zh-CN" sz="3100" dirty="0">
                <a:latin typeface="宋体" panose="02010600030101010101" pitchFamily="2" charset="-122"/>
              </a:rPr>
              <a:t> of the hut whether he could stay in his house for a night. The owner </a:t>
            </a:r>
            <a:r>
              <a:rPr lang="en-US" altLang="zh-CN" sz="3100" u="sng" dirty="0">
                <a:latin typeface="宋体" panose="02010600030101010101" pitchFamily="2" charset="-122"/>
              </a:rPr>
              <a:t>  5  </a:t>
            </a:r>
            <a:r>
              <a:rPr lang="en-US" altLang="zh-CN" sz="3100" dirty="0">
                <a:latin typeface="宋体" panose="02010600030101010101" pitchFamily="2" charset="-122"/>
              </a:rPr>
              <a:t>. The owner served him food and gave him a room to stay in, but did not </a:t>
            </a:r>
            <a:r>
              <a:rPr lang="en-US" altLang="zh-CN" sz="3100" u="sng" dirty="0">
                <a:latin typeface="宋体" panose="02010600030101010101" pitchFamily="2" charset="-122"/>
              </a:rPr>
              <a:t>  6  </a:t>
            </a:r>
            <a:r>
              <a:rPr lang="en-US" altLang="zh-CN" sz="3100" dirty="0">
                <a:latin typeface="宋体" panose="02010600030101010101" pitchFamily="2" charset="-122"/>
              </a:rPr>
              <a:t> anything in return.</a:t>
            </a:r>
            <a:endParaRPr lang="zh-CN" altLang="en-US" sz="31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13335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0" y="882650"/>
            <a:ext cx="905827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dirty="0">
                <a:latin typeface="宋体" panose="02010600030101010101" pitchFamily="2" charset="-122"/>
              </a:rPr>
              <a:t>At night, the gentleman was just going to lie down when he heard a knock at the </a:t>
            </a:r>
            <a:r>
              <a:rPr lang="en-US" altLang="zh-CN" sz="31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3100" u="sng" dirty="0">
                <a:latin typeface="宋体" panose="02010600030101010101" pitchFamily="2" charset="-122"/>
              </a:rPr>
              <a:t>7  </a:t>
            </a:r>
            <a:r>
              <a:rPr lang="en-US" altLang="zh-CN" sz="3100" dirty="0">
                <a:latin typeface="宋体" panose="02010600030101010101" pitchFamily="2" charset="-122"/>
              </a:rPr>
              <a:t> of the hut. The owner opened the door. A stranger entered and asked the owner to </a:t>
            </a:r>
            <a:r>
              <a:rPr lang="en-US" altLang="zh-CN" sz="31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3100" u="sng" dirty="0">
                <a:latin typeface="宋体" panose="02010600030101010101" pitchFamily="2" charset="-122"/>
              </a:rPr>
              <a:t>8  </a:t>
            </a:r>
            <a:r>
              <a:rPr lang="en-US" altLang="zh-CN" sz="3100" dirty="0">
                <a:latin typeface="宋体" panose="02010600030101010101" pitchFamily="2" charset="-122"/>
              </a:rPr>
              <a:t> off his debts (</a:t>
            </a:r>
            <a:r>
              <a:rPr lang="zh-CN" altLang="en-US" sz="3100" dirty="0">
                <a:latin typeface="宋体" panose="02010600030101010101" pitchFamily="2" charset="-122"/>
              </a:rPr>
              <a:t>债务</a:t>
            </a:r>
            <a:r>
              <a:rPr lang="en-US" altLang="zh-CN" sz="3100" dirty="0" smtClean="0">
                <a:latin typeface="宋体" panose="02010600030101010101" pitchFamily="2" charset="-122"/>
              </a:rPr>
              <a:t>).The </a:t>
            </a:r>
            <a:r>
              <a:rPr lang="en-US" altLang="zh-CN" sz="3100" dirty="0">
                <a:latin typeface="宋体" panose="02010600030101010101" pitchFamily="2" charset="-122"/>
              </a:rPr>
              <a:t>gentleman got to know that the owner was in need of </a:t>
            </a:r>
            <a:r>
              <a:rPr lang="en-US" altLang="zh-CN" sz="3100" u="sng" dirty="0" smtClean="0">
                <a:latin typeface="宋体" panose="02010600030101010101" pitchFamily="2" charset="-122"/>
              </a:rPr>
              <a:t> 9 </a:t>
            </a:r>
            <a:r>
              <a:rPr lang="en-US" altLang="zh-CN" sz="3100" dirty="0">
                <a:latin typeface="宋体" panose="02010600030101010101" pitchFamily="2" charset="-122"/>
              </a:rPr>
              <a:t>. The next morning he left some money and a note in the room and left. Later, the owner saw the money and the note. It read," You helped me but did not ask for </a:t>
            </a:r>
            <a:r>
              <a:rPr lang="en-US" altLang="zh-CN" sz="31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3100" u="sng" dirty="0">
                <a:latin typeface="宋体" panose="02010600030101010101" pitchFamily="2" charset="-122"/>
              </a:rPr>
              <a:t>10 </a:t>
            </a:r>
            <a:r>
              <a:rPr lang="en-US" altLang="zh-CN" sz="3100" dirty="0" smtClean="0">
                <a:latin typeface="宋体" panose="02010600030101010101" pitchFamily="2" charset="-122"/>
              </a:rPr>
              <a:t> </a:t>
            </a:r>
            <a:r>
              <a:rPr lang="en-US" altLang="zh-CN" sz="3100" dirty="0">
                <a:latin typeface="宋体" panose="02010600030101010101" pitchFamily="2" charset="-122"/>
              </a:rPr>
              <a:t>from me. Yesterday I heard the conversation between you and the </a:t>
            </a:r>
            <a:r>
              <a:rPr lang="en-US" altLang="zh-CN" sz="3100" dirty="0" err="1" smtClean="0">
                <a:latin typeface="宋体" panose="02010600030101010101" pitchFamily="2" charset="-122"/>
              </a:rPr>
              <a:t>stranger.This</a:t>
            </a:r>
            <a:r>
              <a:rPr lang="en-US" altLang="zh-CN" sz="3100" dirty="0" smtClean="0">
                <a:latin typeface="宋体" panose="02010600030101010101" pitchFamily="2" charset="-122"/>
              </a:rPr>
              <a:t> </a:t>
            </a:r>
            <a:r>
              <a:rPr lang="en-US" altLang="zh-CN" sz="3100" dirty="0">
                <a:latin typeface="宋体" panose="02010600030101010101" pitchFamily="2" charset="-122"/>
              </a:rPr>
              <a:t>is what you need." </a:t>
            </a:r>
            <a:endParaRPr lang="zh-CN" altLang="en-US" sz="31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30163" y="719138"/>
            <a:ext cx="9113837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A. happy	   B. hungry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thirsty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D. lonely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A. took away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B. gave away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put away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D. drove away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A. hotels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B. huts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station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D. store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A. the stranger	 B. the owner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driver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 dirty="0">
                <a:latin typeface="宋体" panose="02010600030101010101" pitchFamily="2" charset="-122"/>
              </a:rPr>
              <a:t>D. gentleman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A. laughed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B. cried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agreed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D. disagreed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6. A. give up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B. hand out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look for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D. ask for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1775" y="715963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31775" y="17033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7488" y="2692400"/>
            <a:ext cx="5429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6063" y="3679825"/>
            <a:ext cx="4587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7488" y="4652963"/>
            <a:ext cx="542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03200" y="559911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42863" y="842963"/>
            <a:ext cx="91138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7. A. door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B. window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</a:t>
            </a:r>
            <a:r>
              <a:rPr lang="en-US" altLang="zh-CN" sz="3200" dirty="0" smtClean="0">
                <a:latin typeface="宋体" panose="02010600030101010101" pitchFamily="2" charset="-122"/>
              </a:rPr>
              <a:t>floor  D</a:t>
            </a:r>
            <a:r>
              <a:rPr lang="en-US" altLang="zh-CN" sz="3200" dirty="0">
                <a:latin typeface="宋体" panose="02010600030101010101" pitchFamily="2" charset="-122"/>
              </a:rPr>
              <a:t>. wall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8. A. take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put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turn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pay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9. A. food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fruit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</a:t>
            </a:r>
            <a:r>
              <a:rPr lang="en-US" altLang="zh-CN" sz="3200" dirty="0" smtClean="0">
                <a:latin typeface="宋体" panose="02010600030101010101" pitchFamily="2" charset="-122"/>
              </a:rPr>
              <a:t>money  D</a:t>
            </a:r>
            <a:r>
              <a:rPr lang="en-US" altLang="zh-CN" sz="3200" dirty="0">
                <a:latin typeface="宋体" panose="02010600030101010101" pitchFamily="2" charset="-122"/>
              </a:rPr>
              <a:t>. room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10. A. something	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anything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nothing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everything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9550" y="825500"/>
            <a:ext cx="4175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9550" y="1757363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8125" y="2773363"/>
            <a:ext cx="4857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5113" y="3802063"/>
            <a:ext cx="514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60" name="文本框 101"/>
          <p:cNvSpPr txBox="1">
            <a:spLocks noChangeArrowheads="1"/>
          </p:cNvSpPr>
          <p:nvPr/>
        </p:nvSpPr>
        <p:spPr bwMode="auto">
          <a:xfrm>
            <a:off x="-11113" y="1077913"/>
            <a:ext cx="9155113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If you are looking for something fun to kill your time, why not consider helping others? Welcome to join us to be a </a:t>
            </a:r>
            <a:r>
              <a:rPr lang="en-US" altLang="zh-CN" sz="3200" u="sng" dirty="0">
                <a:latin typeface="宋体" panose="02010600030101010101" pitchFamily="2" charset="-122"/>
              </a:rPr>
              <a:t>  1  </a:t>
            </a:r>
            <a:r>
              <a:rPr lang="en-US" altLang="zh-CN" sz="3200" dirty="0">
                <a:latin typeface="宋体" panose="02010600030101010101" pitchFamily="2" charset="-122"/>
              </a:rPr>
              <a:t>! We have volunteer jobs of all ages. Anyone, from twelve-year-old </a:t>
            </a:r>
            <a:r>
              <a:rPr lang="en-US" altLang="zh-CN" sz="3200" u="sng" dirty="0">
                <a:latin typeface="宋体" panose="02010600030101010101" pitchFamily="2" charset="-122"/>
              </a:rPr>
              <a:t>  2  </a:t>
            </a:r>
            <a:r>
              <a:rPr lang="en-US" altLang="zh-CN" sz="3200" dirty="0">
                <a:latin typeface="宋体" panose="02010600030101010101" pitchFamily="2" charset="-122"/>
              </a:rPr>
              <a:t> to people in their eighties, can become a volunteer. You can help people </a:t>
            </a:r>
            <a:r>
              <a:rPr lang="en-US" altLang="zh-CN" sz="3200" u="sng" dirty="0">
                <a:latin typeface="宋体" panose="02010600030101010101" pitchFamily="2" charset="-122"/>
              </a:rPr>
              <a:t>  3  </a:t>
            </a:r>
            <a:r>
              <a:rPr lang="en-US" altLang="zh-CN" sz="3200" dirty="0">
                <a:latin typeface="宋体" panose="02010600030101010101" pitchFamily="2" charset="-122"/>
              </a:rPr>
              <a:t> many ways. For example, schools need help with  </a:t>
            </a:r>
            <a:r>
              <a:rPr lang="en-US" altLang="zh-CN" sz="3200" u="sng" dirty="0">
                <a:latin typeface="宋体" panose="02010600030101010101" pitchFamily="2" charset="-122"/>
              </a:rPr>
              <a:t>  4  </a:t>
            </a:r>
            <a:r>
              <a:rPr lang="en-US" altLang="zh-CN" sz="3200" dirty="0">
                <a:latin typeface="宋体" panose="02010600030101010101" pitchFamily="2" charset="-122"/>
              </a:rPr>
              <a:t> after children while parents are working. Hospitals need volunteers to </a:t>
            </a:r>
            <a:r>
              <a:rPr lang="en-US" altLang="zh-CN" sz="3200" u="sng" dirty="0">
                <a:latin typeface="宋体" panose="02010600030101010101" pitchFamily="2" charset="-122"/>
              </a:rPr>
              <a:t>  5  </a:t>
            </a:r>
            <a:r>
              <a:rPr lang="en-US" altLang="zh-CN" sz="3200" dirty="0">
                <a:latin typeface="宋体" panose="02010600030101010101" pitchFamily="2" charset="-122"/>
              </a:rPr>
              <a:t> for children while their parents are seeing a doctor.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19461" name="文本框 5"/>
          <p:cNvSpPr txBox="1">
            <a:spLocks noChangeArrowheads="1"/>
          </p:cNvSpPr>
          <p:nvPr/>
        </p:nvSpPr>
        <p:spPr bwMode="auto">
          <a:xfrm>
            <a:off x="0" y="600075"/>
            <a:ext cx="508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四、短文填空</a:t>
            </a:r>
            <a:endParaRPr lang="zh-CN" altLang="en-US" sz="32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文本框 101"/>
          <p:cNvSpPr txBox="1">
            <a:spLocks noChangeArrowheads="1"/>
          </p:cNvSpPr>
          <p:nvPr/>
        </p:nvSpPr>
        <p:spPr bwMode="auto">
          <a:xfrm>
            <a:off x="0" y="1160463"/>
            <a:ext cx="909955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宋体" panose="02010600030101010101" pitchFamily="2" charset="-122"/>
              </a:rPr>
              <a:t> </a:t>
            </a:r>
            <a:r>
              <a:rPr lang="en-US" altLang="zh-CN" sz="2800" u="sng" dirty="0" smtClean="0">
                <a:latin typeface="宋体" panose="02010600030101010101" pitchFamily="2" charset="-122"/>
              </a:rPr>
              <a:t>  6  </a:t>
            </a:r>
            <a:r>
              <a:rPr lang="en-US" altLang="zh-CN" sz="2800" dirty="0" smtClean="0">
                <a:latin typeface="宋体" panose="02010600030101010101" pitchFamily="2" charset="-122"/>
              </a:rPr>
              <a:t> </a:t>
            </a:r>
            <a:r>
              <a:rPr lang="en-US" altLang="zh-CN" sz="2800" dirty="0">
                <a:latin typeface="宋体" panose="02010600030101010101" pitchFamily="2" charset="-122"/>
              </a:rPr>
              <a:t>lovers can help take care of those dogs and cats without homes. There is something for </a:t>
            </a:r>
            <a:r>
              <a:rPr lang="en-US" altLang="zh-CN" sz="2800" u="sng" dirty="0">
                <a:latin typeface="宋体" panose="02010600030101010101" pitchFamily="2" charset="-122"/>
              </a:rPr>
              <a:t>  7  </a:t>
            </a:r>
            <a:r>
              <a:rPr lang="en-US" altLang="zh-CN" sz="2800" dirty="0">
                <a:latin typeface="宋体" panose="02010600030101010101" pitchFamily="2" charset="-122"/>
              </a:rPr>
              <a:t>. “As a volunteer, I don’t want to get anything. Seeing the children’s </a:t>
            </a:r>
            <a:r>
              <a:rPr lang="en-US" altLang="zh-CN" sz="2800" u="sng" dirty="0">
                <a:latin typeface="宋体" panose="02010600030101010101" pitchFamily="2" charset="-122"/>
              </a:rPr>
              <a:t>  8  </a:t>
            </a:r>
            <a:r>
              <a:rPr lang="en-US" altLang="zh-CN" sz="2800" dirty="0">
                <a:latin typeface="宋体" panose="02010600030101010101" pitchFamily="2" charset="-122"/>
              </a:rPr>
              <a:t> faces, I’m happy, too,” said Carlos Domingo, an old woman of 62. “I often played computer games in </a:t>
            </a:r>
            <a:r>
              <a:rPr lang="en-US" altLang="zh-CN" sz="2800" u="sng" dirty="0">
                <a:latin typeface="宋体" panose="02010600030101010101" pitchFamily="2" charset="-122"/>
              </a:rPr>
              <a:t>  9  </a:t>
            </a:r>
            <a:r>
              <a:rPr lang="en-US" altLang="zh-CN" sz="2800" dirty="0">
                <a:latin typeface="宋体" panose="02010600030101010101" pitchFamily="2" charset="-122"/>
              </a:rPr>
              <a:t> free time before. Now I help older people </a:t>
            </a:r>
            <a:r>
              <a:rPr lang="en-US" altLang="zh-CN" sz="2800" u="sng" dirty="0">
                <a:latin typeface="宋体" panose="02010600030101010101" pitchFamily="2" charset="-122"/>
              </a:rPr>
              <a:t>  10  </a:t>
            </a:r>
            <a:r>
              <a:rPr lang="en-US" altLang="zh-CN" sz="2800" dirty="0">
                <a:latin typeface="宋体" panose="02010600030101010101" pitchFamily="2" charset="-122"/>
              </a:rPr>
              <a:t> how to use computers,” said another volunteer at the age of 18. If everyone helps out a bit, we’ll have a better world to live in. Interested? Call us at 800-555-57.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444500" y="1140013"/>
            <a:ext cx="809466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募集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征集</a:t>
            </a:r>
            <a:r>
              <a:rPr lang="en-US" altLang="zh-CN" sz="3200" i="1" dirty="0">
                <a:latin typeface="宋体" panose="02010600030101010101" pitchFamily="2" charset="-122"/>
              </a:rPr>
              <a:t>v.</a:t>
            </a:r>
            <a:r>
              <a:rPr lang="en-US" altLang="zh-CN" sz="3200" dirty="0">
                <a:latin typeface="宋体" panose="02010600030101010101" pitchFamily="2" charset="-122"/>
              </a:rPr>
              <a:t>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午夜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子夜</a:t>
            </a:r>
            <a:r>
              <a:rPr lang="en-US" altLang="zh-CN" sz="3200" i="1" dirty="0"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latin typeface="宋体" panose="02010600030101010101" pitchFamily="2" charset="-122"/>
              </a:rPr>
              <a:t>______________________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latin typeface="宋体" panose="02010600030101010101" pitchFamily="2" charset="-122"/>
              </a:rPr>
              <a:t>独自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单独</a:t>
            </a:r>
            <a:r>
              <a:rPr lang="en-US" altLang="zh-CN" sz="3200" i="1" dirty="0">
                <a:latin typeface="宋体" panose="02010600030101010101" pitchFamily="2" charset="-122"/>
              </a:rPr>
              <a:t>adv.</a:t>
            </a:r>
            <a:r>
              <a:rPr lang="en-US" altLang="zh-CN" sz="3200" dirty="0">
                <a:latin typeface="宋体" panose="02010600030101010101" pitchFamily="2" charset="-122"/>
              </a:rPr>
              <a:t>__________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</a:t>
            </a:r>
            <a:r>
              <a:rPr lang="zh-CN" altLang="en-US" sz="3200" dirty="0">
                <a:latin typeface="宋体" panose="02010600030101010101" pitchFamily="2" charset="-122"/>
              </a:rPr>
              <a:t>修理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修补</a:t>
            </a:r>
            <a:r>
              <a:rPr lang="en-US" altLang="zh-CN" sz="3200" i="1" dirty="0">
                <a:latin typeface="宋体" panose="02010600030101010101" pitchFamily="2" charset="-122"/>
              </a:rPr>
              <a:t>v.</a:t>
            </a:r>
            <a:r>
              <a:rPr lang="en-US" altLang="zh-CN" sz="3200" dirty="0">
                <a:latin typeface="宋体" panose="02010600030101010101" pitchFamily="2" charset="-122"/>
              </a:rPr>
              <a:t>___________</a:t>
            </a:r>
            <a:r>
              <a:rPr lang="en-US" altLang="zh-CN" sz="3200" i="1" dirty="0">
                <a:latin typeface="宋体" panose="02010600030101010101" pitchFamily="2" charset="-122"/>
              </a:rPr>
              <a:t>	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latin typeface="宋体" panose="02010600030101010101" pitchFamily="2" charset="-122"/>
              </a:rPr>
              <a:t>修理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安装</a:t>
            </a:r>
            <a:r>
              <a:rPr lang="en-US" altLang="zh-CN" sz="3200" i="1" dirty="0">
                <a:latin typeface="宋体" panose="02010600030101010101" pitchFamily="2" charset="-122"/>
              </a:rPr>
              <a:t>v.</a:t>
            </a:r>
            <a:r>
              <a:rPr lang="en-US" altLang="zh-CN" sz="3200" dirty="0">
                <a:latin typeface="宋体" panose="02010600030101010101" pitchFamily="2" charset="-122"/>
              </a:rPr>
              <a:t>________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破损的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残缺的</a:t>
            </a:r>
            <a:r>
              <a:rPr lang="en-US" altLang="zh-CN" sz="3200" i="1" dirty="0">
                <a:latin typeface="宋体" panose="02010600030101010101" pitchFamily="2" charset="-122"/>
              </a:rPr>
              <a:t>adj.</a:t>
            </a:r>
            <a:r>
              <a:rPr lang="en-US" altLang="zh-CN" sz="3200" dirty="0">
                <a:latin typeface="宋体" panose="02010600030101010101" pitchFamily="2" charset="-122"/>
              </a:rPr>
              <a:t>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车轮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轮子</a:t>
            </a:r>
            <a:r>
              <a:rPr lang="en-US" altLang="zh-CN" sz="3200" i="1" dirty="0"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latin typeface="宋体" panose="02010600030101010101" pitchFamily="2" charset="-122"/>
              </a:rPr>
              <a:t>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41811" y="156705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raise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52874" y="2568763"/>
            <a:ext cx="12795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alone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43324" y="3068825"/>
            <a:ext cx="1822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repair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632199" y="3541900"/>
            <a:ext cx="1182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fix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092699" y="4056250"/>
            <a:ext cx="2030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broken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632199" y="4572188"/>
            <a:ext cx="1862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wheel 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37136" y="2068700"/>
            <a:ext cx="29352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midnight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101"/>
          <p:cNvSpPr txBox="1">
            <a:spLocks noChangeArrowheads="1"/>
          </p:cNvSpPr>
          <p:nvPr/>
        </p:nvSpPr>
        <p:spPr bwMode="auto">
          <a:xfrm>
            <a:off x="349251" y="803275"/>
            <a:ext cx="602297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16013" y="758825"/>
            <a:ext cx="17811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volunteer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60450" y="1273175"/>
            <a:ext cx="254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children/kids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12850" y="1760538"/>
            <a:ext cx="15732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7288" y="2232025"/>
            <a:ext cx="1474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looking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57288" y="2719388"/>
            <a:ext cx="1265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care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43000" y="3235325"/>
            <a:ext cx="2032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Animal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171575" y="3736975"/>
            <a:ext cx="21415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everyone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241425" y="4221163"/>
            <a:ext cx="1250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happy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338263" y="4679950"/>
            <a:ext cx="1127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my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393825" y="5168900"/>
            <a:ext cx="12525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learn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354014" y="957263"/>
            <a:ext cx="8551862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run out (of ) ______________________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take after </a:t>
            </a:r>
            <a:r>
              <a:rPr lang="en-US" altLang="zh-CN" sz="3200" dirty="0" err="1">
                <a:latin typeface="宋体" panose="02010600030101010101" pitchFamily="2" charset="-122"/>
              </a:rPr>
              <a:t>sb</a:t>
            </a:r>
            <a:r>
              <a:rPr lang="en-US" altLang="zh-CN" sz="3200" dirty="0">
                <a:latin typeface="宋体" panose="02010600030101010101" pitchFamily="2" charset="-122"/>
              </a:rPr>
              <a:t>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fix up__________________________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11. give away__________________________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12. be similar to_____________________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517900" y="1412875"/>
            <a:ext cx="4381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……用完了……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60763" y="1885950"/>
            <a:ext cx="4478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像；与……相像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503488" y="2428875"/>
            <a:ext cx="33099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修理；维修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68725" y="3360738"/>
            <a:ext cx="3241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...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相似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254375" y="2901950"/>
            <a:ext cx="5383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放弃；泄露；分发；出卖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3175" y="611188"/>
            <a:ext cx="911225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13. I take after my mother.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14. Jimmy fixes up broken bicycle parts, like wheels.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15. Jimmy has run out of money.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_____________________________________________________________________________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9438" y="1557338"/>
            <a:ext cx="4381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我和我母亲很像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3725" y="3490913"/>
            <a:ext cx="844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吉米修复破碎的自行车零件,如车轮。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35000" y="4965700"/>
            <a:ext cx="36718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吉米已经没钱了。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-25400" y="627063"/>
            <a:ext cx="9169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She spent a lot of time _____________(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募集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money to help the sick kids.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I think there must be something wrong with one of the __________(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轮子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of my car.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I live by myself and I do everything _______________(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单独，独自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I’m sorry to tell you that your cup is __________________ (</a:t>
            </a:r>
            <a:r>
              <a:rPr lang="zh-CN" altLang="en-US" sz="3200" dirty="0">
                <a:latin typeface="宋体" panose="02010600030101010101" pitchFamily="2" charset="-122"/>
              </a:rPr>
              <a:t>破损的</a:t>
            </a:r>
            <a:r>
              <a:rPr lang="en-US" altLang="zh-CN" sz="3200" dirty="0">
                <a:latin typeface="宋体" panose="02010600030101010101" pitchFamily="2" charset="-122"/>
              </a:rPr>
              <a:t>).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I heard the baby cry at _______________ 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子夜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last night.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94425" y="1573213"/>
            <a:ext cx="203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raising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57588" y="3005138"/>
            <a:ext cx="17811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wheels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92163" y="4060825"/>
            <a:ext cx="162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alone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71550" y="4992688"/>
            <a:ext cx="1392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broken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91200" y="5427663"/>
            <a:ext cx="2127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midnight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15875" y="977900"/>
            <a:ext cx="911225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吉姆长得很像他父亲。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Jim _________________ his father.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我上个月用光了我所有的钱。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I ______________________ all of my money last month.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他把他的单车捐给了儿童之家。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He _________________ his bike to a children’s home.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858963" y="1962150"/>
            <a:ext cx="19319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takes after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220913" y="2879725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ran out of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22425" y="4327525"/>
            <a:ext cx="34639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gave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-38100" y="573088"/>
            <a:ext cx="9196388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吉米修理破的单车零部件，如车轮。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Jimmy ___________________ broken bicycle parts, like____________.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10.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我想帮助无家可归的人们。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I ______________________ help homeless people.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17825" y="1014413"/>
            <a:ext cx="19335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fixes up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84388" y="1543050"/>
            <a:ext cx="2754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 wheels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96963" y="2476500"/>
            <a:ext cx="4645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would like to / want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2"/>
          <p:cNvSpPr txBox="1">
            <a:spLocks noChangeArrowheads="1"/>
          </p:cNvSpPr>
          <p:nvPr/>
        </p:nvSpPr>
        <p:spPr bwMode="auto">
          <a:xfrm>
            <a:off x="3175" y="544513"/>
            <a:ext cx="912653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三、语法专练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短语动词、动词不定式的用法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en-US" sz="3200" dirty="0">
                <a:latin typeface="宋体" panose="02010600030101010101" pitchFamily="2" charset="-122"/>
              </a:rPr>
              <a:t>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11. You are so handsome. I think you might _______ your father.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	A. look after 	  B. take after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en-US" altLang="zh-CN" sz="3200" dirty="0">
                <a:latin typeface="宋体" panose="02010600030101010101" pitchFamily="2" charset="-122"/>
              </a:rPr>
              <a:t>C. look up    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D. look for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12. The meeting is very important. We can’t _______.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put off it 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latin typeface="宋体" panose="02010600030101010101" pitchFamily="2" charset="-122"/>
              </a:rPr>
              <a:t>B. put it off 	C. put it up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D. put it away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13. He wants ______ some vegetables.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buy     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en-US" altLang="zh-CN" sz="3200" dirty="0">
                <a:latin typeface="宋体" panose="02010600030101010101" pitchFamily="2" charset="-122"/>
              </a:rPr>
              <a:t>B. buying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C. to buy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en-US" altLang="zh-CN" sz="3200" dirty="0">
                <a:latin typeface="宋体" panose="02010600030101010101" pitchFamily="2" charset="-122"/>
              </a:rPr>
              <a:t>D. buys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4475" y="1041400"/>
            <a:ext cx="55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2962275"/>
            <a:ext cx="5270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1775" y="4978400"/>
            <a:ext cx="569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15875" y="587375"/>
            <a:ext cx="9112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 )14. Tell him ______ the light. It’s so dark here.</a:t>
            </a:r>
          </a:p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　　  </a:t>
            </a:r>
            <a:r>
              <a:rPr lang="en-US" altLang="zh-CN" sz="3200">
                <a:latin typeface="宋体" panose="02010600030101010101" pitchFamily="2" charset="-122"/>
              </a:rPr>
              <a:t>A. to turn      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latin typeface="宋体" panose="02010600030101010101" pitchFamily="2" charset="-122"/>
              </a:rPr>
              <a:t>B. not to turn on   	C. to not turn    D. to turn on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 )15. –Why are you running all the way?   –I’m running ________ the last bus.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	A. catch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   </a:t>
            </a:r>
            <a:r>
              <a:rPr lang="en-US" altLang="zh-CN" sz="3200">
                <a:latin typeface="宋体" panose="02010600030101010101" pitchFamily="2" charset="-122"/>
              </a:rPr>
              <a:t>B. caught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C. to catch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>
                <a:latin typeface="宋体" panose="02010600030101010101" pitchFamily="2" charset="-122"/>
              </a:rPr>
              <a:t>D. catching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0188" y="623888"/>
            <a:ext cx="487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17525" y="2616200"/>
            <a:ext cx="542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全屏显示(4:3)</PresentationFormat>
  <Paragraphs>197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Calibri Light</vt:lpstr>
      <vt:lpstr>WWW.2PPT.COM
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2022-01-21T01:18:47Z</dcterms:created>
  <dcterms:modified xsi:type="dcterms:W3CDTF">2023-01-16T21:59:34Z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DFF0105E9B3B4F74A86E28E35336D1DB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