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B7BDDA3-0E88-4BA2-AB56-F013A576A36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B7761E0-FF01-4F2F-82F0-3C9410E3A288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54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54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fld id="{D7755475-F91B-416C-903B-77C3C6527952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D139D-43C5-4F4E-B287-AC7A84B8F5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F9D5E-0FEA-474E-A51E-2D8EB55B1B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B6F40-73B4-4F87-A5F6-EAB7FBE985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350BD-517F-41E7-8AD8-EF8CF460B3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15C20-FE4B-473C-87E3-AFFA228EBC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6990D-5EBA-450D-A9A2-CEDDE8EA98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4C98C-BB8F-476A-B30F-C3F49CB8E8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EBBE7-92C1-4FB2-A84D-C17A207E91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9DE00-C831-4093-AAD5-3882FC2E7B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188E-3347-4E9D-A579-8E699C780A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F49AA03-ECFD-42B6-9A20-5F7BACFCA4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oleObject" Target="../embeddings/oleObject4.bin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7.w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oleObject" Target="../embeddings/oleObject3.bin"/><Relationship Id="rId5" Type="http://schemas.openxmlformats.org/officeDocument/2006/relationships/tags" Target="../tags/tag6.xml"/><Relationship Id="rId10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3" Type="http://schemas.openxmlformats.org/officeDocument/2006/relationships/tags" Target="../tags/tag10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tags" Target="../tags/tag9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11" Type="http://schemas.openxmlformats.org/officeDocument/2006/relationships/oleObject" Target="../embeddings/oleObject7.bin"/><Relationship Id="rId5" Type="http://schemas.openxmlformats.org/officeDocument/2006/relationships/tags" Target="../tags/tag12.xml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tags" Target="../tags/tag11.xml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tags" Target="../tags/tag14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tags" Target="../tags/tag16.xml"/><Relationship Id="rId7" Type="http://schemas.openxmlformats.org/officeDocument/2006/relationships/oleObject" Target="../embeddings/oleObject1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846386" y="3000721"/>
            <a:ext cx="3451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青岛版六年级上册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030509" y="2767786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"/>
          <p:cNvSpPr txBox="1"/>
          <p:nvPr/>
        </p:nvSpPr>
        <p:spPr bwMode="auto">
          <a:xfrm>
            <a:off x="0" y="2274073"/>
            <a:ext cx="9144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-1" y="10115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布艺兴趣小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分数除法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-1" y="425221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14"/>
          <p:cNvSpPr txBox="1">
            <a:spLocks noChangeArrowheads="1"/>
          </p:cNvSpPr>
          <p:nvPr/>
        </p:nvSpPr>
        <p:spPr bwMode="auto">
          <a:xfrm>
            <a:off x="879475" y="552451"/>
            <a:ext cx="7632700" cy="112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2.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一支蜡烛，  小时燃烧   分米，平均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小时燃烧多少分米？</a:t>
            </a:r>
          </a:p>
        </p:txBody>
      </p:sp>
      <p:graphicFrame>
        <p:nvGraphicFramePr>
          <p:cNvPr id="160771" name="对象 28"/>
          <p:cNvGraphicFramePr>
            <a:graphicFrameLocks noChangeAspect="1"/>
          </p:cNvGraphicFramePr>
          <p:nvPr/>
        </p:nvGraphicFramePr>
        <p:xfrm>
          <a:off x="5345113" y="448866"/>
          <a:ext cx="303212" cy="80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MathType 6.0 Equation" r:id="rId3" imgW="152400" imgH="405765" progId="Equation.DSMT4">
                  <p:embed/>
                </p:oleObj>
              </mc:Choice>
              <mc:Fallback>
                <p:oleObj name="MathType 6.0 Equation" r:id="rId3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448866"/>
                        <a:ext cx="303212" cy="808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 bwMode="auto">
          <a:xfrm>
            <a:off x="1593850" y="1900237"/>
            <a:ext cx="4152900" cy="920354"/>
            <a:chOff x="1233597" y="1860276"/>
            <a:chExt cx="4153637" cy="920750"/>
          </a:xfrm>
        </p:grpSpPr>
        <p:graphicFrame>
          <p:nvGraphicFramePr>
            <p:cNvPr id="160773" name="对象 28"/>
            <p:cNvGraphicFramePr>
              <a:graphicFrameLocks noChangeAspect="1"/>
            </p:cNvGraphicFramePr>
            <p:nvPr/>
          </p:nvGraphicFramePr>
          <p:xfrm>
            <a:off x="1233597" y="1860276"/>
            <a:ext cx="263192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94" name="MathType 6.0 Equation" r:id="rId5" imgW="1129665" imgH="406400" progId="Equation.DSMT4">
                    <p:embed/>
                  </p:oleObj>
                </mc:Choice>
                <mc:Fallback>
                  <p:oleObj name="MathType 6.0 Equation" r:id="rId5" imgW="1129665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3597" y="1860276"/>
                          <a:ext cx="2631925" cy="920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文本框 1"/>
            <p:cNvSpPr txBox="1"/>
            <p:nvPr/>
          </p:nvSpPr>
          <p:spPr>
            <a:xfrm>
              <a:off x="3759758" y="2041329"/>
              <a:ext cx="1627476" cy="6098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（分米）</a:t>
              </a:r>
            </a:p>
          </p:txBody>
        </p:sp>
      </p:grpSp>
      <p:graphicFrame>
        <p:nvGraphicFramePr>
          <p:cNvPr id="160775" name="对象 28"/>
          <p:cNvGraphicFramePr>
            <a:graphicFrameLocks noChangeAspect="1"/>
          </p:cNvGraphicFramePr>
          <p:nvPr/>
        </p:nvGraphicFramePr>
        <p:xfrm>
          <a:off x="3608388" y="448866"/>
          <a:ext cx="303212" cy="80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5" name="MathType 6.0 Equation" r:id="rId7" imgW="152400" imgH="405765" progId="Equation.DSMT4">
                  <p:embed/>
                </p:oleObj>
              </mc:Choice>
              <mc:Fallback>
                <p:oleObj name="MathType 6.0 Equation" r:id="rId7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448866"/>
                        <a:ext cx="303212" cy="808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 bwMode="auto">
          <a:xfrm>
            <a:off x="1425575" y="3065860"/>
            <a:ext cx="5213350" cy="920353"/>
            <a:chOff x="1426167" y="3065362"/>
            <a:chExt cx="5213469" cy="920750"/>
          </a:xfrm>
        </p:grpSpPr>
        <p:sp>
          <p:nvSpPr>
            <p:cNvPr id="160777" name="Text Box 60"/>
            <p:cNvSpPr txBox="1">
              <a:spLocks noChangeArrowheads="1"/>
            </p:cNvSpPr>
            <p:nvPr/>
          </p:nvSpPr>
          <p:spPr bwMode="auto">
            <a:xfrm>
              <a:off x="1426167" y="3221038"/>
              <a:ext cx="5213469" cy="60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答：平均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小时燃烧        分米。</a:t>
              </a:r>
            </a:p>
          </p:txBody>
        </p:sp>
        <p:graphicFrame>
          <p:nvGraphicFramePr>
            <p:cNvPr id="160778" name="对象 28"/>
            <p:cNvGraphicFramePr>
              <a:graphicFrameLocks noChangeAspect="1"/>
            </p:cNvGraphicFramePr>
            <p:nvPr/>
          </p:nvGraphicFramePr>
          <p:xfrm>
            <a:off x="4682024" y="3065362"/>
            <a:ext cx="503237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96" name="MathType 6.0 Equation" r:id="rId9" imgW="215900" imgH="405765" progId="Equation.DSMT4">
                    <p:embed/>
                  </p:oleObj>
                </mc:Choice>
                <mc:Fallback>
                  <p:oleObj name="MathType 6.0 Equation" r:id="rId9" imgW="2159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2024" y="3065362"/>
                          <a:ext cx="503237" cy="920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5"/>
          <p:cNvSpPr txBox="1">
            <a:spLocks noChangeArrowheads="1"/>
          </p:cNvSpPr>
          <p:nvPr/>
        </p:nvSpPr>
        <p:spPr bwMode="auto">
          <a:xfrm>
            <a:off x="896938" y="420291"/>
            <a:ext cx="76327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3.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一个商店用塑料袋包装    千克水果糖，如果每袋装    千克，这些水果糖可以装多少袋？</a:t>
            </a:r>
          </a:p>
        </p:txBody>
      </p:sp>
      <p:graphicFrame>
        <p:nvGraphicFramePr>
          <p:cNvPr id="161795" name="对象 28"/>
          <p:cNvGraphicFramePr>
            <a:graphicFrameLocks noChangeAspect="1"/>
          </p:cNvGraphicFramePr>
          <p:nvPr/>
        </p:nvGraphicFramePr>
        <p:xfrm>
          <a:off x="5551489" y="265510"/>
          <a:ext cx="301625" cy="80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2" name="MathType 6.0 Equation" r:id="rId3" imgW="152400" imgH="405765" progId="Equation.DSMT4">
                  <p:embed/>
                </p:oleObj>
              </mc:Choice>
              <mc:Fallback>
                <p:oleObj name="MathType 6.0 Equation" r:id="rId3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9" y="265510"/>
                        <a:ext cx="301625" cy="807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6" name="对象 28"/>
          <p:cNvGraphicFramePr>
            <a:graphicFrameLocks noChangeAspect="1"/>
          </p:cNvGraphicFramePr>
          <p:nvPr/>
        </p:nvGraphicFramePr>
        <p:xfrm>
          <a:off x="2473326" y="806054"/>
          <a:ext cx="276225" cy="80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MathType 6.0 Equation" r:id="rId5" imgW="139700" imgH="406400" progId="Equation.DSMT4">
                  <p:embed/>
                </p:oleObj>
              </mc:Choice>
              <mc:Fallback>
                <p:oleObj name="MathType 6.0 Equation" r:id="rId5" imgW="1397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6" y="806054"/>
                        <a:ext cx="276225" cy="808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/>
          <p:cNvGrpSpPr/>
          <p:nvPr/>
        </p:nvGrpSpPr>
        <p:grpSpPr bwMode="auto">
          <a:xfrm>
            <a:off x="1771650" y="1882379"/>
            <a:ext cx="3435218" cy="921544"/>
            <a:chOff x="1411783" y="1861070"/>
            <a:chExt cx="3434325" cy="920750"/>
          </a:xfrm>
        </p:grpSpPr>
        <p:graphicFrame>
          <p:nvGraphicFramePr>
            <p:cNvPr id="161798" name="对象 28"/>
            <p:cNvGraphicFramePr>
              <a:graphicFrameLocks noChangeAspect="1"/>
            </p:cNvGraphicFramePr>
            <p:nvPr/>
          </p:nvGraphicFramePr>
          <p:xfrm>
            <a:off x="1411783" y="1861070"/>
            <a:ext cx="227634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14" name="MathType 6.0 Equation" r:id="rId7" imgW="977265" imgH="406400" progId="Equation.DSMT4">
                    <p:embed/>
                  </p:oleObj>
                </mc:Choice>
                <mc:Fallback>
                  <p:oleObj name="MathType 6.0 Equation" r:id="rId7" imgW="977265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1783" y="1861070"/>
                          <a:ext cx="2276345" cy="920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3579744" y="2041889"/>
              <a:ext cx="1266364" cy="608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（袋）</a:t>
              </a:r>
            </a:p>
          </p:txBody>
        </p:sp>
      </p:grp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1636713" y="3190875"/>
            <a:ext cx="4824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答：这些水果糖可以装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5"/>
          <p:cNvSpPr txBox="1">
            <a:spLocks noChangeArrowheads="1"/>
          </p:cNvSpPr>
          <p:nvPr/>
        </p:nvSpPr>
        <p:spPr bwMode="auto">
          <a:xfrm>
            <a:off x="996951" y="613173"/>
            <a:ext cx="7345363" cy="112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4.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妈妈榨了     升果汁，茶杯的容量是      升。这些果汁能倒满几个茶杯？</a:t>
            </a:r>
          </a:p>
        </p:txBody>
      </p:sp>
      <p:graphicFrame>
        <p:nvGraphicFramePr>
          <p:cNvPr id="162819" name="对象 28"/>
          <p:cNvGraphicFramePr>
            <a:graphicFrameLocks noChangeAspect="1"/>
          </p:cNvGraphicFramePr>
          <p:nvPr/>
        </p:nvGraphicFramePr>
        <p:xfrm>
          <a:off x="3448051" y="425054"/>
          <a:ext cx="430213" cy="80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6" name="MathType 6.0 Equation" r:id="rId3" imgW="215900" imgH="405765" progId="Equation.DSMT4">
                  <p:embed/>
                </p:oleObj>
              </mc:Choice>
              <mc:Fallback>
                <p:oleObj name="MathType 6.0 Equation" r:id="rId3" imgW="2159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1" y="425054"/>
                        <a:ext cx="430213" cy="808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0" name="对象 28"/>
          <p:cNvGraphicFramePr>
            <a:graphicFrameLocks noChangeAspect="1"/>
          </p:cNvGraphicFramePr>
          <p:nvPr/>
        </p:nvGraphicFramePr>
        <p:xfrm>
          <a:off x="7519988" y="482204"/>
          <a:ext cx="430212" cy="80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7" name="MathType 6.0 Equation" r:id="rId5" imgW="215900" imgH="405765" progId="Equation.DSMT4">
                  <p:embed/>
                </p:oleObj>
              </mc:Choice>
              <mc:Fallback>
                <p:oleObj name="MathType 6.0 Equation" r:id="rId5" imgW="2159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9988" y="482204"/>
                        <a:ext cx="430212" cy="808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组合 9"/>
          <p:cNvGrpSpPr/>
          <p:nvPr/>
        </p:nvGrpSpPr>
        <p:grpSpPr bwMode="auto">
          <a:xfrm>
            <a:off x="1760538" y="1927623"/>
            <a:ext cx="4049580" cy="920353"/>
            <a:chOff x="1057791" y="1860434"/>
            <a:chExt cx="4048605" cy="920750"/>
          </a:xfrm>
        </p:grpSpPr>
        <p:graphicFrame>
          <p:nvGraphicFramePr>
            <p:cNvPr id="162822" name="对象 28"/>
            <p:cNvGraphicFramePr>
              <a:graphicFrameLocks noChangeAspect="1"/>
            </p:cNvGraphicFramePr>
            <p:nvPr/>
          </p:nvGraphicFramePr>
          <p:xfrm>
            <a:off x="1057791" y="1860434"/>
            <a:ext cx="2985916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38" name="MathType 6.0 Equation" r:id="rId7" imgW="1282700" imgH="406400" progId="Equation.DSMT4">
                    <p:embed/>
                  </p:oleObj>
                </mc:Choice>
                <mc:Fallback>
                  <p:oleObj name="MathType 6.0 Equation" r:id="rId7" imgW="1282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791" y="1860434"/>
                          <a:ext cx="2985916" cy="920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文本框 11"/>
            <p:cNvSpPr txBox="1"/>
            <p:nvPr/>
          </p:nvSpPr>
          <p:spPr>
            <a:xfrm>
              <a:off x="3840008" y="2041487"/>
              <a:ext cx="1266388" cy="60966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（个）</a:t>
              </a:r>
            </a:p>
          </p:txBody>
        </p:sp>
      </p:grp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674814" y="3215879"/>
            <a:ext cx="5183187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答：这些果汁可以倒满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个茶杯。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组合 5"/>
          <p:cNvGrpSpPr/>
          <p:nvPr/>
        </p:nvGrpSpPr>
        <p:grpSpPr bwMode="auto">
          <a:xfrm>
            <a:off x="3082925" y="229791"/>
            <a:ext cx="2406650" cy="736997"/>
            <a:chOff x="2287736" y="230694"/>
            <a:chExt cx="2406616" cy="736094"/>
          </a:xfrm>
        </p:grpSpPr>
        <p:sp>
          <p:nvSpPr>
            <p:cNvPr id="3" name="矩形 2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pic>
        <p:nvPicPr>
          <p:cNvPr id="15053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169988" y="1362075"/>
            <a:ext cx="53594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        前面我们学习了分数除以整数，整数除以分数的计算方法，那么分数除以分数又是怎样计算的呢？今天我们来学习分数除以分数的计算方法。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组合 5"/>
          <p:cNvGrpSpPr/>
          <p:nvPr/>
        </p:nvGrpSpPr>
        <p:grpSpPr bwMode="auto">
          <a:xfrm>
            <a:off x="1403351" y="1385889"/>
            <a:ext cx="6296025" cy="1414702"/>
            <a:chOff x="-174008" y="3015150"/>
            <a:chExt cx="6279299" cy="1416423"/>
          </a:xfrm>
        </p:grpSpPr>
        <p:sp>
          <p:nvSpPr>
            <p:cNvPr id="151555" name="Text Box 31"/>
            <p:cNvSpPr txBox="1">
              <a:spLocks noChangeArrowheads="1"/>
            </p:cNvSpPr>
            <p:nvPr/>
          </p:nvSpPr>
          <p:spPr bwMode="auto">
            <a:xfrm>
              <a:off x="-174008" y="3015150"/>
              <a:ext cx="6279299" cy="1386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5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布艺兴趣小组的同学要用    米布给洋娃娃做裙子，一条裙子需要     米。</a:t>
              </a:r>
            </a:p>
          </p:txBody>
        </p:sp>
        <p:graphicFrame>
          <p:nvGraphicFramePr>
            <p:cNvPr id="151556" name="对象 28"/>
            <p:cNvGraphicFramePr>
              <a:graphicFrameLocks noChangeAspect="1"/>
            </p:cNvGraphicFramePr>
            <p:nvPr/>
          </p:nvGraphicFramePr>
          <p:xfrm>
            <a:off x="4512558" y="3015150"/>
            <a:ext cx="349169" cy="765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74" name="MathType 6.0 Equation" r:id="rId5" imgW="139700" imgH="406400" progId="Equation.DSMT4">
                    <p:embed/>
                  </p:oleObj>
                </mc:Choice>
                <mc:Fallback>
                  <p:oleObj name="MathType 6.0 Equation" r:id="rId5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558" y="3015150"/>
                          <a:ext cx="349169" cy="765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57" name="对象 28"/>
            <p:cNvGraphicFramePr>
              <a:graphicFrameLocks noChangeAspect="1"/>
            </p:cNvGraphicFramePr>
            <p:nvPr/>
          </p:nvGraphicFramePr>
          <p:xfrm>
            <a:off x="4498259" y="3654841"/>
            <a:ext cx="573402" cy="776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75" name="Equation" r:id="rId7" imgW="228600" imgH="406400" progId="Equation.DSMT4">
                    <p:embed/>
                  </p:oleObj>
                </mc:Choice>
                <mc:Fallback>
                  <p:oleObj name="Equation" r:id="rId7" imgW="2286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8259" y="3654841"/>
                          <a:ext cx="573402" cy="776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00" name="组合 21"/>
          <p:cNvGrpSpPr/>
          <p:nvPr/>
        </p:nvGrpSpPr>
        <p:grpSpPr bwMode="auto">
          <a:xfrm>
            <a:off x="1619251" y="3315891"/>
            <a:ext cx="4810125" cy="1114425"/>
            <a:chOff x="1606726" y="3770763"/>
            <a:chExt cx="4810743" cy="1114861"/>
          </a:xfrm>
        </p:grpSpPr>
        <p:grpSp>
          <p:nvGrpSpPr>
            <p:cNvPr id="151559" name="组合 14"/>
            <p:cNvGrpSpPr/>
            <p:nvPr/>
          </p:nvGrpSpPr>
          <p:grpSpPr bwMode="auto">
            <a:xfrm>
              <a:off x="1606726" y="3770763"/>
              <a:ext cx="1191244" cy="1114861"/>
              <a:chOff x="241476" y="3573913"/>
              <a:chExt cx="1191244" cy="1114861"/>
            </a:xfrm>
          </p:grpSpPr>
          <p:sp>
            <p:nvSpPr>
              <p:cNvPr id="14" name="MH_Other_2"/>
              <p:cNvSpPr/>
              <p:nvPr>
                <p:custDataLst>
                  <p:tags r:id="rId2"/>
                </p:custDataLst>
              </p:nvPr>
            </p:nvSpPr>
            <p:spPr>
              <a:xfrm>
                <a:off x="241476" y="4389810"/>
                <a:ext cx="1190778" cy="271569"/>
              </a:xfrm>
              <a:custGeom>
                <a:avLst/>
                <a:gdLst>
                  <a:gd name="connsiteX0" fmla="*/ 720001 w 1440000"/>
                  <a:gd name="connsiteY0" fmla="*/ 0 h 254975"/>
                  <a:gd name="connsiteX1" fmla="*/ 838697 w 1440000"/>
                  <a:gd name="connsiteY1" fmla="*/ 118696 h 254975"/>
                  <a:gd name="connsiteX2" fmla="*/ 803932 w 1440000"/>
                  <a:gd name="connsiteY2" fmla="*/ 202627 h 254975"/>
                  <a:gd name="connsiteX3" fmla="*/ 779684 w 1440000"/>
                  <a:gd name="connsiteY3" fmla="*/ 218975 h 254975"/>
                  <a:gd name="connsiteX4" fmla="*/ 1422000 w 1440000"/>
                  <a:gd name="connsiteY4" fmla="*/ 218975 h 254975"/>
                  <a:gd name="connsiteX5" fmla="*/ 1440000 w 1440000"/>
                  <a:gd name="connsiteY5" fmla="*/ 236975 h 254975"/>
                  <a:gd name="connsiteX6" fmla="*/ 1422000 w 1440000"/>
                  <a:gd name="connsiteY6" fmla="*/ 254975 h 254975"/>
                  <a:gd name="connsiteX7" fmla="*/ 18000 w 1440000"/>
                  <a:gd name="connsiteY7" fmla="*/ 254975 h 254975"/>
                  <a:gd name="connsiteX8" fmla="*/ 0 w 1440000"/>
                  <a:gd name="connsiteY8" fmla="*/ 236975 h 254975"/>
                  <a:gd name="connsiteX9" fmla="*/ 18000 w 1440000"/>
                  <a:gd name="connsiteY9" fmla="*/ 218975 h 254975"/>
                  <a:gd name="connsiteX10" fmla="*/ 660318 w 1440000"/>
                  <a:gd name="connsiteY10" fmla="*/ 218975 h 254975"/>
                  <a:gd name="connsiteX11" fmla="*/ 636070 w 1440000"/>
                  <a:gd name="connsiteY11" fmla="*/ 202627 h 254975"/>
                  <a:gd name="connsiteX12" fmla="*/ 601305 w 1440000"/>
                  <a:gd name="connsiteY12" fmla="*/ 118696 h 254975"/>
                  <a:gd name="connsiteX13" fmla="*/ 720001 w 1440000"/>
                  <a:gd name="connsiteY13" fmla="*/ 0 h 25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40000" h="254975">
                    <a:moveTo>
                      <a:pt x="720001" y="0"/>
                    </a:moveTo>
                    <a:cubicBezTo>
                      <a:pt x="785555" y="0"/>
                      <a:pt x="838697" y="53142"/>
                      <a:pt x="838697" y="118696"/>
                    </a:cubicBezTo>
                    <a:cubicBezTo>
                      <a:pt x="838697" y="151473"/>
                      <a:pt x="825412" y="181147"/>
                      <a:pt x="803932" y="202627"/>
                    </a:cubicBezTo>
                    <a:lnTo>
                      <a:pt x="779684" y="218975"/>
                    </a:lnTo>
                    <a:lnTo>
                      <a:pt x="1422000" y="218975"/>
                    </a:lnTo>
                    <a:cubicBezTo>
                      <a:pt x="1431941" y="218975"/>
                      <a:pt x="1440000" y="227034"/>
                      <a:pt x="1440000" y="236975"/>
                    </a:cubicBezTo>
                    <a:cubicBezTo>
                      <a:pt x="1440000" y="246916"/>
                      <a:pt x="1431941" y="254975"/>
                      <a:pt x="1422000" y="254975"/>
                    </a:cubicBezTo>
                    <a:lnTo>
                      <a:pt x="18000" y="254975"/>
                    </a:lnTo>
                    <a:cubicBezTo>
                      <a:pt x="8059" y="254975"/>
                      <a:pt x="0" y="246916"/>
                      <a:pt x="0" y="236975"/>
                    </a:cubicBezTo>
                    <a:cubicBezTo>
                      <a:pt x="0" y="227034"/>
                      <a:pt x="8059" y="218975"/>
                      <a:pt x="18000" y="218975"/>
                    </a:cubicBezTo>
                    <a:lnTo>
                      <a:pt x="660318" y="218975"/>
                    </a:lnTo>
                    <a:lnTo>
                      <a:pt x="636070" y="202627"/>
                    </a:lnTo>
                    <a:cubicBezTo>
                      <a:pt x="614591" y="181147"/>
                      <a:pt x="601305" y="151473"/>
                      <a:pt x="601305" y="118696"/>
                    </a:cubicBezTo>
                    <a:cubicBezTo>
                      <a:pt x="601305" y="53142"/>
                      <a:pt x="654447" y="0"/>
                      <a:pt x="720001" y="0"/>
                    </a:cubicBezTo>
                    <a:close/>
                  </a:path>
                </a:pathLst>
              </a:custGeom>
              <a:solidFill>
                <a:srgbClr val="75C9A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MH_Other_1"/>
              <p:cNvSpPr/>
              <p:nvPr>
                <p:custDataLst>
                  <p:tags r:id="rId3"/>
                </p:custDataLst>
              </p:nvPr>
            </p:nvSpPr>
            <p:spPr>
              <a:xfrm>
                <a:off x="312923" y="3573913"/>
                <a:ext cx="1082814" cy="1114861"/>
              </a:xfrm>
              <a:custGeom>
                <a:avLst/>
                <a:gdLst>
                  <a:gd name="connsiteX0" fmla="*/ 487973 w 975946"/>
                  <a:gd name="connsiteY0" fmla="*/ 975946 h 975946"/>
                  <a:gd name="connsiteX1" fmla="*/ 487973 w 975946"/>
                  <a:gd name="connsiteY1" fmla="*/ 975946 h 975946"/>
                  <a:gd name="connsiteX2" fmla="*/ 487973 w 975946"/>
                  <a:gd name="connsiteY2" fmla="*/ 975946 h 975946"/>
                  <a:gd name="connsiteX3" fmla="*/ 487974 w 975946"/>
                  <a:gd name="connsiteY3" fmla="*/ 90410 h 975946"/>
                  <a:gd name="connsiteX4" fmla="*/ 885537 w 975946"/>
                  <a:gd name="connsiteY4" fmla="*/ 487974 h 975946"/>
                  <a:gd name="connsiteX5" fmla="*/ 627207 w 975946"/>
                  <a:gd name="connsiteY5" fmla="*/ 746304 h 975946"/>
                  <a:gd name="connsiteX6" fmla="*/ 599882 w 975946"/>
                  <a:gd name="connsiteY6" fmla="*/ 705776 h 975946"/>
                  <a:gd name="connsiteX7" fmla="*/ 487974 w 975946"/>
                  <a:gd name="connsiteY7" fmla="*/ 659422 h 975946"/>
                  <a:gd name="connsiteX8" fmla="*/ 376066 w 975946"/>
                  <a:gd name="connsiteY8" fmla="*/ 705776 h 975946"/>
                  <a:gd name="connsiteX9" fmla="*/ 348741 w 975946"/>
                  <a:gd name="connsiteY9" fmla="*/ 746304 h 975946"/>
                  <a:gd name="connsiteX10" fmla="*/ 90410 w 975946"/>
                  <a:gd name="connsiteY10" fmla="*/ 487974 h 975946"/>
                  <a:gd name="connsiteX11" fmla="*/ 487973 w 975946"/>
                  <a:gd name="connsiteY11" fmla="*/ 0 h 975946"/>
                  <a:gd name="connsiteX12" fmla="*/ 975946 w 975946"/>
                  <a:gd name="connsiteY12" fmla="*/ 487973 h 975946"/>
                  <a:gd name="connsiteX13" fmla="*/ 646236 w 975946"/>
                  <a:gd name="connsiteY13" fmla="*/ 817683 h 975946"/>
                  <a:gd name="connsiteX14" fmla="*/ 639590 w 975946"/>
                  <a:gd name="connsiteY14" fmla="*/ 784765 h 975946"/>
                  <a:gd name="connsiteX15" fmla="*/ 936381 w 975946"/>
                  <a:gd name="connsiteY15" fmla="*/ 487974 h 975946"/>
                  <a:gd name="connsiteX16" fmla="*/ 487974 w 975946"/>
                  <a:gd name="connsiteY16" fmla="*/ 39566 h 975946"/>
                  <a:gd name="connsiteX17" fmla="*/ 39566 w 975946"/>
                  <a:gd name="connsiteY17" fmla="*/ 487974 h 975946"/>
                  <a:gd name="connsiteX18" fmla="*/ 336358 w 975946"/>
                  <a:gd name="connsiteY18" fmla="*/ 784765 h 975946"/>
                  <a:gd name="connsiteX19" fmla="*/ 329712 w 975946"/>
                  <a:gd name="connsiteY19" fmla="*/ 817684 h 975946"/>
                  <a:gd name="connsiteX20" fmla="*/ 329712 w 975946"/>
                  <a:gd name="connsiteY20" fmla="*/ 817686 h 975946"/>
                  <a:gd name="connsiteX21" fmla="*/ 0 w 975946"/>
                  <a:gd name="connsiteY21" fmla="*/ 487973 h 975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75946" h="975946">
                    <a:moveTo>
                      <a:pt x="487973" y="975946"/>
                    </a:moveTo>
                    <a:lnTo>
                      <a:pt x="487973" y="975946"/>
                    </a:lnTo>
                    <a:lnTo>
                      <a:pt x="487973" y="975946"/>
                    </a:lnTo>
                    <a:close/>
                    <a:moveTo>
                      <a:pt x="487974" y="90410"/>
                    </a:moveTo>
                    <a:lnTo>
                      <a:pt x="885537" y="487974"/>
                    </a:lnTo>
                    <a:lnTo>
                      <a:pt x="627207" y="746304"/>
                    </a:lnTo>
                    <a:lnTo>
                      <a:pt x="599882" y="705776"/>
                    </a:lnTo>
                    <a:cubicBezTo>
                      <a:pt x="571243" y="677136"/>
                      <a:pt x="531677" y="659422"/>
                      <a:pt x="487974" y="659422"/>
                    </a:cubicBezTo>
                    <a:cubicBezTo>
                      <a:pt x="444271" y="659422"/>
                      <a:pt x="404706" y="677136"/>
                      <a:pt x="376066" y="705776"/>
                    </a:cubicBezTo>
                    <a:lnTo>
                      <a:pt x="348741" y="746304"/>
                    </a:lnTo>
                    <a:lnTo>
                      <a:pt x="90410" y="487974"/>
                    </a:lnTo>
                    <a:close/>
                    <a:moveTo>
                      <a:pt x="487973" y="0"/>
                    </a:moveTo>
                    <a:lnTo>
                      <a:pt x="975946" y="487973"/>
                    </a:lnTo>
                    <a:lnTo>
                      <a:pt x="646236" y="817683"/>
                    </a:lnTo>
                    <a:lnTo>
                      <a:pt x="639590" y="784765"/>
                    </a:lnTo>
                    <a:lnTo>
                      <a:pt x="936381" y="487974"/>
                    </a:lnTo>
                    <a:lnTo>
                      <a:pt x="487974" y="39566"/>
                    </a:lnTo>
                    <a:lnTo>
                      <a:pt x="39566" y="487974"/>
                    </a:lnTo>
                    <a:lnTo>
                      <a:pt x="336358" y="784765"/>
                    </a:lnTo>
                    <a:lnTo>
                      <a:pt x="329712" y="817684"/>
                    </a:lnTo>
                    <a:lnTo>
                      <a:pt x="329712" y="817686"/>
                    </a:lnTo>
                    <a:lnTo>
                      <a:pt x="0" y="487973"/>
                    </a:lnTo>
                    <a:close/>
                  </a:path>
                </a:pathLst>
              </a:custGeom>
              <a:solidFill>
                <a:srgbClr val="75C9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pic>
            <p:nvPicPr>
              <p:cNvPr id="151562" name="图片 11"/>
              <p:cNvPicPr>
                <a:picLocks noChangeAspect="1"/>
              </p:cNvPicPr>
              <p:nvPr/>
            </p:nvPicPr>
            <p:blipFill>
              <a:blip r:embed="rId9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9299" y="3801529"/>
                <a:ext cx="577211" cy="518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7" name="直接连接符 16"/>
            <p:cNvCxnSpPr/>
            <p:nvPr/>
          </p:nvCxnSpPr>
          <p:spPr>
            <a:xfrm flipV="1">
              <a:off x="2616506" y="4841553"/>
              <a:ext cx="3800963" cy="0"/>
            </a:xfrm>
            <a:prstGeom prst="line">
              <a:avLst/>
            </a:prstGeom>
            <a:ln w="38100" cap="rnd">
              <a:solidFill>
                <a:srgbClr val="75C9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564" name="文本框 18"/>
            <p:cNvSpPr txBox="1">
              <a:spLocks noChangeArrowheads="1"/>
            </p:cNvSpPr>
            <p:nvPr/>
          </p:nvSpPr>
          <p:spPr bwMode="auto">
            <a:xfrm>
              <a:off x="2761302" y="4240732"/>
              <a:ext cx="3431188" cy="609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zh-CN" altLang="en-US" sz="2800" b="1">
                  <a:solidFill>
                    <a:srgbClr val="FCB815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你能提出什么问题？</a:t>
              </a:r>
            </a:p>
          </p:txBody>
        </p:sp>
      </p:grpSp>
      <p:pic>
        <p:nvPicPr>
          <p:cNvPr id="151565" name="图片 1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DE7DD"/>
              </a:clrFrom>
              <a:clrTo>
                <a:srgbClr val="FDE7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3976" y="291703"/>
            <a:ext cx="12049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组合 17"/>
          <p:cNvGrpSpPr/>
          <p:nvPr/>
        </p:nvGrpSpPr>
        <p:grpSpPr bwMode="auto">
          <a:xfrm>
            <a:off x="3082925" y="229791"/>
            <a:ext cx="2406650" cy="736997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grpSp>
        <p:nvGrpSpPr>
          <p:cNvPr id="152583" name="组合 1"/>
          <p:cNvGrpSpPr/>
          <p:nvPr/>
        </p:nvGrpSpPr>
        <p:grpSpPr bwMode="auto">
          <a:xfrm>
            <a:off x="1166813" y="1223962"/>
            <a:ext cx="4953000" cy="700088"/>
            <a:chOff x="1039775" y="1189468"/>
            <a:chExt cx="4955762" cy="699401"/>
          </a:xfrm>
        </p:grpSpPr>
        <p:pic>
          <p:nvPicPr>
            <p:cNvPr id="152584" name="图片 2"/>
            <p:cNvPicPr>
              <a:picLocks noChangeAspect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1039775" y="1385062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对话气泡: 圆角矩形 25"/>
            <p:cNvSpPr/>
            <p:nvPr/>
          </p:nvSpPr>
          <p:spPr>
            <a:xfrm>
              <a:off x="1811730" y="1189468"/>
              <a:ext cx="4183807" cy="699401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800" b="1" dirty="0">
                  <a:solidFill>
                    <a:srgbClr val="FF6699"/>
                  </a:solidFill>
                </a:rPr>
                <a:t>    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米布可以做几条裙子？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1970088" y="2120504"/>
            <a:ext cx="3358023" cy="923925"/>
            <a:chOff x="1915260" y="2109972"/>
            <a:chExt cx="3358792" cy="923925"/>
          </a:xfrm>
        </p:grpSpPr>
        <p:graphicFrame>
          <p:nvGraphicFramePr>
            <p:cNvPr id="152587" name="对象 28"/>
            <p:cNvGraphicFramePr>
              <a:graphicFrameLocks noChangeAspect="1"/>
            </p:cNvGraphicFramePr>
            <p:nvPr/>
          </p:nvGraphicFramePr>
          <p:xfrm>
            <a:off x="1915260" y="2109972"/>
            <a:ext cx="1040236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608" name="MathType 6.0 Equation" r:id="rId11" imgW="457200" imgH="406400" progId="Equation.DSMT4">
                    <p:embed/>
                  </p:oleObj>
                </mc:Choice>
                <mc:Fallback>
                  <p:oleObj name="MathType 6.0 Equation" r:id="rId11" imgW="4572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5260" y="2109972"/>
                          <a:ext cx="1040236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文本框 1"/>
            <p:cNvSpPr txBox="1"/>
            <p:nvPr/>
          </p:nvSpPr>
          <p:spPr>
            <a:xfrm>
              <a:off x="2796524" y="2273087"/>
              <a:ext cx="2477528" cy="6093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 = ____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（条）</a:t>
              </a: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903414" y="3377804"/>
            <a:ext cx="1112837" cy="752475"/>
            <a:chOff x="2531576" y="3193548"/>
            <a:chExt cx="1114053" cy="752475"/>
          </a:xfrm>
        </p:grpSpPr>
        <p:sp>
          <p:nvSpPr>
            <p:cNvPr id="30" name="MH_Other_13"/>
            <p:cNvSpPr/>
            <p:nvPr>
              <p:custDataLst>
                <p:tags r:id="rId2"/>
              </p:custDataLst>
            </p:nvPr>
          </p:nvSpPr>
          <p:spPr bwMode="auto">
            <a:xfrm flipH="1">
              <a:off x="2531576" y="3193548"/>
              <a:ext cx="750119" cy="752475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DDDDDD"/>
              </a:solidFill>
            </a:ln>
            <a:effectLst>
              <a:outerShdw dist="635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" name="MH_Other_14"/>
            <p:cNvSpPr/>
            <p:nvPr>
              <p:custDataLst>
                <p:tags r:id="rId3"/>
              </p:custDataLst>
            </p:nvPr>
          </p:nvSpPr>
          <p:spPr bwMode="auto">
            <a:xfrm flipH="1">
              <a:off x="2597588" y="3260566"/>
              <a:ext cx="619168" cy="619238"/>
            </a:xfrm>
            <a:prstGeom prst="ellipse">
              <a:avLst/>
            </a:prstGeom>
            <a:solidFill>
              <a:srgbClr val="58B933"/>
            </a:solidFill>
            <a:ln>
              <a:noFill/>
            </a:ln>
            <a:effectLst>
              <a:innerShdw dist="76200" dir="13500000">
                <a:prstClr val="black">
                  <a:alpha val="1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32" name="MH_Other_15"/>
            <p:cNvSpPr/>
            <p:nvPr>
              <p:custDataLst>
                <p:tags r:id="rId4"/>
              </p:custDataLst>
            </p:nvPr>
          </p:nvSpPr>
          <p:spPr bwMode="auto">
            <a:xfrm>
              <a:off x="3386584" y="3278082"/>
              <a:ext cx="106478" cy="639366"/>
            </a:xfrm>
            <a:custGeom>
              <a:avLst/>
              <a:gdLst>
                <a:gd name="connsiteX0" fmla="*/ 0 w 200069"/>
                <a:gd name="connsiteY0" fmla="*/ 0 h 904875"/>
                <a:gd name="connsiteX1" fmla="*/ 200025 w 200069"/>
                <a:gd name="connsiteY1" fmla="*/ 490538 h 904875"/>
                <a:gd name="connsiteX2" fmla="*/ 14288 w 200069"/>
                <a:gd name="connsiteY2" fmla="*/ 904875 h 904875"/>
                <a:gd name="connsiteX0-1" fmla="*/ 0 w 202450"/>
                <a:gd name="connsiteY0-2" fmla="*/ 0 h 904875"/>
                <a:gd name="connsiteX1-3" fmla="*/ 202407 w 202450"/>
                <a:gd name="connsiteY1-4" fmla="*/ 471488 h 904875"/>
                <a:gd name="connsiteX2-5" fmla="*/ 14288 w 202450"/>
                <a:gd name="connsiteY2-6" fmla="*/ 904875 h 904875"/>
                <a:gd name="connsiteX0-7" fmla="*/ 0 w 202558"/>
                <a:gd name="connsiteY0-8" fmla="*/ 0 h 904875"/>
                <a:gd name="connsiteX1-9" fmla="*/ 202407 w 202558"/>
                <a:gd name="connsiteY1-10" fmla="*/ 471488 h 904875"/>
                <a:gd name="connsiteX2-11" fmla="*/ 14288 w 202558"/>
                <a:gd name="connsiteY2-12" fmla="*/ 904875 h 904875"/>
                <a:gd name="connsiteX0-13" fmla="*/ 0 w 204846"/>
                <a:gd name="connsiteY0-14" fmla="*/ 0 h 897731"/>
                <a:gd name="connsiteX1-15" fmla="*/ 204788 w 204846"/>
                <a:gd name="connsiteY1-16" fmla="*/ 464344 h 897731"/>
                <a:gd name="connsiteX2-17" fmla="*/ 16669 w 204846"/>
                <a:gd name="connsiteY2-18" fmla="*/ 897731 h 897731"/>
                <a:gd name="connsiteX0-19" fmla="*/ 0 w 204846"/>
                <a:gd name="connsiteY0-20" fmla="*/ 0 h 897731"/>
                <a:gd name="connsiteX1-21" fmla="*/ 204788 w 204846"/>
                <a:gd name="connsiteY1-22" fmla="*/ 464344 h 897731"/>
                <a:gd name="connsiteX2-23" fmla="*/ 16669 w 204846"/>
                <a:gd name="connsiteY2-24" fmla="*/ 897731 h 897731"/>
                <a:gd name="connsiteX0-25" fmla="*/ 0 w 204798"/>
                <a:gd name="connsiteY0-26" fmla="*/ 0 h 916781"/>
                <a:gd name="connsiteX1-27" fmla="*/ 204788 w 204798"/>
                <a:gd name="connsiteY1-28" fmla="*/ 464344 h 916781"/>
                <a:gd name="connsiteX2-29" fmla="*/ 7144 w 204798"/>
                <a:gd name="connsiteY2-30" fmla="*/ 916781 h 916781"/>
                <a:gd name="connsiteX0-31" fmla="*/ 0 w 204800"/>
                <a:gd name="connsiteY0-32" fmla="*/ 0 h 916781"/>
                <a:gd name="connsiteX1-33" fmla="*/ 204788 w 204800"/>
                <a:gd name="connsiteY1-34" fmla="*/ 464344 h 916781"/>
                <a:gd name="connsiteX2-35" fmla="*/ 7144 w 204800"/>
                <a:gd name="connsiteY2-36" fmla="*/ 916781 h 9167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04800" h="916781">
                  <a:moveTo>
                    <a:pt x="0" y="0"/>
                  </a:moveTo>
                  <a:cubicBezTo>
                    <a:pt x="158353" y="148432"/>
                    <a:pt x="203597" y="311547"/>
                    <a:pt x="204788" y="464344"/>
                  </a:cubicBezTo>
                  <a:cubicBezTo>
                    <a:pt x="205979" y="617141"/>
                    <a:pt x="120253" y="789782"/>
                    <a:pt x="7144" y="916781"/>
                  </a:cubicBezTo>
                </a:path>
              </a:pathLst>
            </a:custGeom>
            <a:noFill/>
            <a:ln w="25400">
              <a:solidFill>
                <a:srgbClr val="58B933"/>
              </a:solidFill>
              <a:headEnd type="oval" w="sm" len="sm"/>
              <a:tailEnd type="oval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cxnSp>
          <p:nvCxnSpPr>
            <p:cNvPr id="33" name="MH_Other_16"/>
            <p:cNvCxnSpPr/>
            <p:nvPr>
              <p:custDataLst>
                <p:tags r:id="rId5"/>
              </p:custDataLst>
            </p:nvPr>
          </p:nvCxnSpPr>
          <p:spPr bwMode="auto">
            <a:xfrm>
              <a:off x="3464456" y="3601932"/>
              <a:ext cx="181173" cy="0"/>
            </a:xfrm>
            <a:prstGeom prst="line">
              <a:avLst/>
            </a:prstGeom>
            <a:ln w="25400">
              <a:solidFill>
                <a:srgbClr val="58B933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H_Other_17"/>
            <p:cNvSpPr/>
            <p:nvPr>
              <p:custDataLst>
                <p:tags r:id="rId6"/>
              </p:custDataLst>
            </p:nvPr>
          </p:nvSpPr>
          <p:spPr bwMode="auto">
            <a:xfrm flipH="1">
              <a:off x="3464456" y="3551926"/>
              <a:ext cx="87408" cy="89297"/>
            </a:xfrm>
            <a:prstGeom prst="ellipse">
              <a:avLst/>
            </a:prstGeom>
            <a:solidFill>
              <a:srgbClr val="58B933"/>
            </a:solidFill>
            <a:ln>
              <a:solidFill>
                <a:srgbClr val="58B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35" name="MH_Other_18"/>
            <p:cNvSpPr/>
            <p:nvPr>
              <p:custDataLst>
                <p:tags r:id="rId7"/>
              </p:custDataLst>
            </p:nvPr>
          </p:nvSpPr>
          <p:spPr bwMode="auto">
            <a:xfrm>
              <a:off x="2766783" y="3426911"/>
              <a:ext cx="279705" cy="282178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8" name="Text Box 79"/>
          <p:cNvSpPr txBox="1">
            <a:spLocks noChangeArrowheads="1"/>
          </p:cNvSpPr>
          <p:nvPr/>
        </p:nvSpPr>
        <p:spPr bwMode="auto">
          <a:xfrm>
            <a:off x="3149600" y="3519488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怎样计算呢？</a:t>
            </a:r>
          </a:p>
        </p:txBody>
      </p:sp>
      <p:graphicFrame>
        <p:nvGraphicFramePr>
          <p:cNvPr id="152599" name="对象 28"/>
          <p:cNvGraphicFramePr>
            <a:graphicFrameLocks noChangeAspect="1"/>
          </p:cNvGraphicFramePr>
          <p:nvPr/>
        </p:nvGraphicFramePr>
        <p:xfrm>
          <a:off x="2138364" y="1189435"/>
          <a:ext cx="250825" cy="76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9" name="MathType 6.0 Equation" r:id="rId13" imgW="139700" imgH="406400" progId="Equation.DSMT4">
                  <p:embed/>
                </p:oleObj>
              </mc:Choice>
              <mc:Fallback>
                <p:oleObj name="MathType 6.0 Equation" r:id="rId13" imgW="1397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4" y="1189435"/>
                        <a:ext cx="250825" cy="764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858963" y="439341"/>
            <a:ext cx="4392612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solidFill>
                  <a:srgbClr val="3333FF"/>
                </a:solidFill>
                <a:latin typeface="+mn-lt"/>
                <a:ea typeface="黑体" panose="02010609060101010101" pitchFamily="49" charset="-122"/>
              </a:rPr>
              <a:t>先求</a:t>
            </a:r>
            <a:r>
              <a:rPr lang="en-US" altLang="zh-CN" sz="2800" dirty="0">
                <a:solidFill>
                  <a:srgbClr val="3333FF"/>
                </a:solidFill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3333FF"/>
                </a:solidFill>
                <a:latin typeface="+mn-lt"/>
                <a:ea typeface="黑体" panose="02010609060101010101" pitchFamily="49" charset="-122"/>
              </a:rPr>
              <a:t>米布可以做几条裙子。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981201" y="952500"/>
            <a:ext cx="3865431" cy="923925"/>
            <a:chOff x="1885357" y="1063081"/>
            <a:chExt cx="3866436" cy="923925"/>
          </a:xfrm>
        </p:grpSpPr>
        <p:graphicFrame>
          <p:nvGraphicFramePr>
            <p:cNvPr id="155652" name="对象 28"/>
            <p:cNvGraphicFramePr>
              <a:graphicFrameLocks noChangeAspect="1"/>
            </p:cNvGraphicFramePr>
            <p:nvPr/>
          </p:nvGraphicFramePr>
          <p:xfrm>
            <a:off x="1885357" y="1063081"/>
            <a:ext cx="271462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696" name="MathType 6.0 Equation" r:id="rId7" imgW="1193165" imgH="406400" progId="Equation.DSMT4">
                    <p:embed/>
                  </p:oleObj>
                </mc:Choice>
                <mc:Fallback>
                  <p:oleObj name="MathType 6.0 Equation" r:id="rId7" imgW="1193165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5357" y="1063081"/>
                          <a:ext cx="271462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文本框 1"/>
            <p:cNvSpPr txBox="1"/>
            <p:nvPr/>
          </p:nvSpPr>
          <p:spPr>
            <a:xfrm>
              <a:off x="4484771" y="1245247"/>
              <a:ext cx="1267022" cy="6093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（条）</a:t>
              </a:r>
            </a:p>
          </p:txBody>
        </p:sp>
      </p:grpSp>
      <p:cxnSp>
        <p:nvCxnSpPr>
          <p:cNvPr id="41" name="直接连接符 15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1439864" y="0"/>
            <a:ext cx="1587" cy="3668316"/>
          </a:xfrm>
          <a:prstGeom prst="line">
            <a:avLst/>
          </a:prstGeom>
          <a:noFill/>
          <a:ln w="19050" algn="ctr">
            <a:solidFill>
              <a:srgbClr val="3366FF">
                <a:alpha val="69803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任意多边形 18"/>
          <p:cNvSpPr/>
          <p:nvPr>
            <p:custDataLst>
              <p:tags r:id="rId3"/>
            </p:custDataLst>
          </p:nvPr>
        </p:nvSpPr>
        <p:spPr>
          <a:xfrm>
            <a:off x="1231900" y="458391"/>
            <a:ext cx="419100" cy="485775"/>
          </a:xfrm>
          <a:custGeom>
            <a:avLst/>
            <a:gdLst>
              <a:gd name="connsiteX0" fmla="*/ 282768 w 561608"/>
              <a:gd name="connsiteY0" fmla="*/ 0 h 649318"/>
              <a:gd name="connsiteX1" fmla="*/ 561608 w 561608"/>
              <a:gd name="connsiteY1" fmla="*/ 159711 h 649318"/>
              <a:gd name="connsiteX2" fmla="*/ 561608 w 561608"/>
              <a:gd name="connsiteY2" fmla="*/ 485680 h 649318"/>
              <a:gd name="connsiteX3" fmla="*/ 282768 w 561608"/>
              <a:gd name="connsiteY3" fmla="*/ 649318 h 649318"/>
              <a:gd name="connsiteX4" fmla="*/ 0 w 561608"/>
              <a:gd name="connsiteY4" fmla="*/ 485680 h 649318"/>
              <a:gd name="connsiteX5" fmla="*/ 0 w 561608"/>
              <a:gd name="connsiteY5" fmla="*/ 159711 h 64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08" h="649318">
                <a:moveTo>
                  <a:pt x="282768" y="0"/>
                </a:moveTo>
                <a:lnTo>
                  <a:pt x="561608" y="159711"/>
                </a:lnTo>
                <a:lnTo>
                  <a:pt x="561608" y="485680"/>
                </a:lnTo>
                <a:lnTo>
                  <a:pt x="282768" y="649318"/>
                </a:lnTo>
                <a:lnTo>
                  <a:pt x="0" y="485680"/>
                </a:lnTo>
                <a:lnTo>
                  <a:pt x="0" y="159711"/>
                </a:lnTo>
                <a:close/>
              </a:path>
            </a:pathLst>
          </a:custGeom>
          <a:solidFill>
            <a:srgbClr val="3366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b="1" kern="0" dirty="0">
              <a:solidFill>
                <a:srgbClr val="FFFFFF"/>
              </a:solidFill>
              <a:latin typeface="Times New Roman" panose="02020603050405020304"/>
              <a:ea typeface="幼圆" panose="02010509060101010101" charset="-122"/>
            </a:endParaRPr>
          </a:p>
        </p:txBody>
      </p:sp>
      <p:sp>
        <p:nvSpPr>
          <p:cNvPr id="46" name="任意多边形 21"/>
          <p:cNvSpPr/>
          <p:nvPr>
            <p:custDataLst>
              <p:tags r:id="rId4"/>
            </p:custDataLst>
          </p:nvPr>
        </p:nvSpPr>
        <p:spPr>
          <a:xfrm>
            <a:off x="1231900" y="2003823"/>
            <a:ext cx="419100" cy="486965"/>
          </a:xfrm>
          <a:custGeom>
            <a:avLst/>
            <a:gdLst>
              <a:gd name="connsiteX0" fmla="*/ 282768 w 561608"/>
              <a:gd name="connsiteY0" fmla="*/ 0 h 649318"/>
              <a:gd name="connsiteX1" fmla="*/ 561608 w 561608"/>
              <a:gd name="connsiteY1" fmla="*/ 159711 h 649318"/>
              <a:gd name="connsiteX2" fmla="*/ 561608 w 561608"/>
              <a:gd name="connsiteY2" fmla="*/ 485680 h 649318"/>
              <a:gd name="connsiteX3" fmla="*/ 282768 w 561608"/>
              <a:gd name="connsiteY3" fmla="*/ 649318 h 649318"/>
              <a:gd name="connsiteX4" fmla="*/ 0 w 561608"/>
              <a:gd name="connsiteY4" fmla="*/ 485680 h 649318"/>
              <a:gd name="connsiteX5" fmla="*/ 0 w 561608"/>
              <a:gd name="connsiteY5" fmla="*/ 159711 h 64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08" h="649318">
                <a:moveTo>
                  <a:pt x="282768" y="0"/>
                </a:moveTo>
                <a:lnTo>
                  <a:pt x="561608" y="159711"/>
                </a:lnTo>
                <a:lnTo>
                  <a:pt x="561608" y="485680"/>
                </a:lnTo>
                <a:lnTo>
                  <a:pt x="282768" y="649318"/>
                </a:lnTo>
                <a:lnTo>
                  <a:pt x="0" y="485680"/>
                </a:lnTo>
                <a:lnTo>
                  <a:pt x="0" y="159711"/>
                </a:lnTo>
                <a:close/>
              </a:path>
            </a:pathLst>
          </a:custGeom>
          <a:solidFill>
            <a:srgbClr val="3366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kern="0" dirty="0">
              <a:solidFill>
                <a:srgbClr val="FFFFFF"/>
              </a:solidFill>
              <a:latin typeface="Times New Roman" panose="02020603050405020304"/>
              <a:ea typeface="幼圆" panose="02010509060101010101" charset="-122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757363" y="1847850"/>
            <a:ext cx="5376862" cy="763191"/>
            <a:chOff x="1611244" y="2048149"/>
            <a:chExt cx="5376908" cy="764959"/>
          </a:xfrm>
        </p:grpSpPr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1611244" y="2169019"/>
              <a:ext cx="53769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3333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再先求      米布可以做几条裙子。</a:t>
              </a:r>
            </a:p>
          </p:txBody>
        </p:sp>
        <p:graphicFrame>
          <p:nvGraphicFramePr>
            <p:cNvPr id="155659" name="对象 28"/>
            <p:cNvGraphicFramePr>
              <a:graphicFrameLocks noChangeAspect="1"/>
            </p:cNvGraphicFramePr>
            <p:nvPr/>
          </p:nvGraphicFramePr>
          <p:xfrm>
            <a:off x="2912600" y="2048149"/>
            <a:ext cx="251263" cy="7649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697" name="MathType 6.0 Equation" r:id="rId9" imgW="139700" imgH="406400" progId="Equation.DSMT4">
                    <p:embed/>
                  </p:oleObj>
                </mc:Choice>
                <mc:Fallback>
                  <p:oleObj name="MathType 6.0 Equation" r:id="rId9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2600" y="2048149"/>
                          <a:ext cx="251263" cy="7649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 bwMode="auto">
          <a:xfrm>
            <a:off x="1858964" y="2537222"/>
            <a:ext cx="4808537" cy="931069"/>
            <a:chOff x="1733472" y="2812410"/>
            <a:chExt cx="4809919" cy="932309"/>
          </a:xfrm>
        </p:grpSpPr>
        <p:graphicFrame>
          <p:nvGraphicFramePr>
            <p:cNvPr id="155661" name="对象 28"/>
            <p:cNvGraphicFramePr>
              <a:graphicFrameLocks noChangeAspect="1"/>
            </p:cNvGraphicFramePr>
            <p:nvPr/>
          </p:nvGraphicFramePr>
          <p:xfrm>
            <a:off x="1733472" y="2813108"/>
            <a:ext cx="303770" cy="924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698" name="MathType 6.0 Equation" r:id="rId11" imgW="139700" imgH="406400" progId="Equation.DSMT4">
                    <p:embed/>
                  </p:oleObj>
                </mc:Choice>
                <mc:Fallback>
                  <p:oleObj name="MathType 6.0 Equation" r:id="rId11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472" y="2813108"/>
                          <a:ext cx="303770" cy="924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文本框 5"/>
            <p:cNvSpPr txBox="1"/>
            <p:nvPr/>
          </p:nvSpPr>
          <p:spPr>
            <a:xfrm>
              <a:off x="2036771" y="3003164"/>
              <a:ext cx="3669046" cy="6102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米是</a:t>
              </a: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1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米的    ，也就是</a:t>
              </a:r>
            </a:p>
          </p:txBody>
        </p:sp>
        <p:graphicFrame>
          <p:nvGraphicFramePr>
            <p:cNvPr id="155663" name="对象 28"/>
            <p:cNvGraphicFramePr>
              <a:graphicFrameLocks noChangeAspect="1"/>
            </p:cNvGraphicFramePr>
            <p:nvPr/>
          </p:nvGraphicFramePr>
          <p:xfrm>
            <a:off x="5578191" y="2812410"/>
            <a:ext cx="965200" cy="925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699" name="MathType 6.0 Equation" r:id="rId13" imgW="443865" imgH="405765" progId="Equation.DSMT4">
                    <p:embed/>
                  </p:oleObj>
                </mc:Choice>
                <mc:Fallback>
                  <p:oleObj name="MathType 6.0 Equation" r:id="rId13" imgW="443865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8191" y="2812410"/>
                          <a:ext cx="965200" cy="925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5664" name="对象 28"/>
            <p:cNvGraphicFramePr>
              <a:graphicFrameLocks noChangeAspect="1"/>
            </p:cNvGraphicFramePr>
            <p:nvPr/>
          </p:nvGraphicFramePr>
          <p:xfrm>
            <a:off x="3765448" y="2819905"/>
            <a:ext cx="303770" cy="924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700" name="MathType 6.0 Equation" r:id="rId15" imgW="139700" imgH="406400" progId="Equation.DSMT4">
                    <p:embed/>
                  </p:oleObj>
                </mc:Choice>
                <mc:Fallback>
                  <p:oleObj name="MathType 6.0 Equation" r:id="rId15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5448" y="2819905"/>
                          <a:ext cx="303770" cy="924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任意多边形 21"/>
          <p:cNvSpPr/>
          <p:nvPr>
            <p:custDataLst>
              <p:tags r:id="rId5"/>
            </p:custDataLst>
          </p:nvPr>
        </p:nvSpPr>
        <p:spPr>
          <a:xfrm>
            <a:off x="1231900" y="3765948"/>
            <a:ext cx="419100" cy="486965"/>
          </a:xfrm>
          <a:custGeom>
            <a:avLst/>
            <a:gdLst>
              <a:gd name="connsiteX0" fmla="*/ 282768 w 561608"/>
              <a:gd name="connsiteY0" fmla="*/ 0 h 649318"/>
              <a:gd name="connsiteX1" fmla="*/ 561608 w 561608"/>
              <a:gd name="connsiteY1" fmla="*/ 159711 h 649318"/>
              <a:gd name="connsiteX2" fmla="*/ 561608 w 561608"/>
              <a:gd name="connsiteY2" fmla="*/ 485680 h 649318"/>
              <a:gd name="connsiteX3" fmla="*/ 282768 w 561608"/>
              <a:gd name="connsiteY3" fmla="*/ 649318 h 649318"/>
              <a:gd name="connsiteX4" fmla="*/ 0 w 561608"/>
              <a:gd name="connsiteY4" fmla="*/ 485680 h 649318"/>
              <a:gd name="connsiteX5" fmla="*/ 0 w 561608"/>
              <a:gd name="connsiteY5" fmla="*/ 159711 h 64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08" h="649318">
                <a:moveTo>
                  <a:pt x="282768" y="0"/>
                </a:moveTo>
                <a:lnTo>
                  <a:pt x="561608" y="159711"/>
                </a:lnTo>
                <a:lnTo>
                  <a:pt x="561608" y="485680"/>
                </a:lnTo>
                <a:lnTo>
                  <a:pt x="282768" y="649318"/>
                </a:lnTo>
                <a:lnTo>
                  <a:pt x="0" y="485680"/>
                </a:lnTo>
                <a:lnTo>
                  <a:pt x="0" y="159711"/>
                </a:lnTo>
                <a:close/>
              </a:path>
            </a:pathLst>
          </a:custGeom>
          <a:solidFill>
            <a:srgbClr val="3366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kern="0" dirty="0">
              <a:solidFill>
                <a:srgbClr val="FFFFFF"/>
              </a:solidFill>
              <a:latin typeface="Times New Roman" panose="02020603050405020304"/>
              <a:ea typeface="幼圆" panose="02010509060101010101" charset="-122"/>
            </a:endParaRPr>
          </a:p>
        </p:txBody>
      </p:sp>
      <p:graphicFrame>
        <p:nvGraphicFramePr>
          <p:cNvPr id="53" name="对象 28"/>
          <p:cNvGraphicFramePr>
            <a:graphicFrameLocks noChangeAspect="1"/>
          </p:cNvGraphicFramePr>
          <p:nvPr/>
        </p:nvGraphicFramePr>
        <p:xfrm>
          <a:off x="1858964" y="3573067"/>
          <a:ext cx="2122487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1" name="MathType 6.0 Equation" r:id="rId16" imgW="977265" imgH="406400" progId="Equation.DSMT4">
                  <p:embed/>
                </p:oleObj>
              </mc:Choice>
              <mc:Fallback>
                <p:oleObj name="MathType 6.0 Equation" r:id="rId16" imgW="9772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4" y="3573067"/>
                        <a:ext cx="2122487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直接连接符 15"/>
          <p:cNvCxnSpPr/>
          <p:nvPr/>
        </p:nvCxnSpPr>
        <p:spPr>
          <a:xfrm>
            <a:off x="3059114" y="2742010"/>
            <a:ext cx="250825" cy="22979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3656014" y="3117056"/>
            <a:ext cx="250825" cy="229791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736851" y="3290888"/>
            <a:ext cx="36420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3935414" y="4156473"/>
            <a:ext cx="36420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3624264" y="2730104"/>
            <a:ext cx="250825" cy="22979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3059114" y="3117056"/>
            <a:ext cx="250825" cy="229791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3217864" y="4171950"/>
            <a:ext cx="36420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3851276" y="3290888"/>
            <a:ext cx="36420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117975" y="3729038"/>
            <a:ext cx="167706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114AFF"/>
                </a:solidFill>
                <a:latin typeface="+mn-lt"/>
                <a:ea typeface="黑体" panose="02010609060101010101" pitchFamily="49" charset="-122"/>
              </a:rPr>
              <a:t>=5</a:t>
            </a:r>
            <a:r>
              <a:rPr lang="zh-CN" altLang="en-US" sz="2800" b="1" dirty="0">
                <a:solidFill>
                  <a:srgbClr val="114AFF"/>
                </a:solidFill>
                <a:latin typeface="+mn-lt"/>
                <a:ea typeface="黑体" panose="02010609060101010101" pitchFamily="49" charset="-122"/>
              </a:rPr>
              <a:t>（条）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7" grpId="0"/>
      <p:bldP spid="57" grpId="0"/>
      <p:bldP spid="61" grpId="0"/>
      <p:bldP spid="6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4" name="对象 28"/>
          <p:cNvGraphicFramePr>
            <a:graphicFrameLocks noChangeAspect="1"/>
          </p:cNvGraphicFramePr>
          <p:nvPr/>
        </p:nvGraphicFramePr>
        <p:xfrm>
          <a:off x="1727201" y="308372"/>
          <a:ext cx="103981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8" name="MathType 6.0 Equation" r:id="rId5" imgW="457200" imgH="406400" progId="Equation.DSMT4">
                  <p:embed/>
                </p:oleObj>
              </mc:Choice>
              <mc:Fallback>
                <p:oleObj name="MathType 6.0 Equation" r:id="rId5" imgW="457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1" y="308372"/>
                        <a:ext cx="103981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8"/>
          <p:cNvGraphicFramePr>
            <a:graphicFrameLocks noChangeAspect="1"/>
          </p:cNvGraphicFramePr>
          <p:nvPr/>
        </p:nvGraphicFramePr>
        <p:xfrm>
          <a:off x="1247776" y="1370410"/>
          <a:ext cx="49371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9" name="MathType 6.0 Equation" r:id="rId7" imgW="2171700" imgH="406400" progId="Equation.DSMT4">
                  <p:embed/>
                </p:oleObj>
              </mc:Choice>
              <mc:Fallback>
                <p:oleObj name="MathType 6.0 Equation" r:id="rId7" imgW="21717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6" y="1370410"/>
                        <a:ext cx="49371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/>
          <p:cNvGrpSpPr/>
          <p:nvPr/>
        </p:nvGrpSpPr>
        <p:grpSpPr bwMode="auto">
          <a:xfrm>
            <a:off x="2332039" y="1370410"/>
            <a:ext cx="4035425" cy="2953940"/>
            <a:chOff x="2796539" y="1461134"/>
            <a:chExt cx="4036032" cy="2954804"/>
          </a:xfrm>
        </p:grpSpPr>
        <p:sp>
          <p:nvSpPr>
            <p:cNvPr id="4" name="矩形: 圆角 3"/>
            <p:cNvSpPr/>
            <p:nvPr/>
          </p:nvSpPr>
          <p:spPr>
            <a:xfrm>
              <a:off x="2796539" y="1461134"/>
              <a:ext cx="898660" cy="924195"/>
            </a:xfrm>
            <a:prstGeom prst="roundRect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5444887" y="1480190"/>
              <a:ext cx="922476" cy="924195"/>
            </a:xfrm>
            <a:prstGeom prst="roundRect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389041" y="3447677"/>
              <a:ext cx="2443530" cy="968261"/>
            </a:xfrm>
            <a:prstGeom prst="roundRect">
              <a:avLst/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这样算的依据是什么？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626926" y="2317443"/>
              <a:ext cx="2100579" cy="1089741"/>
            </a:xfrm>
            <a:prstGeom prst="line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610012" y="2404385"/>
              <a:ext cx="117493" cy="1002799"/>
            </a:xfrm>
            <a:prstGeom prst="line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15" name="对象 28"/>
          <p:cNvGraphicFramePr>
            <a:graphicFrameLocks noChangeAspect="1"/>
          </p:cNvGraphicFramePr>
          <p:nvPr/>
        </p:nvGraphicFramePr>
        <p:xfrm>
          <a:off x="1247775" y="2391966"/>
          <a:ext cx="24828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0" name="MathType 6.0 Equation" r:id="rId9" imgW="1091565" imgH="406400" progId="Equation.DSMT4">
                  <p:embed/>
                </p:oleObj>
              </mc:Choice>
              <mc:Fallback>
                <p:oleObj name="MathType 6.0 Equation" r:id="rId9" imgW="10915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391966"/>
                        <a:ext cx="24828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247775" y="3442097"/>
            <a:ext cx="1776448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= 5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（条）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6600826" y="1928813"/>
            <a:ext cx="1857375" cy="1432322"/>
            <a:chOff x="4313873" y="2691288"/>
            <a:chExt cx="1857375" cy="1431925"/>
          </a:xfrm>
        </p:grpSpPr>
        <p:sp>
          <p:nvSpPr>
            <p:cNvPr id="17" name="MH_SubTitle_2"/>
            <p:cNvSpPr/>
            <p:nvPr>
              <p:custDataLst>
                <p:tags r:id="rId2"/>
              </p:custDataLst>
            </p:nvPr>
          </p:nvSpPr>
          <p:spPr bwMode="auto">
            <a:xfrm rot="311838">
              <a:off x="4313873" y="2829362"/>
              <a:ext cx="1857375" cy="1293851"/>
            </a:xfrm>
            <a:prstGeom prst="rect">
              <a:avLst/>
            </a:prstGeom>
            <a:solidFill>
              <a:srgbClr val="00B0F0"/>
            </a:solidFill>
            <a:ln w="3175">
              <a:noFill/>
            </a:ln>
            <a:effectLst>
              <a:outerShdw blurRad="50800" dist="25400" dir="2700000" algn="tl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6000" tIns="67500" rIns="54000" bIns="67500" anchor="ctr">
              <a:normAutofit/>
            </a:bodyPr>
            <a:lstStyle/>
            <a:p>
              <a:pPr fontAlgn="auto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kumimoji="1" lang="zh-CN" altLang="en-US" sz="2800" b="1" dirty="0">
                  <a:solidFill>
                    <a:srgbClr val="FFFFFF"/>
                  </a:solidFill>
                  <a:latin typeface="黑体" panose="02010609060101010101" pitchFamily="49" charset="-122"/>
                </a:rPr>
                <a:t>商不变的性质</a:t>
              </a:r>
              <a:endParaRPr kumimoji="1" lang="en-US" altLang="zh-CN" sz="2800" b="1" dirty="0">
                <a:solidFill>
                  <a:srgbClr val="FFFFFF"/>
                </a:solidFill>
                <a:latin typeface="黑体" panose="02010609060101010101" pitchFamily="49" charset="-122"/>
              </a:endParaRPr>
            </a:p>
          </p:txBody>
        </p:sp>
        <p:sp>
          <p:nvSpPr>
            <p:cNvPr id="18" name="MH_Other_2"/>
            <p:cNvSpPr/>
            <p:nvPr>
              <p:custDataLst>
                <p:tags r:id="rId3"/>
              </p:custDataLst>
            </p:nvPr>
          </p:nvSpPr>
          <p:spPr bwMode="auto">
            <a:xfrm rot="21532642">
              <a:off x="4485323" y="2691288"/>
              <a:ext cx="203200" cy="783214"/>
            </a:xfrm>
            <a:custGeom>
              <a:avLst/>
              <a:gdLst/>
              <a:ahLst/>
              <a:cxnLst>
                <a:cxn ang="0">
                  <a:pos x="1875" y="196"/>
                </a:cxn>
                <a:cxn ang="0">
                  <a:pos x="1653" y="74"/>
                </a:cxn>
                <a:cxn ang="0">
                  <a:pos x="1385" y="10"/>
                </a:cxn>
                <a:cxn ang="0">
                  <a:pos x="1140" y="2"/>
                </a:cxn>
                <a:cxn ang="0">
                  <a:pos x="855" y="43"/>
                </a:cxn>
                <a:cxn ang="0">
                  <a:pos x="624" y="142"/>
                </a:cxn>
                <a:cxn ang="0">
                  <a:pos x="445" y="299"/>
                </a:cxn>
                <a:cxn ang="0">
                  <a:pos x="369" y="417"/>
                </a:cxn>
                <a:cxn ang="0">
                  <a:pos x="309" y="569"/>
                </a:cxn>
                <a:cxn ang="0">
                  <a:pos x="276" y="771"/>
                </a:cxn>
                <a:cxn ang="0">
                  <a:pos x="591" y="662"/>
                </a:cxn>
                <a:cxn ang="0">
                  <a:pos x="678" y="485"/>
                </a:cxn>
                <a:cxn ang="0">
                  <a:pos x="767" y="402"/>
                </a:cxn>
                <a:cxn ang="0">
                  <a:pos x="919" y="334"/>
                </a:cxn>
                <a:cxn ang="0">
                  <a:pos x="1113" y="299"/>
                </a:cxn>
                <a:cxn ang="0">
                  <a:pos x="1294" y="301"/>
                </a:cxn>
                <a:cxn ang="0">
                  <a:pos x="1496" y="336"/>
                </a:cxn>
                <a:cxn ang="0">
                  <a:pos x="1661" y="410"/>
                </a:cxn>
                <a:cxn ang="0">
                  <a:pos x="1768" y="497"/>
                </a:cxn>
                <a:cxn ang="0">
                  <a:pos x="1857" y="623"/>
                </a:cxn>
                <a:cxn ang="0">
                  <a:pos x="1931" y="841"/>
                </a:cxn>
                <a:cxn ang="0">
                  <a:pos x="1947" y="1027"/>
                </a:cxn>
                <a:cxn ang="0">
                  <a:pos x="1918" y="7522"/>
                </a:cxn>
                <a:cxn ang="0">
                  <a:pos x="1865" y="7772"/>
                </a:cxn>
                <a:cxn ang="0">
                  <a:pos x="1770" y="7982"/>
                </a:cxn>
                <a:cxn ang="0">
                  <a:pos x="1607" y="8172"/>
                </a:cxn>
                <a:cxn ang="0">
                  <a:pos x="1416" y="8285"/>
                </a:cxn>
                <a:cxn ang="0">
                  <a:pos x="1267" y="8327"/>
                </a:cxn>
                <a:cxn ang="0">
                  <a:pos x="1088" y="8343"/>
                </a:cxn>
                <a:cxn ang="0">
                  <a:pos x="923" y="8331"/>
                </a:cxn>
                <a:cxn ang="0">
                  <a:pos x="744" y="8279"/>
                </a:cxn>
                <a:cxn ang="0">
                  <a:pos x="596" y="8188"/>
                </a:cxn>
                <a:cxn ang="0">
                  <a:pos x="505" y="8091"/>
                </a:cxn>
                <a:cxn ang="0">
                  <a:pos x="424" y="7951"/>
                </a:cxn>
                <a:cxn ang="0">
                  <a:pos x="350" y="7691"/>
                </a:cxn>
                <a:cxn ang="0">
                  <a:pos x="332" y="7456"/>
                </a:cxn>
                <a:cxn ang="0">
                  <a:pos x="295" y="2170"/>
                </a:cxn>
                <a:cxn ang="0">
                  <a:pos x="270" y="2104"/>
                </a:cxn>
                <a:cxn ang="0">
                  <a:pos x="218" y="2056"/>
                </a:cxn>
                <a:cxn ang="0">
                  <a:pos x="148" y="2038"/>
                </a:cxn>
                <a:cxn ang="0">
                  <a:pos x="117" y="2042"/>
                </a:cxn>
                <a:cxn ang="0">
                  <a:pos x="52" y="2073"/>
                </a:cxn>
                <a:cxn ang="0">
                  <a:pos x="10" y="2129"/>
                </a:cxn>
                <a:cxn ang="0">
                  <a:pos x="37" y="7419"/>
                </a:cxn>
                <a:cxn ang="0">
                  <a:pos x="39" y="7596"/>
                </a:cxn>
                <a:cxn ang="0">
                  <a:pos x="97" y="7918"/>
                </a:cxn>
                <a:cxn ang="0">
                  <a:pos x="185" y="8135"/>
                </a:cxn>
                <a:cxn ang="0">
                  <a:pos x="299" y="8310"/>
                </a:cxn>
                <a:cxn ang="0">
                  <a:pos x="439" y="8442"/>
                </a:cxn>
                <a:cxn ang="0">
                  <a:pos x="657" y="8566"/>
                </a:cxn>
                <a:cxn ang="0">
                  <a:pos x="915" y="8630"/>
                </a:cxn>
                <a:cxn ang="0">
                  <a:pos x="1129" y="8640"/>
                </a:cxn>
                <a:cxn ang="0">
                  <a:pos x="1393" y="8605"/>
                </a:cxn>
                <a:cxn ang="0">
                  <a:pos x="1698" y="8477"/>
                </a:cxn>
                <a:cxn ang="0">
                  <a:pos x="1921" y="8281"/>
                </a:cxn>
                <a:cxn ang="0">
                  <a:pos x="2077" y="8044"/>
                </a:cxn>
                <a:cxn ang="0">
                  <a:pos x="2170" y="7792"/>
                </a:cxn>
                <a:cxn ang="0">
                  <a:pos x="2215" y="7551"/>
                </a:cxn>
                <a:cxn ang="0">
                  <a:pos x="2242" y="1042"/>
                </a:cxn>
                <a:cxn ang="0">
                  <a:pos x="2227" y="809"/>
                </a:cxn>
                <a:cxn ang="0">
                  <a:pos x="2141" y="528"/>
                </a:cxn>
                <a:cxn ang="0">
                  <a:pos x="2056" y="380"/>
                </a:cxn>
              </a:cxnLst>
              <a:rect l="0" t="0" r="r" b="b"/>
              <a:pathLst>
                <a:path w="2244" h="8640">
                  <a:moveTo>
                    <a:pt x="1988" y="297"/>
                  </a:moveTo>
                  <a:lnTo>
                    <a:pt x="1988" y="297"/>
                  </a:lnTo>
                  <a:lnTo>
                    <a:pt x="1953" y="260"/>
                  </a:lnTo>
                  <a:lnTo>
                    <a:pt x="1914" y="227"/>
                  </a:lnTo>
                  <a:lnTo>
                    <a:pt x="1875" y="196"/>
                  </a:lnTo>
                  <a:lnTo>
                    <a:pt x="1834" y="167"/>
                  </a:lnTo>
                  <a:lnTo>
                    <a:pt x="1791" y="140"/>
                  </a:lnTo>
                  <a:lnTo>
                    <a:pt x="1747" y="116"/>
                  </a:lnTo>
                  <a:lnTo>
                    <a:pt x="1702" y="95"/>
                  </a:lnTo>
                  <a:lnTo>
                    <a:pt x="1653" y="74"/>
                  </a:lnTo>
                  <a:lnTo>
                    <a:pt x="1603" y="56"/>
                  </a:lnTo>
                  <a:lnTo>
                    <a:pt x="1550" y="43"/>
                  </a:lnTo>
                  <a:lnTo>
                    <a:pt x="1498" y="29"/>
                  </a:lnTo>
                  <a:lnTo>
                    <a:pt x="1442" y="19"/>
                  </a:lnTo>
                  <a:lnTo>
                    <a:pt x="1385" y="10"/>
                  </a:lnTo>
                  <a:lnTo>
                    <a:pt x="1327" y="4"/>
                  </a:lnTo>
                  <a:lnTo>
                    <a:pt x="1267" y="2"/>
                  </a:lnTo>
                  <a:lnTo>
                    <a:pt x="1205" y="0"/>
                  </a:lnTo>
                  <a:lnTo>
                    <a:pt x="1205" y="0"/>
                  </a:lnTo>
                  <a:lnTo>
                    <a:pt x="1140" y="2"/>
                  </a:lnTo>
                  <a:lnTo>
                    <a:pt x="1078" y="4"/>
                  </a:lnTo>
                  <a:lnTo>
                    <a:pt x="1020" y="10"/>
                  </a:lnTo>
                  <a:lnTo>
                    <a:pt x="964" y="19"/>
                  </a:lnTo>
                  <a:lnTo>
                    <a:pt x="907" y="29"/>
                  </a:lnTo>
                  <a:lnTo>
                    <a:pt x="855" y="43"/>
                  </a:lnTo>
                  <a:lnTo>
                    <a:pt x="804" y="58"/>
                  </a:lnTo>
                  <a:lnTo>
                    <a:pt x="756" y="76"/>
                  </a:lnTo>
                  <a:lnTo>
                    <a:pt x="709" y="95"/>
                  </a:lnTo>
                  <a:lnTo>
                    <a:pt x="664" y="118"/>
                  </a:lnTo>
                  <a:lnTo>
                    <a:pt x="624" y="142"/>
                  </a:lnTo>
                  <a:lnTo>
                    <a:pt x="583" y="169"/>
                  </a:lnTo>
                  <a:lnTo>
                    <a:pt x="546" y="198"/>
                  </a:lnTo>
                  <a:lnTo>
                    <a:pt x="511" y="229"/>
                  </a:lnTo>
                  <a:lnTo>
                    <a:pt x="476" y="264"/>
                  </a:lnTo>
                  <a:lnTo>
                    <a:pt x="445" y="299"/>
                  </a:lnTo>
                  <a:lnTo>
                    <a:pt x="445" y="299"/>
                  </a:lnTo>
                  <a:lnTo>
                    <a:pt x="424" y="328"/>
                  </a:lnTo>
                  <a:lnTo>
                    <a:pt x="404" y="357"/>
                  </a:lnTo>
                  <a:lnTo>
                    <a:pt x="387" y="386"/>
                  </a:lnTo>
                  <a:lnTo>
                    <a:pt x="369" y="417"/>
                  </a:lnTo>
                  <a:lnTo>
                    <a:pt x="354" y="446"/>
                  </a:lnTo>
                  <a:lnTo>
                    <a:pt x="340" y="478"/>
                  </a:lnTo>
                  <a:lnTo>
                    <a:pt x="328" y="507"/>
                  </a:lnTo>
                  <a:lnTo>
                    <a:pt x="319" y="538"/>
                  </a:lnTo>
                  <a:lnTo>
                    <a:pt x="309" y="569"/>
                  </a:lnTo>
                  <a:lnTo>
                    <a:pt x="301" y="598"/>
                  </a:lnTo>
                  <a:lnTo>
                    <a:pt x="289" y="658"/>
                  </a:lnTo>
                  <a:lnTo>
                    <a:pt x="280" y="714"/>
                  </a:lnTo>
                  <a:lnTo>
                    <a:pt x="276" y="771"/>
                  </a:lnTo>
                  <a:lnTo>
                    <a:pt x="276" y="771"/>
                  </a:lnTo>
                  <a:lnTo>
                    <a:pt x="573" y="771"/>
                  </a:lnTo>
                  <a:lnTo>
                    <a:pt x="573" y="771"/>
                  </a:lnTo>
                  <a:lnTo>
                    <a:pt x="577" y="736"/>
                  </a:lnTo>
                  <a:lnTo>
                    <a:pt x="583" y="699"/>
                  </a:lnTo>
                  <a:lnTo>
                    <a:pt x="591" y="662"/>
                  </a:lnTo>
                  <a:lnTo>
                    <a:pt x="602" y="625"/>
                  </a:lnTo>
                  <a:lnTo>
                    <a:pt x="616" y="588"/>
                  </a:lnTo>
                  <a:lnTo>
                    <a:pt x="633" y="553"/>
                  </a:lnTo>
                  <a:lnTo>
                    <a:pt x="655" y="518"/>
                  </a:lnTo>
                  <a:lnTo>
                    <a:pt x="678" y="485"/>
                  </a:lnTo>
                  <a:lnTo>
                    <a:pt x="678" y="485"/>
                  </a:lnTo>
                  <a:lnTo>
                    <a:pt x="697" y="462"/>
                  </a:lnTo>
                  <a:lnTo>
                    <a:pt x="719" y="441"/>
                  </a:lnTo>
                  <a:lnTo>
                    <a:pt x="742" y="421"/>
                  </a:lnTo>
                  <a:lnTo>
                    <a:pt x="767" y="402"/>
                  </a:lnTo>
                  <a:lnTo>
                    <a:pt x="795" y="386"/>
                  </a:lnTo>
                  <a:lnTo>
                    <a:pt x="824" y="371"/>
                  </a:lnTo>
                  <a:lnTo>
                    <a:pt x="855" y="357"/>
                  </a:lnTo>
                  <a:lnTo>
                    <a:pt x="886" y="344"/>
                  </a:lnTo>
                  <a:lnTo>
                    <a:pt x="919" y="334"/>
                  </a:lnTo>
                  <a:lnTo>
                    <a:pt x="956" y="324"/>
                  </a:lnTo>
                  <a:lnTo>
                    <a:pt x="993" y="314"/>
                  </a:lnTo>
                  <a:lnTo>
                    <a:pt x="1032" y="309"/>
                  </a:lnTo>
                  <a:lnTo>
                    <a:pt x="1072" y="303"/>
                  </a:lnTo>
                  <a:lnTo>
                    <a:pt x="1113" y="299"/>
                  </a:lnTo>
                  <a:lnTo>
                    <a:pt x="1158" y="297"/>
                  </a:lnTo>
                  <a:lnTo>
                    <a:pt x="1205" y="297"/>
                  </a:lnTo>
                  <a:lnTo>
                    <a:pt x="1205" y="297"/>
                  </a:lnTo>
                  <a:lnTo>
                    <a:pt x="1249" y="297"/>
                  </a:lnTo>
                  <a:lnTo>
                    <a:pt x="1294" y="301"/>
                  </a:lnTo>
                  <a:lnTo>
                    <a:pt x="1339" y="305"/>
                  </a:lnTo>
                  <a:lnTo>
                    <a:pt x="1379" y="309"/>
                  </a:lnTo>
                  <a:lnTo>
                    <a:pt x="1420" y="316"/>
                  </a:lnTo>
                  <a:lnTo>
                    <a:pt x="1459" y="326"/>
                  </a:lnTo>
                  <a:lnTo>
                    <a:pt x="1496" y="336"/>
                  </a:lnTo>
                  <a:lnTo>
                    <a:pt x="1533" y="347"/>
                  </a:lnTo>
                  <a:lnTo>
                    <a:pt x="1568" y="361"/>
                  </a:lnTo>
                  <a:lnTo>
                    <a:pt x="1601" y="375"/>
                  </a:lnTo>
                  <a:lnTo>
                    <a:pt x="1632" y="392"/>
                  </a:lnTo>
                  <a:lnTo>
                    <a:pt x="1661" y="410"/>
                  </a:lnTo>
                  <a:lnTo>
                    <a:pt x="1690" y="429"/>
                  </a:lnTo>
                  <a:lnTo>
                    <a:pt x="1717" y="450"/>
                  </a:lnTo>
                  <a:lnTo>
                    <a:pt x="1743" y="474"/>
                  </a:lnTo>
                  <a:lnTo>
                    <a:pt x="1768" y="497"/>
                  </a:lnTo>
                  <a:lnTo>
                    <a:pt x="1768" y="497"/>
                  </a:lnTo>
                  <a:lnTo>
                    <a:pt x="1785" y="516"/>
                  </a:lnTo>
                  <a:lnTo>
                    <a:pt x="1803" y="538"/>
                  </a:lnTo>
                  <a:lnTo>
                    <a:pt x="1817" y="559"/>
                  </a:lnTo>
                  <a:lnTo>
                    <a:pt x="1832" y="580"/>
                  </a:lnTo>
                  <a:lnTo>
                    <a:pt x="1857" y="623"/>
                  </a:lnTo>
                  <a:lnTo>
                    <a:pt x="1879" y="668"/>
                  </a:lnTo>
                  <a:lnTo>
                    <a:pt x="1896" y="712"/>
                  </a:lnTo>
                  <a:lnTo>
                    <a:pt x="1910" y="757"/>
                  </a:lnTo>
                  <a:lnTo>
                    <a:pt x="1921" y="800"/>
                  </a:lnTo>
                  <a:lnTo>
                    <a:pt x="1931" y="841"/>
                  </a:lnTo>
                  <a:lnTo>
                    <a:pt x="1937" y="879"/>
                  </a:lnTo>
                  <a:lnTo>
                    <a:pt x="1941" y="914"/>
                  </a:lnTo>
                  <a:lnTo>
                    <a:pt x="1947" y="973"/>
                  </a:lnTo>
                  <a:lnTo>
                    <a:pt x="1947" y="1011"/>
                  </a:lnTo>
                  <a:lnTo>
                    <a:pt x="1947" y="1027"/>
                  </a:lnTo>
                  <a:lnTo>
                    <a:pt x="1945" y="1033"/>
                  </a:lnTo>
                  <a:lnTo>
                    <a:pt x="1925" y="7425"/>
                  </a:lnTo>
                  <a:lnTo>
                    <a:pt x="1925" y="7425"/>
                  </a:lnTo>
                  <a:lnTo>
                    <a:pt x="1923" y="7473"/>
                  </a:lnTo>
                  <a:lnTo>
                    <a:pt x="1918" y="7522"/>
                  </a:lnTo>
                  <a:lnTo>
                    <a:pt x="1910" y="7584"/>
                  </a:lnTo>
                  <a:lnTo>
                    <a:pt x="1896" y="7654"/>
                  </a:lnTo>
                  <a:lnTo>
                    <a:pt x="1887" y="7693"/>
                  </a:lnTo>
                  <a:lnTo>
                    <a:pt x="1877" y="7732"/>
                  </a:lnTo>
                  <a:lnTo>
                    <a:pt x="1865" y="7772"/>
                  </a:lnTo>
                  <a:lnTo>
                    <a:pt x="1850" y="7813"/>
                  </a:lnTo>
                  <a:lnTo>
                    <a:pt x="1834" y="7856"/>
                  </a:lnTo>
                  <a:lnTo>
                    <a:pt x="1815" y="7898"/>
                  </a:lnTo>
                  <a:lnTo>
                    <a:pt x="1793" y="7939"/>
                  </a:lnTo>
                  <a:lnTo>
                    <a:pt x="1770" y="7982"/>
                  </a:lnTo>
                  <a:lnTo>
                    <a:pt x="1743" y="8023"/>
                  </a:lnTo>
                  <a:lnTo>
                    <a:pt x="1714" y="8062"/>
                  </a:lnTo>
                  <a:lnTo>
                    <a:pt x="1683" y="8100"/>
                  </a:lnTo>
                  <a:lnTo>
                    <a:pt x="1646" y="8137"/>
                  </a:lnTo>
                  <a:lnTo>
                    <a:pt x="1607" y="8172"/>
                  </a:lnTo>
                  <a:lnTo>
                    <a:pt x="1566" y="8205"/>
                  </a:lnTo>
                  <a:lnTo>
                    <a:pt x="1519" y="8234"/>
                  </a:lnTo>
                  <a:lnTo>
                    <a:pt x="1471" y="8261"/>
                  </a:lnTo>
                  <a:lnTo>
                    <a:pt x="1444" y="8275"/>
                  </a:lnTo>
                  <a:lnTo>
                    <a:pt x="1416" y="8285"/>
                  </a:lnTo>
                  <a:lnTo>
                    <a:pt x="1389" y="8296"/>
                  </a:lnTo>
                  <a:lnTo>
                    <a:pt x="1360" y="8306"/>
                  </a:lnTo>
                  <a:lnTo>
                    <a:pt x="1329" y="8314"/>
                  </a:lnTo>
                  <a:lnTo>
                    <a:pt x="1298" y="8322"/>
                  </a:lnTo>
                  <a:lnTo>
                    <a:pt x="1267" y="8327"/>
                  </a:lnTo>
                  <a:lnTo>
                    <a:pt x="1232" y="8333"/>
                  </a:lnTo>
                  <a:lnTo>
                    <a:pt x="1199" y="8337"/>
                  </a:lnTo>
                  <a:lnTo>
                    <a:pt x="1162" y="8341"/>
                  </a:lnTo>
                  <a:lnTo>
                    <a:pt x="1125" y="8343"/>
                  </a:lnTo>
                  <a:lnTo>
                    <a:pt x="1088" y="8343"/>
                  </a:lnTo>
                  <a:lnTo>
                    <a:pt x="1088" y="8343"/>
                  </a:lnTo>
                  <a:lnTo>
                    <a:pt x="1043" y="8343"/>
                  </a:lnTo>
                  <a:lnTo>
                    <a:pt x="1003" y="8341"/>
                  </a:lnTo>
                  <a:lnTo>
                    <a:pt x="962" y="8337"/>
                  </a:lnTo>
                  <a:lnTo>
                    <a:pt x="923" y="8331"/>
                  </a:lnTo>
                  <a:lnTo>
                    <a:pt x="884" y="8324"/>
                  </a:lnTo>
                  <a:lnTo>
                    <a:pt x="847" y="8316"/>
                  </a:lnTo>
                  <a:lnTo>
                    <a:pt x="812" y="8304"/>
                  </a:lnTo>
                  <a:lnTo>
                    <a:pt x="777" y="8293"/>
                  </a:lnTo>
                  <a:lnTo>
                    <a:pt x="744" y="8279"/>
                  </a:lnTo>
                  <a:lnTo>
                    <a:pt x="713" y="8263"/>
                  </a:lnTo>
                  <a:lnTo>
                    <a:pt x="682" y="8248"/>
                  </a:lnTo>
                  <a:lnTo>
                    <a:pt x="653" y="8230"/>
                  </a:lnTo>
                  <a:lnTo>
                    <a:pt x="624" y="8209"/>
                  </a:lnTo>
                  <a:lnTo>
                    <a:pt x="596" y="8188"/>
                  </a:lnTo>
                  <a:lnTo>
                    <a:pt x="571" y="8166"/>
                  </a:lnTo>
                  <a:lnTo>
                    <a:pt x="548" y="8141"/>
                  </a:lnTo>
                  <a:lnTo>
                    <a:pt x="548" y="8141"/>
                  </a:lnTo>
                  <a:lnTo>
                    <a:pt x="527" y="8116"/>
                  </a:lnTo>
                  <a:lnTo>
                    <a:pt x="505" y="8091"/>
                  </a:lnTo>
                  <a:lnTo>
                    <a:pt x="486" y="8063"/>
                  </a:lnTo>
                  <a:lnTo>
                    <a:pt x="468" y="8036"/>
                  </a:lnTo>
                  <a:lnTo>
                    <a:pt x="453" y="8007"/>
                  </a:lnTo>
                  <a:lnTo>
                    <a:pt x="437" y="7978"/>
                  </a:lnTo>
                  <a:lnTo>
                    <a:pt x="424" y="7951"/>
                  </a:lnTo>
                  <a:lnTo>
                    <a:pt x="412" y="7922"/>
                  </a:lnTo>
                  <a:lnTo>
                    <a:pt x="391" y="7862"/>
                  </a:lnTo>
                  <a:lnTo>
                    <a:pt x="373" y="7803"/>
                  </a:lnTo>
                  <a:lnTo>
                    <a:pt x="359" y="7747"/>
                  </a:lnTo>
                  <a:lnTo>
                    <a:pt x="350" y="7691"/>
                  </a:lnTo>
                  <a:lnTo>
                    <a:pt x="342" y="7640"/>
                  </a:lnTo>
                  <a:lnTo>
                    <a:pt x="336" y="7592"/>
                  </a:lnTo>
                  <a:lnTo>
                    <a:pt x="334" y="7549"/>
                  </a:lnTo>
                  <a:lnTo>
                    <a:pt x="332" y="7510"/>
                  </a:lnTo>
                  <a:lnTo>
                    <a:pt x="332" y="7456"/>
                  </a:lnTo>
                  <a:lnTo>
                    <a:pt x="332" y="7436"/>
                  </a:lnTo>
                  <a:lnTo>
                    <a:pt x="334" y="7429"/>
                  </a:lnTo>
                  <a:lnTo>
                    <a:pt x="297" y="2186"/>
                  </a:lnTo>
                  <a:lnTo>
                    <a:pt x="297" y="2186"/>
                  </a:lnTo>
                  <a:lnTo>
                    <a:pt x="295" y="2170"/>
                  </a:lnTo>
                  <a:lnTo>
                    <a:pt x="293" y="2157"/>
                  </a:lnTo>
                  <a:lnTo>
                    <a:pt x="289" y="2141"/>
                  </a:lnTo>
                  <a:lnTo>
                    <a:pt x="284" y="2127"/>
                  </a:lnTo>
                  <a:lnTo>
                    <a:pt x="278" y="2116"/>
                  </a:lnTo>
                  <a:lnTo>
                    <a:pt x="270" y="2104"/>
                  </a:lnTo>
                  <a:lnTo>
                    <a:pt x="262" y="2093"/>
                  </a:lnTo>
                  <a:lnTo>
                    <a:pt x="253" y="2081"/>
                  </a:lnTo>
                  <a:lnTo>
                    <a:pt x="241" y="2071"/>
                  </a:lnTo>
                  <a:lnTo>
                    <a:pt x="231" y="2063"/>
                  </a:lnTo>
                  <a:lnTo>
                    <a:pt x="218" y="2056"/>
                  </a:lnTo>
                  <a:lnTo>
                    <a:pt x="206" y="2050"/>
                  </a:lnTo>
                  <a:lnTo>
                    <a:pt x="192" y="2046"/>
                  </a:lnTo>
                  <a:lnTo>
                    <a:pt x="177" y="2042"/>
                  </a:lnTo>
                  <a:lnTo>
                    <a:pt x="163" y="2040"/>
                  </a:lnTo>
                  <a:lnTo>
                    <a:pt x="148" y="2038"/>
                  </a:lnTo>
                  <a:lnTo>
                    <a:pt x="148" y="2038"/>
                  </a:lnTo>
                  <a:lnTo>
                    <a:pt x="146" y="2038"/>
                  </a:lnTo>
                  <a:lnTo>
                    <a:pt x="146" y="2038"/>
                  </a:lnTo>
                  <a:lnTo>
                    <a:pt x="132" y="2040"/>
                  </a:lnTo>
                  <a:lnTo>
                    <a:pt x="117" y="2042"/>
                  </a:lnTo>
                  <a:lnTo>
                    <a:pt x="103" y="2046"/>
                  </a:lnTo>
                  <a:lnTo>
                    <a:pt x="89" y="2050"/>
                  </a:lnTo>
                  <a:lnTo>
                    <a:pt x="76" y="2058"/>
                  </a:lnTo>
                  <a:lnTo>
                    <a:pt x="64" y="2065"/>
                  </a:lnTo>
                  <a:lnTo>
                    <a:pt x="52" y="2073"/>
                  </a:lnTo>
                  <a:lnTo>
                    <a:pt x="43" y="2083"/>
                  </a:lnTo>
                  <a:lnTo>
                    <a:pt x="33" y="2093"/>
                  </a:lnTo>
                  <a:lnTo>
                    <a:pt x="23" y="2104"/>
                  </a:lnTo>
                  <a:lnTo>
                    <a:pt x="17" y="2118"/>
                  </a:lnTo>
                  <a:lnTo>
                    <a:pt x="10" y="2129"/>
                  </a:lnTo>
                  <a:lnTo>
                    <a:pt x="6" y="2143"/>
                  </a:lnTo>
                  <a:lnTo>
                    <a:pt x="2" y="2159"/>
                  </a:lnTo>
                  <a:lnTo>
                    <a:pt x="0" y="2172"/>
                  </a:lnTo>
                  <a:lnTo>
                    <a:pt x="0" y="2188"/>
                  </a:lnTo>
                  <a:lnTo>
                    <a:pt x="37" y="7419"/>
                  </a:lnTo>
                  <a:lnTo>
                    <a:pt x="37" y="7419"/>
                  </a:lnTo>
                  <a:lnTo>
                    <a:pt x="35" y="7466"/>
                  </a:lnTo>
                  <a:lnTo>
                    <a:pt x="35" y="7501"/>
                  </a:lnTo>
                  <a:lnTo>
                    <a:pt x="35" y="7545"/>
                  </a:lnTo>
                  <a:lnTo>
                    <a:pt x="39" y="7596"/>
                  </a:lnTo>
                  <a:lnTo>
                    <a:pt x="43" y="7652"/>
                  </a:lnTo>
                  <a:lnTo>
                    <a:pt x="51" y="7714"/>
                  </a:lnTo>
                  <a:lnTo>
                    <a:pt x="62" y="7778"/>
                  </a:lnTo>
                  <a:lnTo>
                    <a:pt x="78" y="7848"/>
                  </a:lnTo>
                  <a:lnTo>
                    <a:pt x="97" y="7918"/>
                  </a:lnTo>
                  <a:lnTo>
                    <a:pt x="120" y="7990"/>
                  </a:lnTo>
                  <a:lnTo>
                    <a:pt x="134" y="8027"/>
                  </a:lnTo>
                  <a:lnTo>
                    <a:pt x="150" y="8063"/>
                  </a:lnTo>
                  <a:lnTo>
                    <a:pt x="165" y="8100"/>
                  </a:lnTo>
                  <a:lnTo>
                    <a:pt x="185" y="8135"/>
                  </a:lnTo>
                  <a:lnTo>
                    <a:pt x="204" y="8172"/>
                  </a:lnTo>
                  <a:lnTo>
                    <a:pt x="225" y="8207"/>
                  </a:lnTo>
                  <a:lnTo>
                    <a:pt x="249" y="8242"/>
                  </a:lnTo>
                  <a:lnTo>
                    <a:pt x="274" y="8275"/>
                  </a:lnTo>
                  <a:lnTo>
                    <a:pt x="299" y="8310"/>
                  </a:lnTo>
                  <a:lnTo>
                    <a:pt x="328" y="8341"/>
                  </a:lnTo>
                  <a:lnTo>
                    <a:pt x="328" y="8341"/>
                  </a:lnTo>
                  <a:lnTo>
                    <a:pt x="363" y="8378"/>
                  </a:lnTo>
                  <a:lnTo>
                    <a:pt x="400" y="8411"/>
                  </a:lnTo>
                  <a:lnTo>
                    <a:pt x="439" y="8442"/>
                  </a:lnTo>
                  <a:lnTo>
                    <a:pt x="480" y="8471"/>
                  </a:lnTo>
                  <a:lnTo>
                    <a:pt x="521" y="8498"/>
                  </a:lnTo>
                  <a:lnTo>
                    <a:pt x="565" y="8524"/>
                  </a:lnTo>
                  <a:lnTo>
                    <a:pt x="610" y="8545"/>
                  </a:lnTo>
                  <a:lnTo>
                    <a:pt x="657" y="8566"/>
                  </a:lnTo>
                  <a:lnTo>
                    <a:pt x="705" y="8584"/>
                  </a:lnTo>
                  <a:lnTo>
                    <a:pt x="756" y="8597"/>
                  </a:lnTo>
                  <a:lnTo>
                    <a:pt x="806" y="8611"/>
                  </a:lnTo>
                  <a:lnTo>
                    <a:pt x="859" y="8623"/>
                  </a:lnTo>
                  <a:lnTo>
                    <a:pt x="915" y="8630"/>
                  </a:lnTo>
                  <a:lnTo>
                    <a:pt x="969" y="8636"/>
                  </a:lnTo>
                  <a:lnTo>
                    <a:pt x="1028" y="8640"/>
                  </a:lnTo>
                  <a:lnTo>
                    <a:pt x="1088" y="8640"/>
                  </a:lnTo>
                  <a:lnTo>
                    <a:pt x="1088" y="8640"/>
                  </a:lnTo>
                  <a:lnTo>
                    <a:pt x="1129" y="8640"/>
                  </a:lnTo>
                  <a:lnTo>
                    <a:pt x="1170" y="8638"/>
                  </a:lnTo>
                  <a:lnTo>
                    <a:pt x="1208" y="8636"/>
                  </a:lnTo>
                  <a:lnTo>
                    <a:pt x="1247" y="8632"/>
                  </a:lnTo>
                  <a:lnTo>
                    <a:pt x="1323" y="8621"/>
                  </a:lnTo>
                  <a:lnTo>
                    <a:pt x="1393" y="8605"/>
                  </a:lnTo>
                  <a:lnTo>
                    <a:pt x="1461" y="8588"/>
                  </a:lnTo>
                  <a:lnTo>
                    <a:pt x="1525" y="8564"/>
                  </a:lnTo>
                  <a:lnTo>
                    <a:pt x="1585" y="8539"/>
                  </a:lnTo>
                  <a:lnTo>
                    <a:pt x="1644" y="8510"/>
                  </a:lnTo>
                  <a:lnTo>
                    <a:pt x="1698" y="8477"/>
                  </a:lnTo>
                  <a:lnTo>
                    <a:pt x="1749" y="8444"/>
                  </a:lnTo>
                  <a:lnTo>
                    <a:pt x="1795" y="8405"/>
                  </a:lnTo>
                  <a:lnTo>
                    <a:pt x="1840" y="8366"/>
                  </a:lnTo>
                  <a:lnTo>
                    <a:pt x="1883" y="8326"/>
                  </a:lnTo>
                  <a:lnTo>
                    <a:pt x="1921" y="8281"/>
                  </a:lnTo>
                  <a:lnTo>
                    <a:pt x="1958" y="8236"/>
                  </a:lnTo>
                  <a:lnTo>
                    <a:pt x="1991" y="8190"/>
                  </a:lnTo>
                  <a:lnTo>
                    <a:pt x="2023" y="8143"/>
                  </a:lnTo>
                  <a:lnTo>
                    <a:pt x="2050" y="8095"/>
                  </a:lnTo>
                  <a:lnTo>
                    <a:pt x="2077" y="8044"/>
                  </a:lnTo>
                  <a:lnTo>
                    <a:pt x="2100" y="7994"/>
                  </a:lnTo>
                  <a:lnTo>
                    <a:pt x="2122" y="7943"/>
                  </a:lnTo>
                  <a:lnTo>
                    <a:pt x="2139" y="7893"/>
                  </a:lnTo>
                  <a:lnTo>
                    <a:pt x="2157" y="7842"/>
                  </a:lnTo>
                  <a:lnTo>
                    <a:pt x="2170" y="7792"/>
                  </a:lnTo>
                  <a:lnTo>
                    <a:pt x="2184" y="7741"/>
                  </a:lnTo>
                  <a:lnTo>
                    <a:pt x="2193" y="7693"/>
                  </a:lnTo>
                  <a:lnTo>
                    <a:pt x="2203" y="7644"/>
                  </a:lnTo>
                  <a:lnTo>
                    <a:pt x="2209" y="7598"/>
                  </a:lnTo>
                  <a:lnTo>
                    <a:pt x="2215" y="7551"/>
                  </a:lnTo>
                  <a:lnTo>
                    <a:pt x="2219" y="7508"/>
                  </a:lnTo>
                  <a:lnTo>
                    <a:pt x="2221" y="7466"/>
                  </a:lnTo>
                  <a:lnTo>
                    <a:pt x="2223" y="7425"/>
                  </a:lnTo>
                  <a:lnTo>
                    <a:pt x="2242" y="1042"/>
                  </a:lnTo>
                  <a:lnTo>
                    <a:pt x="2242" y="1042"/>
                  </a:lnTo>
                  <a:lnTo>
                    <a:pt x="2244" y="1006"/>
                  </a:lnTo>
                  <a:lnTo>
                    <a:pt x="2242" y="943"/>
                  </a:lnTo>
                  <a:lnTo>
                    <a:pt x="2240" y="903"/>
                  </a:lnTo>
                  <a:lnTo>
                    <a:pt x="2234" y="858"/>
                  </a:lnTo>
                  <a:lnTo>
                    <a:pt x="2227" y="809"/>
                  </a:lnTo>
                  <a:lnTo>
                    <a:pt x="2217" y="757"/>
                  </a:lnTo>
                  <a:lnTo>
                    <a:pt x="2203" y="703"/>
                  </a:lnTo>
                  <a:lnTo>
                    <a:pt x="2188" y="646"/>
                  </a:lnTo>
                  <a:lnTo>
                    <a:pt x="2166" y="586"/>
                  </a:lnTo>
                  <a:lnTo>
                    <a:pt x="2141" y="528"/>
                  </a:lnTo>
                  <a:lnTo>
                    <a:pt x="2127" y="499"/>
                  </a:lnTo>
                  <a:lnTo>
                    <a:pt x="2112" y="468"/>
                  </a:lnTo>
                  <a:lnTo>
                    <a:pt x="2094" y="439"/>
                  </a:lnTo>
                  <a:lnTo>
                    <a:pt x="2075" y="410"/>
                  </a:lnTo>
                  <a:lnTo>
                    <a:pt x="2056" y="380"/>
                  </a:lnTo>
                  <a:lnTo>
                    <a:pt x="2034" y="353"/>
                  </a:lnTo>
                  <a:lnTo>
                    <a:pt x="2011" y="324"/>
                  </a:lnTo>
                  <a:lnTo>
                    <a:pt x="1988" y="297"/>
                  </a:lnTo>
                  <a:lnTo>
                    <a:pt x="1988" y="29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en-US" sz="790">
                <a:latin typeface="Arial" panose="020B0604020202020204" pitchFamily="34" charset="0"/>
                <a:ea typeface="PMingLiU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8" name="对象 28"/>
          <p:cNvGraphicFramePr>
            <a:graphicFrameLocks noChangeAspect="1"/>
          </p:cNvGraphicFramePr>
          <p:nvPr/>
        </p:nvGraphicFramePr>
        <p:xfrm>
          <a:off x="1839913" y="834629"/>
          <a:ext cx="10398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6" name="MathType 6.0 Equation" r:id="rId5" imgW="457200" imgH="406400" progId="Equation.DSMT4">
                  <p:embed/>
                </p:oleObj>
              </mc:Choice>
              <mc:Fallback>
                <p:oleObj name="MathType 6.0 Equation" r:id="rId5" imgW="457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834629"/>
                        <a:ext cx="103981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28"/>
          <p:cNvGraphicFramePr>
            <a:graphicFrameLocks noChangeAspect="1"/>
          </p:cNvGraphicFramePr>
          <p:nvPr/>
        </p:nvGraphicFramePr>
        <p:xfrm>
          <a:off x="1476376" y="1910954"/>
          <a:ext cx="187801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7" name="MathType 6.0 Equation" r:id="rId7" imgW="824865" imgH="406400" progId="Equation.DSMT4">
                  <p:embed/>
                </p:oleObj>
              </mc:Choice>
              <mc:Fallback>
                <p:oleObj name="MathType 6.0 Equation" r:id="rId7" imgW="8248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6" y="1910954"/>
                        <a:ext cx="187801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1476375" y="3142060"/>
            <a:ext cx="1776448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= 5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（条）</a:t>
            </a: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2232025" y="1871663"/>
            <a:ext cx="4002088" cy="2199085"/>
            <a:chOff x="2936723" y="1442536"/>
            <a:chExt cx="4002655" cy="2198136"/>
          </a:xfrm>
        </p:grpSpPr>
        <p:sp>
          <p:nvSpPr>
            <p:cNvPr id="22" name="矩形: 圆角 21"/>
            <p:cNvSpPr/>
            <p:nvPr/>
          </p:nvSpPr>
          <p:spPr>
            <a:xfrm>
              <a:off x="2936723" y="1442536"/>
              <a:ext cx="898652" cy="923526"/>
            </a:xfrm>
            <a:prstGeom prst="roundRect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: 圆角 23"/>
            <p:cNvSpPr/>
            <p:nvPr/>
          </p:nvSpPr>
          <p:spPr>
            <a:xfrm>
              <a:off x="4495869" y="2670731"/>
              <a:ext cx="2443509" cy="969941"/>
            </a:xfrm>
            <a:prstGeom prst="roundRect">
              <a:avLst/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这样算的依据是什么？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835375" y="2313697"/>
              <a:ext cx="979627" cy="333231"/>
            </a:xfrm>
            <a:prstGeom prst="line">
              <a:avLst/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0" name="组合 29"/>
          <p:cNvGrpSpPr/>
          <p:nvPr/>
        </p:nvGrpSpPr>
        <p:grpSpPr bwMode="auto">
          <a:xfrm>
            <a:off x="4535489" y="610791"/>
            <a:ext cx="2820987" cy="2132409"/>
            <a:chOff x="4282089" y="2691288"/>
            <a:chExt cx="2820912" cy="2132252"/>
          </a:xfrm>
        </p:grpSpPr>
        <p:sp>
          <p:nvSpPr>
            <p:cNvPr id="31" name="MH_SubTitle_2"/>
            <p:cNvSpPr/>
            <p:nvPr>
              <p:custDataLst>
                <p:tags r:id="rId2"/>
              </p:custDataLst>
            </p:nvPr>
          </p:nvSpPr>
          <p:spPr bwMode="auto">
            <a:xfrm rot="311838">
              <a:off x="4282089" y="2872250"/>
              <a:ext cx="2820912" cy="1951290"/>
            </a:xfrm>
            <a:prstGeom prst="rect">
              <a:avLst/>
            </a:prstGeom>
            <a:solidFill>
              <a:srgbClr val="00B0F0"/>
            </a:solidFill>
            <a:ln w="3175">
              <a:noFill/>
            </a:ln>
            <a:effectLst>
              <a:outerShdw blurRad="50800" dist="25400" dir="2700000" algn="tl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6000" tIns="67500" rIns="54000" bIns="67500" anchor="ctr">
              <a:normAutofit/>
            </a:bodyPr>
            <a:lstStyle/>
            <a:p>
              <a:pPr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整数除以分数等于整数乘分数的倒数。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MH_Other_2"/>
            <p:cNvSpPr/>
            <p:nvPr>
              <p:custDataLst>
                <p:tags r:id="rId3"/>
              </p:custDataLst>
            </p:nvPr>
          </p:nvSpPr>
          <p:spPr bwMode="auto">
            <a:xfrm rot="21532642">
              <a:off x="4485284" y="2691288"/>
              <a:ext cx="203195" cy="782183"/>
            </a:xfrm>
            <a:custGeom>
              <a:avLst/>
              <a:gdLst/>
              <a:ahLst/>
              <a:cxnLst>
                <a:cxn ang="0">
                  <a:pos x="1875" y="196"/>
                </a:cxn>
                <a:cxn ang="0">
                  <a:pos x="1653" y="74"/>
                </a:cxn>
                <a:cxn ang="0">
                  <a:pos x="1385" y="10"/>
                </a:cxn>
                <a:cxn ang="0">
                  <a:pos x="1140" y="2"/>
                </a:cxn>
                <a:cxn ang="0">
                  <a:pos x="855" y="43"/>
                </a:cxn>
                <a:cxn ang="0">
                  <a:pos x="624" y="142"/>
                </a:cxn>
                <a:cxn ang="0">
                  <a:pos x="445" y="299"/>
                </a:cxn>
                <a:cxn ang="0">
                  <a:pos x="369" y="417"/>
                </a:cxn>
                <a:cxn ang="0">
                  <a:pos x="309" y="569"/>
                </a:cxn>
                <a:cxn ang="0">
                  <a:pos x="276" y="771"/>
                </a:cxn>
                <a:cxn ang="0">
                  <a:pos x="591" y="662"/>
                </a:cxn>
                <a:cxn ang="0">
                  <a:pos x="678" y="485"/>
                </a:cxn>
                <a:cxn ang="0">
                  <a:pos x="767" y="402"/>
                </a:cxn>
                <a:cxn ang="0">
                  <a:pos x="919" y="334"/>
                </a:cxn>
                <a:cxn ang="0">
                  <a:pos x="1113" y="299"/>
                </a:cxn>
                <a:cxn ang="0">
                  <a:pos x="1294" y="301"/>
                </a:cxn>
                <a:cxn ang="0">
                  <a:pos x="1496" y="336"/>
                </a:cxn>
                <a:cxn ang="0">
                  <a:pos x="1661" y="410"/>
                </a:cxn>
                <a:cxn ang="0">
                  <a:pos x="1768" y="497"/>
                </a:cxn>
                <a:cxn ang="0">
                  <a:pos x="1857" y="623"/>
                </a:cxn>
                <a:cxn ang="0">
                  <a:pos x="1931" y="841"/>
                </a:cxn>
                <a:cxn ang="0">
                  <a:pos x="1947" y="1027"/>
                </a:cxn>
                <a:cxn ang="0">
                  <a:pos x="1918" y="7522"/>
                </a:cxn>
                <a:cxn ang="0">
                  <a:pos x="1865" y="7772"/>
                </a:cxn>
                <a:cxn ang="0">
                  <a:pos x="1770" y="7982"/>
                </a:cxn>
                <a:cxn ang="0">
                  <a:pos x="1607" y="8172"/>
                </a:cxn>
                <a:cxn ang="0">
                  <a:pos x="1416" y="8285"/>
                </a:cxn>
                <a:cxn ang="0">
                  <a:pos x="1267" y="8327"/>
                </a:cxn>
                <a:cxn ang="0">
                  <a:pos x="1088" y="8343"/>
                </a:cxn>
                <a:cxn ang="0">
                  <a:pos x="923" y="8331"/>
                </a:cxn>
                <a:cxn ang="0">
                  <a:pos x="744" y="8279"/>
                </a:cxn>
                <a:cxn ang="0">
                  <a:pos x="596" y="8188"/>
                </a:cxn>
                <a:cxn ang="0">
                  <a:pos x="505" y="8091"/>
                </a:cxn>
                <a:cxn ang="0">
                  <a:pos x="424" y="7951"/>
                </a:cxn>
                <a:cxn ang="0">
                  <a:pos x="350" y="7691"/>
                </a:cxn>
                <a:cxn ang="0">
                  <a:pos x="332" y="7456"/>
                </a:cxn>
                <a:cxn ang="0">
                  <a:pos x="295" y="2170"/>
                </a:cxn>
                <a:cxn ang="0">
                  <a:pos x="270" y="2104"/>
                </a:cxn>
                <a:cxn ang="0">
                  <a:pos x="218" y="2056"/>
                </a:cxn>
                <a:cxn ang="0">
                  <a:pos x="148" y="2038"/>
                </a:cxn>
                <a:cxn ang="0">
                  <a:pos x="117" y="2042"/>
                </a:cxn>
                <a:cxn ang="0">
                  <a:pos x="52" y="2073"/>
                </a:cxn>
                <a:cxn ang="0">
                  <a:pos x="10" y="2129"/>
                </a:cxn>
                <a:cxn ang="0">
                  <a:pos x="37" y="7419"/>
                </a:cxn>
                <a:cxn ang="0">
                  <a:pos x="39" y="7596"/>
                </a:cxn>
                <a:cxn ang="0">
                  <a:pos x="97" y="7918"/>
                </a:cxn>
                <a:cxn ang="0">
                  <a:pos x="185" y="8135"/>
                </a:cxn>
                <a:cxn ang="0">
                  <a:pos x="299" y="8310"/>
                </a:cxn>
                <a:cxn ang="0">
                  <a:pos x="439" y="8442"/>
                </a:cxn>
                <a:cxn ang="0">
                  <a:pos x="657" y="8566"/>
                </a:cxn>
                <a:cxn ang="0">
                  <a:pos x="915" y="8630"/>
                </a:cxn>
                <a:cxn ang="0">
                  <a:pos x="1129" y="8640"/>
                </a:cxn>
                <a:cxn ang="0">
                  <a:pos x="1393" y="8605"/>
                </a:cxn>
                <a:cxn ang="0">
                  <a:pos x="1698" y="8477"/>
                </a:cxn>
                <a:cxn ang="0">
                  <a:pos x="1921" y="8281"/>
                </a:cxn>
                <a:cxn ang="0">
                  <a:pos x="2077" y="8044"/>
                </a:cxn>
                <a:cxn ang="0">
                  <a:pos x="2170" y="7792"/>
                </a:cxn>
                <a:cxn ang="0">
                  <a:pos x="2215" y="7551"/>
                </a:cxn>
                <a:cxn ang="0">
                  <a:pos x="2242" y="1042"/>
                </a:cxn>
                <a:cxn ang="0">
                  <a:pos x="2227" y="809"/>
                </a:cxn>
                <a:cxn ang="0">
                  <a:pos x="2141" y="528"/>
                </a:cxn>
                <a:cxn ang="0">
                  <a:pos x="2056" y="380"/>
                </a:cxn>
              </a:cxnLst>
              <a:rect l="0" t="0" r="r" b="b"/>
              <a:pathLst>
                <a:path w="2244" h="8640">
                  <a:moveTo>
                    <a:pt x="1988" y="297"/>
                  </a:moveTo>
                  <a:lnTo>
                    <a:pt x="1988" y="297"/>
                  </a:lnTo>
                  <a:lnTo>
                    <a:pt x="1953" y="260"/>
                  </a:lnTo>
                  <a:lnTo>
                    <a:pt x="1914" y="227"/>
                  </a:lnTo>
                  <a:lnTo>
                    <a:pt x="1875" y="196"/>
                  </a:lnTo>
                  <a:lnTo>
                    <a:pt x="1834" y="167"/>
                  </a:lnTo>
                  <a:lnTo>
                    <a:pt x="1791" y="140"/>
                  </a:lnTo>
                  <a:lnTo>
                    <a:pt x="1747" y="116"/>
                  </a:lnTo>
                  <a:lnTo>
                    <a:pt x="1702" y="95"/>
                  </a:lnTo>
                  <a:lnTo>
                    <a:pt x="1653" y="74"/>
                  </a:lnTo>
                  <a:lnTo>
                    <a:pt x="1603" y="56"/>
                  </a:lnTo>
                  <a:lnTo>
                    <a:pt x="1550" y="43"/>
                  </a:lnTo>
                  <a:lnTo>
                    <a:pt x="1498" y="29"/>
                  </a:lnTo>
                  <a:lnTo>
                    <a:pt x="1442" y="19"/>
                  </a:lnTo>
                  <a:lnTo>
                    <a:pt x="1385" y="10"/>
                  </a:lnTo>
                  <a:lnTo>
                    <a:pt x="1327" y="4"/>
                  </a:lnTo>
                  <a:lnTo>
                    <a:pt x="1267" y="2"/>
                  </a:lnTo>
                  <a:lnTo>
                    <a:pt x="1205" y="0"/>
                  </a:lnTo>
                  <a:lnTo>
                    <a:pt x="1205" y="0"/>
                  </a:lnTo>
                  <a:lnTo>
                    <a:pt x="1140" y="2"/>
                  </a:lnTo>
                  <a:lnTo>
                    <a:pt x="1078" y="4"/>
                  </a:lnTo>
                  <a:lnTo>
                    <a:pt x="1020" y="10"/>
                  </a:lnTo>
                  <a:lnTo>
                    <a:pt x="964" y="19"/>
                  </a:lnTo>
                  <a:lnTo>
                    <a:pt x="907" y="29"/>
                  </a:lnTo>
                  <a:lnTo>
                    <a:pt x="855" y="43"/>
                  </a:lnTo>
                  <a:lnTo>
                    <a:pt x="804" y="58"/>
                  </a:lnTo>
                  <a:lnTo>
                    <a:pt x="756" y="76"/>
                  </a:lnTo>
                  <a:lnTo>
                    <a:pt x="709" y="95"/>
                  </a:lnTo>
                  <a:lnTo>
                    <a:pt x="664" y="118"/>
                  </a:lnTo>
                  <a:lnTo>
                    <a:pt x="624" y="142"/>
                  </a:lnTo>
                  <a:lnTo>
                    <a:pt x="583" y="169"/>
                  </a:lnTo>
                  <a:lnTo>
                    <a:pt x="546" y="198"/>
                  </a:lnTo>
                  <a:lnTo>
                    <a:pt x="511" y="229"/>
                  </a:lnTo>
                  <a:lnTo>
                    <a:pt x="476" y="264"/>
                  </a:lnTo>
                  <a:lnTo>
                    <a:pt x="445" y="299"/>
                  </a:lnTo>
                  <a:lnTo>
                    <a:pt x="445" y="299"/>
                  </a:lnTo>
                  <a:lnTo>
                    <a:pt x="424" y="328"/>
                  </a:lnTo>
                  <a:lnTo>
                    <a:pt x="404" y="357"/>
                  </a:lnTo>
                  <a:lnTo>
                    <a:pt x="387" y="386"/>
                  </a:lnTo>
                  <a:lnTo>
                    <a:pt x="369" y="417"/>
                  </a:lnTo>
                  <a:lnTo>
                    <a:pt x="354" y="446"/>
                  </a:lnTo>
                  <a:lnTo>
                    <a:pt x="340" y="478"/>
                  </a:lnTo>
                  <a:lnTo>
                    <a:pt x="328" y="507"/>
                  </a:lnTo>
                  <a:lnTo>
                    <a:pt x="319" y="538"/>
                  </a:lnTo>
                  <a:lnTo>
                    <a:pt x="309" y="569"/>
                  </a:lnTo>
                  <a:lnTo>
                    <a:pt x="301" y="598"/>
                  </a:lnTo>
                  <a:lnTo>
                    <a:pt x="289" y="658"/>
                  </a:lnTo>
                  <a:lnTo>
                    <a:pt x="280" y="714"/>
                  </a:lnTo>
                  <a:lnTo>
                    <a:pt x="276" y="771"/>
                  </a:lnTo>
                  <a:lnTo>
                    <a:pt x="276" y="771"/>
                  </a:lnTo>
                  <a:lnTo>
                    <a:pt x="573" y="771"/>
                  </a:lnTo>
                  <a:lnTo>
                    <a:pt x="573" y="771"/>
                  </a:lnTo>
                  <a:lnTo>
                    <a:pt x="577" y="736"/>
                  </a:lnTo>
                  <a:lnTo>
                    <a:pt x="583" y="699"/>
                  </a:lnTo>
                  <a:lnTo>
                    <a:pt x="591" y="662"/>
                  </a:lnTo>
                  <a:lnTo>
                    <a:pt x="602" y="625"/>
                  </a:lnTo>
                  <a:lnTo>
                    <a:pt x="616" y="588"/>
                  </a:lnTo>
                  <a:lnTo>
                    <a:pt x="633" y="553"/>
                  </a:lnTo>
                  <a:lnTo>
                    <a:pt x="655" y="518"/>
                  </a:lnTo>
                  <a:lnTo>
                    <a:pt x="678" y="485"/>
                  </a:lnTo>
                  <a:lnTo>
                    <a:pt x="678" y="485"/>
                  </a:lnTo>
                  <a:lnTo>
                    <a:pt x="697" y="462"/>
                  </a:lnTo>
                  <a:lnTo>
                    <a:pt x="719" y="441"/>
                  </a:lnTo>
                  <a:lnTo>
                    <a:pt x="742" y="421"/>
                  </a:lnTo>
                  <a:lnTo>
                    <a:pt x="767" y="402"/>
                  </a:lnTo>
                  <a:lnTo>
                    <a:pt x="795" y="386"/>
                  </a:lnTo>
                  <a:lnTo>
                    <a:pt x="824" y="371"/>
                  </a:lnTo>
                  <a:lnTo>
                    <a:pt x="855" y="357"/>
                  </a:lnTo>
                  <a:lnTo>
                    <a:pt x="886" y="344"/>
                  </a:lnTo>
                  <a:lnTo>
                    <a:pt x="919" y="334"/>
                  </a:lnTo>
                  <a:lnTo>
                    <a:pt x="956" y="324"/>
                  </a:lnTo>
                  <a:lnTo>
                    <a:pt x="993" y="314"/>
                  </a:lnTo>
                  <a:lnTo>
                    <a:pt x="1032" y="309"/>
                  </a:lnTo>
                  <a:lnTo>
                    <a:pt x="1072" y="303"/>
                  </a:lnTo>
                  <a:lnTo>
                    <a:pt x="1113" y="299"/>
                  </a:lnTo>
                  <a:lnTo>
                    <a:pt x="1158" y="297"/>
                  </a:lnTo>
                  <a:lnTo>
                    <a:pt x="1205" y="297"/>
                  </a:lnTo>
                  <a:lnTo>
                    <a:pt x="1205" y="297"/>
                  </a:lnTo>
                  <a:lnTo>
                    <a:pt x="1249" y="297"/>
                  </a:lnTo>
                  <a:lnTo>
                    <a:pt x="1294" y="301"/>
                  </a:lnTo>
                  <a:lnTo>
                    <a:pt x="1339" y="305"/>
                  </a:lnTo>
                  <a:lnTo>
                    <a:pt x="1379" y="309"/>
                  </a:lnTo>
                  <a:lnTo>
                    <a:pt x="1420" y="316"/>
                  </a:lnTo>
                  <a:lnTo>
                    <a:pt x="1459" y="326"/>
                  </a:lnTo>
                  <a:lnTo>
                    <a:pt x="1496" y="336"/>
                  </a:lnTo>
                  <a:lnTo>
                    <a:pt x="1533" y="347"/>
                  </a:lnTo>
                  <a:lnTo>
                    <a:pt x="1568" y="361"/>
                  </a:lnTo>
                  <a:lnTo>
                    <a:pt x="1601" y="375"/>
                  </a:lnTo>
                  <a:lnTo>
                    <a:pt x="1632" y="392"/>
                  </a:lnTo>
                  <a:lnTo>
                    <a:pt x="1661" y="410"/>
                  </a:lnTo>
                  <a:lnTo>
                    <a:pt x="1690" y="429"/>
                  </a:lnTo>
                  <a:lnTo>
                    <a:pt x="1717" y="450"/>
                  </a:lnTo>
                  <a:lnTo>
                    <a:pt x="1743" y="474"/>
                  </a:lnTo>
                  <a:lnTo>
                    <a:pt x="1768" y="497"/>
                  </a:lnTo>
                  <a:lnTo>
                    <a:pt x="1768" y="497"/>
                  </a:lnTo>
                  <a:lnTo>
                    <a:pt x="1785" y="516"/>
                  </a:lnTo>
                  <a:lnTo>
                    <a:pt x="1803" y="538"/>
                  </a:lnTo>
                  <a:lnTo>
                    <a:pt x="1817" y="559"/>
                  </a:lnTo>
                  <a:lnTo>
                    <a:pt x="1832" y="580"/>
                  </a:lnTo>
                  <a:lnTo>
                    <a:pt x="1857" y="623"/>
                  </a:lnTo>
                  <a:lnTo>
                    <a:pt x="1879" y="668"/>
                  </a:lnTo>
                  <a:lnTo>
                    <a:pt x="1896" y="712"/>
                  </a:lnTo>
                  <a:lnTo>
                    <a:pt x="1910" y="757"/>
                  </a:lnTo>
                  <a:lnTo>
                    <a:pt x="1921" y="800"/>
                  </a:lnTo>
                  <a:lnTo>
                    <a:pt x="1931" y="841"/>
                  </a:lnTo>
                  <a:lnTo>
                    <a:pt x="1937" y="879"/>
                  </a:lnTo>
                  <a:lnTo>
                    <a:pt x="1941" y="914"/>
                  </a:lnTo>
                  <a:lnTo>
                    <a:pt x="1947" y="973"/>
                  </a:lnTo>
                  <a:lnTo>
                    <a:pt x="1947" y="1011"/>
                  </a:lnTo>
                  <a:lnTo>
                    <a:pt x="1947" y="1027"/>
                  </a:lnTo>
                  <a:lnTo>
                    <a:pt x="1945" y="1033"/>
                  </a:lnTo>
                  <a:lnTo>
                    <a:pt x="1925" y="7425"/>
                  </a:lnTo>
                  <a:lnTo>
                    <a:pt x="1925" y="7425"/>
                  </a:lnTo>
                  <a:lnTo>
                    <a:pt x="1923" y="7473"/>
                  </a:lnTo>
                  <a:lnTo>
                    <a:pt x="1918" y="7522"/>
                  </a:lnTo>
                  <a:lnTo>
                    <a:pt x="1910" y="7584"/>
                  </a:lnTo>
                  <a:lnTo>
                    <a:pt x="1896" y="7654"/>
                  </a:lnTo>
                  <a:lnTo>
                    <a:pt x="1887" y="7693"/>
                  </a:lnTo>
                  <a:lnTo>
                    <a:pt x="1877" y="7732"/>
                  </a:lnTo>
                  <a:lnTo>
                    <a:pt x="1865" y="7772"/>
                  </a:lnTo>
                  <a:lnTo>
                    <a:pt x="1850" y="7813"/>
                  </a:lnTo>
                  <a:lnTo>
                    <a:pt x="1834" y="7856"/>
                  </a:lnTo>
                  <a:lnTo>
                    <a:pt x="1815" y="7898"/>
                  </a:lnTo>
                  <a:lnTo>
                    <a:pt x="1793" y="7939"/>
                  </a:lnTo>
                  <a:lnTo>
                    <a:pt x="1770" y="7982"/>
                  </a:lnTo>
                  <a:lnTo>
                    <a:pt x="1743" y="8023"/>
                  </a:lnTo>
                  <a:lnTo>
                    <a:pt x="1714" y="8062"/>
                  </a:lnTo>
                  <a:lnTo>
                    <a:pt x="1683" y="8100"/>
                  </a:lnTo>
                  <a:lnTo>
                    <a:pt x="1646" y="8137"/>
                  </a:lnTo>
                  <a:lnTo>
                    <a:pt x="1607" y="8172"/>
                  </a:lnTo>
                  <a:lnTo>
                    <a:pt x="1566" y="8205"/>
                  </a:lnTo>
                  <a:lnTo>
                    <a:pt x="1519" y="8234"/>
                  </a:lnTo>
                  <a:lnTo>
                    <a:pt x="1471" y="8261"/>
                  </a:lnTo>
                  <a:lnTo>
                    <a:pt x="1444" y="8275"/>
                  </a:lnTo>
                  <a:lnTo>
                    <a:pt x="1416" y="8285"/>
                  </a:lnTo>
                  <a:lnTo>
                    <a:pt x="1389" y="8296"/>
                  </a:lnTo>
                  <a:lnTo>
                    <a:pt x="1360" y="8306"/>
                  </a:lnTo>
                  <a:lnTo>
                    <a:pt x="1329" y="8314"/>
                  </a:lnTo>
                  <a:lnTo>
                    <a:pt x="1298" y="8322"/>
                  </a:lnTo>
                  <a:lnTo>
                    <a:pt x="1267" y="8327"/>
                  </a:lnTo>
                  <a:lnTo>
                    <a:pt x="1232" y="8333"/>
                  </a:lnTo>
                  <a:lnTo>
                    <a:pt x="1199" y="8337"/>
                  </a:lnTo>
                  <a:lnTo>
                    <a:pt x="1162" y="8341"/>
                  </a:lnTo>
                  <a:lnTo>
                    <a:pt x="1125" y="8343"/>
                  </a:lnTo>
                  <a:lnTo>
                    <a:pt x="1088" y="8343"/>
                  </a:lnTo>
                  <a:lnTo>
                    <a:pt x="1088" y="8343"/>
                  </a:lnTo>
                  <a:lnTo>
                    <a:pt x="1043" y="8343"/>
                  </a:lnTo>
                  <a:lnTo>
                    <a:pt x="1003" y="8341"/>
                  </a:lnTo>
                  <a:lnTo>
                    <a:pt x="962" y="8337"/>
                  </a:lnTo>
                  <a:lnTo>
                    <a:pt x="923" y="8331"/>
                  </a:lnTo>
                  <a:lnTo>
                    <a:pt x="884" y="8324"/>
                  </a:lnTo>
                  <a:lnTo>
                    <a:pt x="847" y="8316"/>
                  </a:lnTo>
                  <a:lnTo>
                    <a:pt x="812" y="8304"/>
                  </a:lnTo>
                  <a:lnTo>
                    <a:pt x="777" y="8293"/>
                  </a:lnTo>
                  <a:lnTo>
                    <a:pt x="744" y="8279"/>
                  </a:lnTo>
                  <a:lnTo>
                    <a:pt x="713" y="8263"/>
                  </a:lnTo>
                  <a:lnTo>
                    <a:pt x="682" y="8248"/>
                  </a:lnTo>
                  <a:lnTo>
                    <a:pt x="653" y="8230"/>
                  </a:lnTo>
                  <a:lnTo>
                    <a:pt x="624" y="8209"/>
                  </a:lnTo>
                  <a:lnTo>
                    <a:pt x="596" y="8188"/>
                  </a:lnTo>
                  <a:lnTo>
                    <a:pt x="571" y="8166"/>
                  </a:lnTo>
                  <a:lnTo>
                    <a:pt x="548" y="8141"/>
                  </a:lnTo>
                  <a:lnTo>
                    <a:pt x="548" y="8141"/>
                  </a:lnTo>
                  <a:lnTo>
                    <a:pt x="527" y="8116"/>
                  </a:lnTo>
                  <a:lnTo>
                    <a:pt x="505" y="8091"/>
                  </a:lnTo>
                  <a:lnTo>
                    <a:pt x="486" y="8063"/>
                  </a:lnTo>
                  <a:lnTo>
                    <a:pt x="468" y="8036"/>
                  </a:lnTo>
                  <a:lnTo>
                    <a:pt x="453" y="8007"/>
                  </a:lnTo>
                  <a:lnTo>
                    <a:pt x="437" y="7978"/>
                  </a:lnTo>
                  <a:lnTo>
                    <a:pt x="424" y="7951"/>
                  </a:lnTo>
                  <a:lnTo>
                    <a:pt x="412" y="7922"/>
                  </a:lnTo>
                  <a:lnTo>
                    <a:pt x="391" y="7862"/>
                  </a:lnTo>
                  <a:lnTo>
                    <a:pt x="373" y="7803"/>
                  </a:lnTo>
                  <a:lnTo>
                    <a:pt x="359" y="7747"/>
                  </a:lnTo>
                  <a:lnTo>
                    <a:pt x="350" y="7691"/>
                  </a:lnTo>
                  <a:lnTo>
                    <a:pt x="342" y="7640"/>
                  </a:lnTo>
                  <a:lnTo>
                    <a:pt x="336" y="7592"/>
                  </a:lnTo>
                  <a:lnTo>
                    <a:pt x="334" y="7549"/>
                  </a:lnTo>
                  <a:lnTo>
                    <a:pt x="332" y="7510"/>
                  </a:lnTo>
                  <a:lnTo>
                    <a:pt x="332" y="7456"/>
                  </a:lnTo>
                  <a:lnTo>
                    <a:pt x="332" y="7436"/>
                  </a:lnTo>
                  <a:lnTo>
                    <a:pt x="334" y="7429"/>
                  </a:lnTo>
                  <a:lnTo>
                    <a:pt x="297" y="2186"/>
                  </a:lnTo>
                  <a:lnTo>
                    <a:pt x="297" y="2186"/>
                  </a:lnTo>
                  <a:lnTo>
                    <a:pt x="295" y="2170"/>
                  </a:lnTo>
                  <a:lnTo>
                    <a:pt x="293" y="2157"/>
                  </a:lnTo>
                  <a:lnTo>
                    <a:pt x="289" y="2141"/>
                  </a:lnTo>
                  <a:lnTo>
                    <a:pt x="284" y="2127"/>
                  </a:lnTo>
                  <a:lnTo>
                    <a:pt x="278" y="2116"/>
                  </a:lnTo>
                  <a:lnTo>
                    <a:pt x="270" y="2104"/>
                  </a:lnTo>
                  <a:lnTo>
                    <a:pt x="262" y="2093"/>
                  </a:lnTo>
                  <a:lnTo>
                    <a:pt x="253" y="2081"/>
                  </a:lnTo>
                  <a:lnTo>
                    <a:pt x="241" y="2071"/>
                  </a:lnTo>
                  <a:lnTo>
                    <a:pt x="231" y="2063"/>
                  </a:lnTo>
                  <a:lnTo>
                    <a:pt x="218" y="2056"/>
                  </a:lnTo>
                  <a:lnTo>
                    <a:pt x="206" y="2050"/>
                  </a:lnTo>
                  <a:lnTo>
                    <a:pt x="192" y="2046"/>
                  </a:lnTo>
                  <a:lnTo>
                    <a:pt x="177" y="2042"/>
                  </a:lnTo>
                  <a:lnTo>
                    <a:pt x="163" y="2040"/>
                  </a:lnTo>
                  <a:lnTo>
                    <a:pt x="148" y="2038"/>
                  </a:lnTo>
                  <a:lnTo>
                    <a:pt x="148" y="2038"/>
                  </a:lnTo>
                  <a:lnTo>
                    <a:pt x="146" y="2038"/>
                  </a:lnTo>
                  <a:lnTo>
                    <a:pt x="146" y="2038"/>
                  </a:lnTo>
                  <a:lnTo>
                    <a:pt x="132" y="2040"/>
                  </a:lnTo>
                  <a:lnTo>
                    <a:pt x="117" y="2042"/>
                  </a:lnTo>
                  <a:lnTo>
                    <a:pt x="103" y="2046"/>
                  </a:lnTo>
                  <a:lnTo>
                    <a:pt x="89" y="2050"/>
                  </a:lnTo>
                  <a:lnTo>
                    <a:pt x="76" y="2058"/>
                  </a:lnTo>
                  <a:lnTo>
                    <a:pt x="64" y="2065"/>
                  </a:lnTo>
                  <a:lnTo>
                    <a:pt x="52" y="2073"/>
                  </a:lnTo>
                  <a:lnTo>
                    <a:pt x="43" y="2083"/>
                  </a:lnTo>
                  <a:lnTo>
                    <a:pt x="33" y="2093"/>
                  </a:lnTo>
                  <a:lnTo>
                    <a:pt x="23" y="2104"/>
                  </a:lnTo>
                  <a:lnTo>
                    <a:pt x="17" y="2118"/>
                  </a:lnTo>
                  <a:lnTo>
                    <a:pt x="10" y="2129"/>
                  </a:lnTo>
                  <a:lnTo>
                    <a:pt x="6" y="2143"/>
                  </a:lnTo>
                  <a:lnTo>
                    <a:pt x="2" y="2159"/>
                  </a:lnTo>
                  <a:lnTo>
                    <a:pt x="0" y="2172"/>
                  </a:lnTo>
                  <a:lnTo>
                    <a:pt x="0" y="2188"/>
                  </a:lnTo>
                  <a:lnTo>
                    <a:pt x="37" y="7419"/>
                  </a:lnTo>
                  <a:lnTo>
                    <a:pt x="37" y="7419"/>
                  </a:lnTo>
                  <a:lnTo>
                    <a:pt x="35" y="7466"/>
                  </a:lnTo>
                  <a:lnTo>
                    <a:pt x="35" y="7501"/>
                  </a:lnTo>
                  <a:lnTo>
                    <a:pt x="35" y="7545"/>
                  </a:lnTo>
                  <a:lnTo>
                    <a:pt x="39" y="7596"/>
                  </a:lnTo>
                  <a:lnTo>
                    <a:pt x="43" y="7652"/>
                  </a:lnTo>
                  <a:lnTo>
                    <a:pt x="51" y="7714"/>
                  </a:lnTo>
                  <a:lnTo>
                    <a:pt x="62" y="7778"/>
                  </a:lnTo>
                  <a:lnTo>
                    <a:pt x="78" y="7848"/>
                  </a:lnTo>
                  <a:lnTo>
                    <a:pt x="97" y="7918"/>
                  </a:lnTo>
                  <a:lnTo>
                    <a:pt x="120" y="7990"/>
                  </a:lnTo>
                  <a:lnTo>
                    <a:pt x="134" y="8027"/>
                  </a:lnTo>
                  <a:lnTo>
                    <a:pt x="150" y="8063"/>
                  </a:lnTo>
                  <a:lnTo>
                    <a:pt x="165" y="8100"/>
                  </a:lnTo>
                  <a:lnTo>
                    <a:pt x="185" y="8135"/>
                  </a:lnTo>
                  <a:lnTo>
                    <a:pt x="204" y="8172"/>
                  </a:lnTo>
                  <a:lnTo>
                    <a:pt x="225" y="8207"/>
                  </a:lnTo>
                  <a:lnTo>
                    <a:pt x="249" y="8242"/>
                  </a:lnTo>
                  <a:lnTo>
                    <a:pt x="274" y="8275"/>
                  </a:lnTo>
                  <a:lnTo>
                    <a:pt x="299" y="8310"/>
                  </a:lnTo>
                  <a:lnTo>
                    <a:pt x="328" y="8341"/>
                  </a:lnTo>
                  <a:lnTo>
                    <a:pt x="328" y="8341"/>
                  </a:lnTo>
                  <a:lnTo>
                    <a:pt x="363" y="8378"/>
                  </a:lnTo>
                  <a:lnTo>
                    <a:pt x="400" y="8411"/>
                  </a:lnTo>
                  <a:lnTo>
                    <a:pt x="439" y="8442"/>
                  </a:lnTo>
                  <a:lnTo>
                    <a:pt x="480" y="8471"/>
                  </a:lnTo>
                  <a:lnTo>
                    <a:pt x="521" y="8498"/>
                  </a:lnTo>
                  <a:lnTo>
                    <a:pt x="565" y="8524"/>
                  </a:lnTo>
                  <a:lnTo>
                    <a:pt x="610" y="8545"/>
                  </a:lnTo>
                  <a:lnTo>
                    <a:pt x="657" y="8566"/>
                  </a:lnTo>
                  <a:lnTo>
                    <a:pt x="705" y="8584"/>
                  </a:lnTo>
                  <a:lnTo>
                    <a:pt x="756" y="8597"/>
                  </a:lnTo>
                  <a:lnTo>
                    <a:pt x="806" y="8611"/>
                  </a:lnTo>
                  <a:lnTo>
                    <a:pt x="859" y="8623"/>
                  </a:lnTo>
                  <a:lnTo>
                    <a:pt x="915" y="8630"/>
                  </a:lnTo>
                  <a:lnTo>
                    <a:pt x="969" y="8636"/>
                  </a:lnTo>
                  <a:lnTo>
                    <a:pt x="1028" y="8640"/>
                  </a:lnTo>
                  <a:lnTo>
                    <a:pt x="1088" y="8640"/>
                  </a:lnTo>
                  <a:lnTo>
                    <a:pt x="1088" y="8640"/>
                  </a:lnTo>
                  <a:lnTo>
                    <a:pt x="1129" y="8640"/>
                  </a:lnTo>
                  <a:lnTo>
                    <a:pt x="1170" y="8638"/>
                  </a:lnTo>
                  <a:lnTo>
                    <a:pt x="1208" y="8636"/>
                  </a:lnTo>
                  <a:lnTo>
                    <a:pt x="1247" y="8632"/>
                  </a:lnTo>
                  <a:lnTo>
                    <a:pt x="1323" y="8621"/>
                  </a:lnTo>
                  <a:lnTo>
                    <a:pt x="1393" y="8605"/>
                  </a:lnTo>
                  <a:lnTo>
                    <a:pt x="1461" y="8588"/>
                  </a:lnTo>
                  <a:lnTo>
                    <a:pt x="1525" y="8564"/>
                  </a:lnTo>
                  <a:lnTo>
                    <a:pt x="1585" y="8539"/>
                  </a:lnTo>
                  <a:lnTo>
                    <a:pt x="1644" y="8510"/>
                  </a:lnTo>
                  <a:lnTo>
                    <a:pt x="1698" y="8477"/>
                  </a:lnTo>
                  <a:lnTo>
                    <a:pt x="1749" y="8444"/>
                  </a:lnTo>
                  <a:lnTo>
                    <a:pt x="1795" y="8405"/>
                  </a:lnTo>
                  <a:lnTo>
                    <a:pt x="1840" y="8366"/>
                  </a:lnTo>
                  <a:lnTo>
                    <a:pt x="1883" y="8326"/>
                  </a:lnTo>
                  <a:lnTo>
                    <a:pt x="1921" y="8281"/>
                  </a:lnTo>
                  <a:lnTo>
                    <a:pt x="1958" y="8236"/>
                  </a:lnTo>
                  <a:lnTo>
                    <a:pt x="1991" y="8190"/>
                  </a:lnTo>
                  <a:lnTo>
                    <a:pt x="2023" y="8143"/>
                  </a:lnTo>
                  <a:lnTo>
                    <a:pt x="2050" y="8095"/>
                  </a:lnTo>
                  <a:lnTo>
                    <a:pt x="2077" y="8044"/>
                  </a:lnTo>
                  <a:lnTo>
                    <a:pt x="2100" y="7994"/>
                  </a:lnTo>
                  <a:lnTo>
                    <a:pt x="2122" y="7943"/>
                  </a:lnTo>
                  <a:lnTo>
                    <a:pt x="2139" y="7893"/>
                  </a:lnTo>
                  <a:lnTo>
                    <a:pt x="2157" y="7842"/>
                  </a:lnTo>
                  <a:lnTo>
                    <a:pt x="2170" y="7792"/>
                  </a:lnTo>
                  <a:lnTo>
                    <a:pt x="2184" y="7741"/>
                  </a:lnTo>
                  <a:lnTo>
                    <a:pt x="2193" y="7693"/>
                  </a:lnTo>
                  <a:lnTo>
                    <a:pt x="2203" y="7644"/>
                  </a:lnTo>
                  <a:lnTo>
                    <a:pt x="2209" y="7598"/>
                  </a:lnTo>
                  <a:lnTo>
                    <a:pt x="2215" y="7551"/>
                  </a:lnTo>
                  <a:lnTo>
                    <a:pt x="2219" y="7508"/>
                  </a:lnTo>
                  <a:lnTo>
                    <a:pt x="2221" y="7466"/>
                  </a:lnTo>
                  <a:lnTo>
                    <a:pt x="2223" y="7425"/>
                  </a:lnTo>
                  <a:lnTo>
                    <a:pt x="2242" y="1042"/>
                  </a:lnTo>
                  <a:lnTo>
                    <a:pt x="2242" y="1042"/>
                  </a:lnTo>
                  <a:lnTo>
                    <a:pt x="2244" y="1006"/>
                  </a:lnTo>
                  <a:lnTo>
                    <a:pt x="2242" y="943"/>
                  </a:lnTo>
                  <a:lnTo>
                    <a:pt x="2240" y="903"/>
                  </a:lnTo>
                  <a:lnTo>
                    <a:pt x="2234" y="858"/>
                  </a:lnTo>
                  <a:lnTo>
                    <a:pt x="2227" y="809"/>
                  </a:lnTo>
                  <a:lnTo>
                    <a:pt x="2217" y="757"/>
                  </a:lnTo>
                  <a:lnTo>
                    <a:pt x="2203" y="703"/>
                  </a:lnTo>
                  <a:lnTo>
                    <a:pt x="2188" y="646"/>
                  </a:lnTo>
                  <a:lnTo>
                    <a:pt x="2166" y="586"/>
                  </a:lnTo>
                  <a:lnTo>
                    <a:pt x="2141" y="528"/>
                  </a:lnTo>
                  <a:lnTo>
                    <a:pt x="2127" y="499"/>
                  </a:lnTo>
                  <a:lnTo>
                    <a:pt x="2112" y="468"/>
                  </a:lnTo>
                  <a:lnTo>
                    <a:pt x="2094" y="439"/>
                  </a:lnTo>
                  <a:lnTo>
                    <a:pt x="2075" y="410"/>
                  </a:lnTo>
                  <a:lnTo>
                    <a:pt x="2056" y="380"/>
                  </a:lnTo>
                  <a:lnTo>
                    <a:pt x="2034" y="353"/>
                  </a:lnTo>
                  <a:lnTo>
                    <a:pt x="2011" y="324"/>
                  </a:lnTo>
                  <a:lnTo>
                    <a:pt x="1988" y="297"/>
                  </a:lnTo>
                  <a:lnTo>
                    <a:pt x="1988" y="29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en-US" sz="790" b="1">
                <a:latin typeface="Arial" panose="020B0604020202020204" pitchFamily="34" charset="0"/>
                <a:ea typeface="PMingLiU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对象 28"/>
          <p:cNvGraphicFramePr>
            <a:graphicFrameLocks noChangeAspect="1"/>
          </p:cNvGraphicFramePr>
          <p:nvPr/>
        </p:nvGraphicFramePr>
        <p:xfrm>
          <a:off x="2900364" y="277416"/>
          <a:ext cx="3381375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6" name="Equation" r:id="rId3" imgW="1447165" imgH="406400" progId="Equation.DSMT4">
                  <p:embed/>
                </p:oleObj>
              </mc:Choice>
              <mc:Fallback>
                <p:oleObj name="Equation" r:id="rId3" imgW="14471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4" y="277416"/>
                        <a:ext cx="3381375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3" name="对象 28"/>
          <p:cNvGraphicFramePr>
            <a:graphicFrameLocks noChangeAspect="1"/>
          </p:cNvGraphicFramePr>
          <p:nvPr/>
        </p:nvGraphicFramePr>
        <p:xfrm>
          <a:off x="3141663" y="1313260"/>
          <a:ext cx="3141662" cy="92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7" name="MathType 6.0 Equation" r:id="rId5" imgW="1345565" imgH="406400" progId="Equation.DSMT4">
                  <p:embed/>
                </p:oleObj>
              </mc:Choice>
              <mc:Fallback>
                <p:oleObj name="MathType 6.0 Equation" r:id="rId5" imgW="13455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1313260"/>
                        <a:ext cx="3141662" cy="920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4" name="对象 28"/>
          <p:cNvGraphicFramePr>
            <a:graphicFrameLocks noChangeAspect="1"/>
          </p:cNvGraphicFramePr>
          <p:nvPr/>
        </p:nvGraphicFramePr>
        <p:xfrm>
          <a:off x="3008313" y="2422923"/>
          <a:ext cx="3497262" cy="92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8" name="MathType 6.0 Equation" r:id="rId7" imgW="1497965" imgH="406400" progId="Equation.DSMT4">
                  <p:embed/>
                </p:oleObj>
              </mc:Choice>
              <mc:Fallback>
                <p:oleObj name="MathType 6.0 Equation" r:id="rId7" imgW="14979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2422923"/>
                        <a:ext cx="3497262" cy="920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8725" name="组合 11"/>
          <p:cNvGrpSpPr/>
          <p:nvPr/>
        </p:nvGrpSpPr>
        <p:grpSpPr bwMode="auto">
          <a:xfrm>
            <a:off x="1068388" y="382191"/>
            <a:ext cx="1700212" cy="656034"/>
            <a:chOff x="1575610" y="2485510"/>
            <a:chExt cx="1700409" cy="656238"/>
          </a:xfrm>
        </p:grpSpPr>
        <p:grpSp>
          <p:nvGrpSpPr>
            <p:cNvPr id="158726" name="组合 33"/>
            <p:cNvGrpSpPr/>
            <p:nvPr/>
          </p:nvGrpSpPr>
          <p:grpSpPr bwMode="auto">
            <a:xfrm>
              <a:off x="1575610" y="2485510"/>
              <a:ext cx="1217930" cy="656238"/>
              <a:chOff x="166" y="5742"/>
              <a:chExt cx="1918" cy="1034"/>
            </a:xfrm>
          </p:grpSpPr>
          <p:sp>
            <p:nvSpPr>
              <p:cNvPr id="158727" name="矩形 26"/>
              <p:cNvSpPr>
                <a:spLocks noChangeArrowheads="1"/>
              </p:cNvSpPr>
              <p:nvPr/>
            </p:nvSpPr>
            <p:spPr bwMode="auto">
              <a:xfrm rot="300000">
                <a:off x="166" y="5742"/>
                <a:ext cx="954" cy="954"/>
              </a:xfrm>
              <a:prstGeom prst="rect">
                <a:avLst/>
              </a:prstGeom>
              <a:solidFill>
                <a:srgbClr val="FB6E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zh-CN" altLang="en-US" sz="3200" b="1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观</a:t>
                </a:r>
              </a:p>
            </p:txBody>
          </p:sp>
          <p:sp>
            <p:nvSpPr>
              <p:cNvPr id="158728" name="矩形 27"/>
              <p:cNvSpPr>
                <a:spLocks noChangeArrowheads="1"/>
              </p:cNvSpPr>
              <p:nvPr/>
            </p:nvSpPr>
            <p:spPr bwMode="auto">
              <a:xfrm rot="-180000">
                <a:off x="1130" y="5822"/>
                <a:ext cx="954" cy="954"/>
              </a:xfrm>
              <a:prstGeom prst="rect">
                <a:avLst/>
              </a:prstGeom>
              <a:solidFill>
                <a:srgbClr val="FEC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zh-CN" altLang="en-US" sz="3200" b="1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察</a:t>
                </a:r>
                <a:endParaRPr lang="zh-CN" altLang="zh-CN" sz="32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158729" name="图片 5"/>
            <p:cNvPicPr>
              <a:picLocks noChangeAspect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197952">
              <a:off x="2735578" y="2557702"/>
              <a:ext cx="536632" cy="54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12"/>
          <p:cNvGrpSpPr/>
          <p:nvPr/>
        </p:nvGrpSpPr>
        <p:grpSpPr bwMode="auto">
          <a:xfrm>
            <a:off x="868364" y="3762376"/>
            <a:ext cx="2041525" cy="632020"/>
            <a:chOff x="458747" y="2499360"/>
            <a:chExt cx="2042160" cy="632607"/>
          </a:xfrm>
        </p:grpSpPr>
        <p:grpSp>
          <p:nvGrpSpPr>
            <p:cNvPr id="158731" name="组合 34"/>
            <p:cNvGrpSpPr/>
            <p:nvPr/>
          </p:nvGrpSpPr>
          <p:grpSpPr bwMode="auto">
            <a:xfrm>
              <a:off x="458747" y="2545080"/>
              <a:ext cx="2042160" cy="502920"/>
              <a:chOff x="1424940" y="3215640"/>
              <a:chExt cx="2042160" cy="502920"/>
            </a:xfrm>
          </p:grpSpPr>
          <p:sp>
            <p:nvSpPr>
              <p:cNvPr id="18" name="任意多边形: 形状 17"/>
              <p:cNvSpPr/>
              <p:nvPr/>
            </p:nvSpPr>
            <p:spPr>
              <a:xfrm>
                <a:off x="1424940" y="3414226"/>
                <a:ext cx="2042160" cy="135857"/>
              </a:xfrm>
              <a:custGeom>
                <a:avLst/>
                <a:gdLst>
                  <a:gd name="connsiteX0" fmla="*/ 0 w 2628900"/>
                  <a:gd name="connsiteY0" fmla="*/ 259290 h 259290"/>
                  <a:gd name="connsiteX1" fmla="*/ 800100 w 2628900"/>
                  <a:gd name="connsiteY1" fmla="*/ 210 h 259290"/>
                  <a:gd name="connsiteX2" fmla="*/ 1836420 w 2628900"/>
                  <a:gd name="connsiteY2" fmla="*/ 213570 h 259290"/>
                  <a:gd name="connsiteX3" fmla="*/ 2628900 w 2628900"/>
                  <a:gd name="connsiteY3" fmla="*/ 114510 h 259290"/>
                  <a:gd name="connsiteX4" fmla="*/ 2628900 w 2628900"/>
                  <a:gd name="connsiteY4" fmla="*/ 114510 h 259290"/>
                  <a:gd name="connsiteX5" fmla="*/ 2628900 w 2628900"/>
                  <a:gd name="connsiteY5" fmla="*/ 114510 h 259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28900" h="259290">
                    <a:moveTo>
                      <a:pt x="0" y="259290"/>
                    </a:moveTo>
                    <a:cubicBezTo>
                      <a:pt x="247015" y="133560"/>
                      <a:pt x="494030" y="7830"/>
                      <a:pt x="800100" y="210"/>
                    </a:cubicBezTo>
                    <a:cubicBezTo>
                      <a:pt x="1106170" y="-7410"/>
                      <a:pt x="1531620" y="194520"/>
                      <a:pt x="1836420" y="213570"/>
                    </a:cubicBezTo>
                    <a:cubicBezTo>
                      <a:pt x="2141220" y="232620"/>
                      <a:pt x="2628900" y="114510"/>
                      <a:pt x="2628900" y="114510"/>
                    </a:cubicBezTo>
                    <a:lnTo>
                      <a:pt x="2628900" y="114510"/>
                    </a:lnTo>
                    <a:lnTo>
                      <a:pt x="2628900" y="114510"/>
                    </a:lnTo>
                  </a:path>
                </a:pathLst>
              </a:custGeom>
              <a:noFill/>
              <a:ln>
                <a:solidFill>
                  <a:srgbClr val="FFC9E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1556743" y="3215206"/>
                <a:ext cx="516098" cy="504103"/>
              </a:xfrm>
              <a:prstGeom prst="roundRect">
                <a:avLst>
                  <a:gd name="adj" fmla="val 25758"/>
                </a:avLst>
              </a:prstGeom>
              <a:solidFill>
                <a:srgbClr val="FF99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矩形: 圆角 19"/>
              <p:cNvSpPr/>
              <p:nvPr/>
            </p:nvSpPr>
            <p:spPr>
              <a:xfrm>
                <a:off x="2150653" y="3215206"/>
                <a:ext cx="516098" cy="504103"/>
              </a:xfrm>
              <a:prstGeom prst="roundRect">
                <a:avLst>
                  <a:gd name="adj" fmla="val 25758"/>
                </a:avLst>
              </a:prstGeom>
              <a:solidFill>
                <a:srgbClr val="57AB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2746151" y="3215206"/>
                <a:ext cx="516097" cy="504103"/>
              </a:xfrm>
              <a:prstGeom prst="roundRect">
                <a:avLst>
                  <a:gd name="adj" fmla="val 25758"/>
                </a:avLst>
              </a:prstGeom>
              <a:solidFill>
                <a:srgbClr val="FF99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560379" y="2517236"/>
              <a:ext cx="545512" cy="609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想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765665" y="2522003"/>
              <a:ext cx="545512" cy="609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想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70168" y="2499360"/>
              <a:ext cx="545512" cy="6099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一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3013076" y="3780235"/>
            <a:ext cx="4151313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怎样计算分数除以分数？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479800" y="271462"/>
            <a:ext cx="738188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2F61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933950" y="255985"/>
            <a:ext cx="781050" cy="325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2F61FF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27" name="云形 26"/>
          <p:cNvSpPr/>
          <p:nvPr/>
        </p:nvSpPr>
        <p:spPr>
          <a:xfrm>
            <a:off x="1534249" y="1730785"/>
            <a:ext cx="6075502" cy="1682325"/>
          </a:xfrm>
          <a:prstGeom prst="cloud">
            <a:avLst/>
          </a:prstGeom>
          <a:solidFill>
            <a:srgbClr val="FFFFCC"/>
          </a:solidFill>
          <a:ln>
            <a:solidFill>
              <a:srgbClr val="FFCCCC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甲数除以乙数（</a:t>
            </a:r>
            <a:r>
              <a:rPr lang="en-US" altLang="zh-CN" sz="2800" b="1" dirty="0">
                <a:solidFill>
                  <a:schemeClr val="tx1"/>
                </a:solidFill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</a:rPr>
              <a:t>除外），等于甲数乘乙数的倒数。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组合 19"/>
          <p:cNvGrpSpPr/>
          <p:nvPr/>
        </p:nvGrpSpPr>
        <p:grpSpPr bwMode="auto">
          <a:xfrm>
            <a:off x="3103563" y="229791"/>
            <a:ext cx="2406650" cy="736997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1851" y="1042987"/>
            <a:ext cx="3421063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dirty="0">
                <a:latin typeface="+mn-lt"/>
                <a:ea typeface="+mn-ea"/>
              </a:rPr>
              <a:t>1.</a:t>
            </a:r>
            <a:r>
              <a:rPr lang="zh-CN" altLang="en-US" sz="2800" b="1" dirty="0">
                <a:latin typeface="+mn-lt"/>
                <a:ea typeface="+mn-ea"/>
              </a:rPr>
              <a:t>火眼金睛辨对错。</a:t>
            </a:r>
          </a:p>
        </p:txBody>
      </p:sp>
      <p:graphicFrame>
        <p:nvGraphicFramePr>
          <p:cNvPr id="159752" name="对象 28"/>
          <p:cNvGraphicFramePr>
            <a:graphicFrameLocks noChangeAspect="1"/>
          </p:cNvGraphicFramePr>
          <p:nvPr/>
        </p:nvGraphicFramePr>
        <p:xfrm>
          <a:off x="889000" y="1639491"/>
          <a:ext cx="3200400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1" name="MathType 6.0 Equation" r:id="rId3" imgW="1371600" imgH="406400" progId="Equation.DSMT4">
                  <p:embed/>
                </p:oleObj>
              </mc:Choice>
              <mc:Fallback>
                <p:oleObj name="MathType 6.0 Equation" r:id="rId3" imgW="13716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639491"/>
                        <a:ext cx="3200400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3" name="对象 28"/>
          <p:cNvGraphicFramePr>
            <a:graphicFrameLocks noChangeAspect="1"/>
          </p:cNvGraphicFramePr>
          <p:nvPr/>
        </p:nvGraphicFramePr>
        <p:xfrm>
          <a:off x="874714" y="2639616"/>
          <a:ext cx="3438525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2" name="MathType 6.0 Equation" r:id="rId5" imgW="1473200" imgH="406400" progId="Equation.DSMT4">
                  <p:embed/>
                </p:oleObj>
              </mc:Choice>
              <mc:Fallback>
                <p:oleObj name="MathType 6.0 Equation" r:id="rId5" imgW="1473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4" y="2639616"/>
                        <a:ext cx="3438525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4" name="对象 28"/>
          <p:cNvGraphicFramePr>
            <a:graphicFrameLocks noChangeAspect="1"/>
          </p:cNvGraphicFramePr>
          <p:nvPr/>
        </p:nvGraphicFramePr>
        <p:xfrm>
          <a:off x="874713" y="3639741"/>
          <a:ext cx="3022600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3" name="MathType 6.0 Equation" r:id="rId7" imgW="1294765" imgH="406400" progId="Equation.DSMT4">
                  <p:embed/>
                </p:oleObj>
              </mc:Choice>
              <mc:Fallback>
                <p:oleObj name="MathType 6.0 Equation" r:id="rId7" imgW="12947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639741"/>
                        <a:ext cx="3022600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箭头: 右 2"/>
          <p:cNvSpPr>
            <a:spLocks noChangeArrowheads="1"/>
          </p:cNvSpPr>
          <p:nvPr/>
        </p:nvSpPr>
        <p:spPr bwMode="auto">
          <a:xfrm>
            <a:off x="4438650" y="2024063"/>
            <a:ext cx="654050" cy="151210"/>
          </a:xfrm>
          <a:prstGeom prst="rightArrow">
            <a:avLst>
              <a:gd name="adj1" fmla="val 50000"/>
              <a:gd name="adj2" fmla="val 3739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6EAF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F61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graphicFrame>
        <p:nvGraphicFramePr>
          <p:cNvPr id="57" name="对象 28"/>
          <p:cNvGraphicFramePr>
            <a:graphicFrameLocks noChangeAspect="1"/>
          </p:cNvGraphicFramePr>
          <p:nvPr/>
        </p:nvGraphicFramePr>
        <p:xfrm>
          <a:off x="5302251" y="1639491"/>
          <a:ext cx="2460625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4" name="MathType 6.0 Equation" r:id="rId9" imgW="1053465" imgH="406400" progId="Equation.DSMT4">
                  <p:embed/>
                </p:oleObj>
              </mc:Choice>
              <mc:Fallback>
                <p:oleObj name="MathType 6.0 Equation" r:id="rId9" imgW="10534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1" y="1639491"/>
                        <a:ext cx="2460625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箭头: 右 58"/>
          <p:cNvSpPr>
            <a:spLocks noChangeArrowheads="1"/>
          </p:cNvSpPr>
          <p:nvPr/>
        </p:nvSpPr>
        <p:spPr bwMode="auto">
          <a:xfrm>
            <a:off x="4438650" y="3067050"/>
            <a:ext cx="654050" cy="148829"/>
          </a:xfrm>
          <a:prstGeom prst="rightArrow">
            <a:avLst>
              <a:gd name="adj1" fmla="val 50000"/>
              <a:gd name="adj2" fmla="val 3759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6EAF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F61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graphicFrame>
        <p:nvGraphicFramePr>
          <p:cNvPr id="61" name="对象 28"/>
          <p:cNvGraphicFramePr>
            <a:graphicFrameLocks noChangeAspect="1"/>
          </p:cNvGraphicFramePr>
          <p:nvPr/>
        </p:nvGraphicFramePr>
        <p:xfrm>
          <a:off x="5302250" y="2605087"/>
          <a:ext cx="2876550" cy="92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5" name="MathType 6.0 Equation" r:id="rId11" imgW="1231265" imgH="406400" progId="Equation.DSMT4">
                  <p:embed/>
                </p:oleObj>
              </mc:Choice>
              <mc:Fallback>
                <p:oleObj name="MathType 6.0 Equation" r:id="rId11" imgW="12312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2605087"/>
                        <a:ext cx="2876550" cy="920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箭头: 右 61"/>
          <p:cNvSpPr>
            <a:spLocks noChangeArrowheads="1"/>
          </p:cNvSpPr>
          <p:nvPr/>
        </p:nvSpPr>
        <p:spPr bwMode="auto">
          <a:xfrm>
            <a:off x="4313238" y="4025504"/>
            <a:ext cx="654050" cy="151209"/>
          </a:xfrm>
          <a:prstGeom prst="rightArrow">
            <a:avLst>
              <a:gd name="adj1" fmla="val 50000"/>
              <a:gd name="adj2" fmla="val 3739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6EAF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F61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n-lt"/>
              <a:ea typeface="+mn-ea"/>
            </a:endParaRPr>
          </a:p>
        </p:txBody>
      </p:sp>
      <p:graphicFrame>
        <p:nvGraphicFramePr>
          <p:cNvPr id="64" name="对象 28"/>
          <p:cNvGraphicFramePr>
            <a:graphicFrameLocks noChangeAspect="1"/>
          </p:cNvGraphicFramePr>
          <p:nvPr/>
        </p:nvGraphicFramePr>
        <p:xfrm>
          <a:off x="5154613" y="3639741"/>
          <a:ext cx="2608262" cy="92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6" name="MathType 6.0 Equation" r:id="rId13" imgW="1116965" imgH="406400" progId="Equation.DSMT4">
                  <p:embed/>
                </p:oleObj>
              </mc:Choice>
              <mc:Fallback>
                <p:oleObj name="MathType 6.0 Equation" r:id="rId13" imgW="11169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3639741"/>
                        <a:ext cx="2608262" cy="92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08"/>
  <p:tag name="MH_LIBRARY" val="GRAPHIC"/>
  <p:tag name="MH_ORDER" val="Freeform 2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08"/>
  <p:tag name="MH_LIBRARY" val="GRAPHIC"/>
  <p:tag name="MH_ORDER" val="Freeform 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08"/>
  <p:tag name="MH_LIBRARY" val="GRAPHIC"/>
  <p:tag name="MH_ORDER" val="Freeform 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Other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SubTitle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Other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08"/>
  <p:tag name="MH_LIBRARY" val="GRAPHIC"/>
  <p:tag name="MH_ORDER" val="直接连接符 15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全屏显示(16:9)</PresentationFormat>
  <Paragraphs>47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PMingLiU</vt:lpstr>
      <vt:lpstr>黑体</vt:lpstr>
      <vt:lpstr>华文楷体</vt:lpstr>
      <vt:lpstr>楷体</vt:lpstr>
      <vt:lpstr>宋体</vt:lpstr>
      <vt:lpstr>微软雅黑</vt:lpstr>
      <vt:lpstr>幼圆</vt:lpstr>
      <vt:lpstr>Arial</vt:lpstr>
      <vt:lpstr>Times New Roman</vt:lpstr>
      <vt:lpstr>WWW.2PPT.COM
</vt:lpstr>
      <vt:lpstr>MathType 6.0 Equation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2020-05-21T13:22:00Z</dcterms:created>
  <dcterms:modified xsi:type="dcterms:W3CDTF">2023-01-16T21:59:41Z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47618A733EB54342822442DB3126216F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