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08" r:id="rId2"/>
    <p:sldId id="269" r:id="rId3"/>
    <p:sldId id="348" r:id="rId4"/>
    <p:sldId id="310" r:id="rId5"/>
    <p:sldId id="349" r:id="rId6"/>
    <p:sldId id="311" r:id="rId7"/>
    <p:sldId id="271" r:id="rId8"/>
    <p:sldId id="318" r:id="rId9"/>
    <p:sldId id="319" r:id="rId10"/>
    <p:sldId id="350" r:id="rId11"/>
    <p:sldId id="351" r:id="rId12"/>
    <p:sldId id="352" r:id="rId13"/>
    <p:sldId id="339" r:id="rId14"/>
    <p:sldId id="340" r:id="rId15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936" y="-4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185" y="925320"/>
            <a:ext cx="12192283" cy="3346339"/>
            <a:chOff x="1933" y="95"/>
            <a:chExt cx="14188" cy="4868"/>
          </a:xfrm>
        </p:grpSpPr>
        <p:sp>
          <p:nvSpPr>
            <p:cNvPr id="11" name="Rectangle 5"/>
            <p:cNvSpPr/>
            <p:nvPr/>
          </p:nvSpPr>
          <p:spPr>
            <a:xfrm>
              <a:off x="3536" y="3933"/>
              <a:ext cx="11117" cy="10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仿宋" panose="02010609060101010101" charset="-122"/>
                  <a:cs typeface="Times New Roman" panose="02020603050405020304" pitchFamily="18" charset="0"/>
                </a:rPr>
                <a:t>Section B  </a:t>
              </a:r>
              <a:r>
                <a:rPr lang="zh-CN" altLang="en-US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仿宋" panose="02010609060101010101" charset="-122"/>
                  <a:cs typeface="Times New Roman" panose="02020603050405020304" pitchFamily="18" charset="0"/>
                </a:rPr>
                <a:t>第</a:t>
              </a: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仿宋" panose="02010609060101010101" charset="-122"/>
                  <a:cs typeface="Times New Roman" panose="02020603050405020304" pitchFamily="18" charset="0"/>
                </a:rPr>
                <a:t>1</a:t>
              </a:r>
              <a:r>
                <a:rPr lang="zh-CN" altLang="en-US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仿宋" panose="02010609060101010101" charset="-122"/>
                  <a:cs typeface="Times New Roman" panose="02020603050405020304" pitchFamily="18" charset="0"/>
                </a:rPr>
                <a:t>课时</a:t>
              </a:r>
            </a:p>
          </p:txBody>
        </p:sp>
        <p:sp>
          <p:nvSpPr>
            <p:cNvPr id="12" name="文本框 5"/>
            <p:cNvSpPr txBox="1"/>
            <p:nvPr/>
          </p:nvSpPr>
          <p:spPr>
            <a:xfrm>
              <a:off x="1933" y="95"/>
              <a:ext cx="14188" cy="3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US" altLang="zh-CN" sz="44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4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44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Why don't you talk to your parents?</a:t>
              </a:r>
            </a:p>
          </p:txBody>
        </p:sp>
      </p:grpSp>
      <p:pic>
        <p:nvPicPr>
          <p:cNvPr id="9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23574" y="1921596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矩形 9"/>
          <p:cNvSpPr/>
          <p:nvPr/>
        </p:nvSpPr>
        <p:spPr>
          <a:xfrm>
            <a:off x="-185" y="5399393"/>
            <a:ext cx="12192369" cy="56515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664217" y="1755435"/>
            <a:ext cx="10564837" cy="3471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There are three steps to be friends again: Tell him or her how you are feeling, say what your friend has done wrong and explain(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解释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why you did this or that.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Remember that friendship is one of the most important things in your life.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23540" y="1192727"/>
            <a:ext cx="1117022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根据短文内容，判断正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误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(F)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)1.Friendship is like a tree. 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)2.To make friends, you should make each other happy and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share your lives.  </a:t>
            </a:r>
          </a:p>
        </p:txBody>
      </p:sp>
      <p:sp>
        <p:nvSpPr>
          <p:cNvPr id="13" name="矩形 12"/>
          <p:cNvSpPr/>
          <p:nvPr/>
        </p:nvSpPr>
        <p:spPr>
          <a:xfrm>
            <a:off x="946021" y="2147967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75329" y="2827905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9770" y="4115578"/>
            <a:ext cx="11046476" cy="1799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根据第二段中“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To make friends, you can't be too </a:t>
            </a:r>
            <a:r>
              <a:rPr lang="en-US" altLang="zh-CN" sz="2600" b="1" dirty="0" err="1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shy.You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 should make each other happy and share your lives.”</a:t>
            </a:r>
            <a:r>
              <a:rPr lang="zh-CN" altLang="en-US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可知，要想交朋友，你应该让对方快乐，并分享你们的生活。故填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T</a:t>
            </a:r>
            <a:r>
              <a:rPr lang="zh-CN" altLang="en-US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6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23540" y="1843335"/>
            <a:ext cx="11170229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)3.A good friend should have money and good looks. </a:t>
            </a:r>
          </a:p>
          <a:p>
            <a:pPr>
              <a:lnSpc>
                <a:spcPct val="150000"/>
              </a:lnSpc>
            </a:pP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)4.Friendship is one of the most important things in your life.  </a:t>
            </a:r>
          </a:p>
        </p:txBody>
      </p:sp>
      <p:sp>
        <p:nvSpPr>
          <p:cNvPr id="7" name="矩形 6"/>
          <p:cNvSpPr/>
          <p:nvPr/>
        </p:nvSpPr>
        <p:spPr>
          <a:xfrm>
            <a:off x="969467" y="2118637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69467" y="4782660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2524" y="2717569"/>
            <a:ext cx="11046476" cy="1799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根据第二段中“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What makes a good friend</a:t>
            </a:r>
            <a:r>
              <a:rPr lang="zh-CN" altLang="en-US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？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It is not because a person has money or good looks.”</a:t>
            </a:r>
            <a:r>
              <a:rPr lang="zh-CN" altLang="en-US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可知，一位好朋友不一定要有钱或者好的外表。故填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F</a:t>
            </a:r>
            <a:r>
              <a:rPr lang="zh-CN" altLang="en-US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  <p:bldP spid="9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23540" y="1245479"/>
            <a:ext cx="111702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)5.You shouldn't talk to him or her when you have a fight with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your friend. </a:t>
            </a:r>
          </a:p>
        </p:txBody>
      </p:sp>
      <p:sp>
        <p:nvSpPr>
          <p:cNvPr id="7" name="矩形 6"/>
          <p:cNvSpPr/>
          <p:nvPr/>
        </p:nvSpPr>
        <p:spPr>
          <a:xfrm>
            <a:off x="969467" y="1582325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4409" y="3122047"/>
            <a:ext cx="11046476" cy="1799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根据第三段中“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What should you do when you have a fight with your friend</a:t>
            </a:r>
            <a:r>
              <a:rPr lang="zh-CN" altLang="en-US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？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You have to talk to him or her.”</a:t>
            </a:r>
            <a:r>
              <a:rPr lang="zh-CN" altLang="en-US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可知，如果和朋友吵架，你必须要和他或她谈谈。故填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F</a:t>
            </a:r>
            <a:r>
              <a:rPr lang="zh-CN" altLang="en-US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620256" y="1122389"/>
            <a:ext cx="109152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)7.His parents always allow him to do ________ he wants.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whatever    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whenever    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whoever 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)8.—What shall we do tonight?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—________ go to the movies?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don't                               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about   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Let's                                         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not</a:t>
            </a:r>
          </a:p>
        </p:txBody>
      </p:sp>
      <p:sp>
        <p:nvSpPr>
          <p:cNvPr id="13" name="矩形 12"/>
          <p:cNvSpPr/>
          <p:nvPr/>
        </p:nvSpPr>
        <p:spPr>
          <a:xfrm>
            <a:off x="1165828" y="1374244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80835" y="2731190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4216" y="5267371"/>
            <a:ext cx="11046476" cy="1198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提建议的常用句型：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Why don't you do </a:t>
            </a:r>
            <a:r>
              <a:rPr lang="en-US" altLang="zh-CN" sz="2600" b="1" dirty="0" err="1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sth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.</a:t>
            </a:r>
            <a:r>
              <a:rPr lang="zh-CN" altLang="en-US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？； 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Why not do </a:t>
            </a:r>
            <a:r>
              <a:rPr lang="en-US" altLang="zh-CN" sz="2600" b="1" dirty="0" err="1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sth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.</a:t>
            </a:r>
            <a:r>
              <a:rPr lang="zh-CN" altLang="en-US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？； 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Let's do </a:t>
            </a:r>
            <a:r>
              <a:rPr lang="en-US" altLang="zh-CN" sz="2600" b="1" dirty="0" err="1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sth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.</a:t>
            </a:r>
            <a:r>
              <a:rPr lang="zh-CN" altLang="en-US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及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How about doing </a:t>
            </a:r>
            <a:r>
              <a:rPr lang="en-US" altLang="zh-CN" sz="2600" b="1" dirty="0" err="1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sth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.</a:t>
            </a:r>
            <a:r>
              <a:rPr lang="zh-CN" altLang="en-US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？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229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课内基础自测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20364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633037" y="1906516"/>
            <a:ext cx="108039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Ⅰ.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根据汉语提示完成句子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9616" y="2585863"/>
            <a:ext cx="11517922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Last week I joined the English club and became ____________  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(……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的一员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the club.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will try our best to ____________(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竞争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Class Two.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Many parents give their children _________________________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许多压力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about studies.</a:t>
            </a:r>
          </a:p>
        </p:txBody>
      </p:sp>
      <p:sp>
        <p:nvSpPr>
          <p:cNvPr id="16" name="矩形 15"/>
          <p:cNvSpPr/>
          <p:nvPr/>
        </p:nvSpPr>
        <p:spPr>
          <a:xfrm>
            <a:off x="9088043" y="2833195"/>
            <a:ext cx="22229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member of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016275" y="4171217"/>
            <a:ext cx="19367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compete with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672160" y="4842360"/>
            <a:ext cx="44727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 much/lots of/a lot of pressure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16" grpId="0"/>
      <p:bldP spid="18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620220" y="1938388"/>
            <a:ext cx="11128958" cy="1389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 mother asked him ____________(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为什么他不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like English.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think ____________(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读书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is very important.</a:t>
            </a:r>
          </a:p>
        </p:txBody>
      </p:sp>
      <p:sp>
        <p:nvSpPr>
          <p:cNvPr id="10" name="矩形 9"/>
          <p:cNvSpPr/>
          <p:nvPr/>
        </p:nvSpPr>
        <p:spPr>
          <a:xfrm>
            <a:off x="5097397" y="2156695"/>
            <a:ext cx="21122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he didn't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624282" y="2859757"/>
            <a:ext cx="20353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reading books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31821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633037" y="1257292"/>
            <a:ext cx="108039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Ⅱ.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用所给单词的适当形式填空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9551" y="2032282"/>
            <a:ext cx="11594781" cy="4159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don't you ________ (talk) to your sister?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Mary ________ (hang) out with her friends yesterday.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 you enter the photo _________(compete)?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take one of my two boys to basketball practice and my daughter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to football ________ (train).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parents give me a lot of ________ (press)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12" name="矩形 11"/>
          <p:cNvSpPr/>
          <p:nvPr/>
        </p:nvSpPr>
        <p:spPr>
          <a:xfrm>
            <a:off x="3849688" y="2235142"/>
            <a:ext cx="697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talk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315355" y="2916967"/>
            <a:ext cx="8531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hung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853838" y="3602598"/>
            <a:ext cx="17395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competition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931256" y="5003507"/>
            <a:ext cx="12442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621699" y="5654139"/>
            <a:ext cx="13020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pressure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3" grpId="0"/>
      <p:bldP spid="19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31821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633037" y="1257292"/>
            <a:ext cx="108039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Ⅲ.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根据汉语意思完成句子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8012" y="2117048"/>
            <a:ext cx="1159478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．他不开心，因为他没有足够的空闲时间。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He is not happy because he doesn't _______ ______ ______ ______.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．昨天他和那个男孩打了一架。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Yesterday he ________ ________ ________ ________ the boy.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．老师告诉我们要互相帮助。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The teacher told us to ________ ________ ________.</a:t>
            </a:r>
          </a:p>
        </p:txBody>
      </p:sp>
      <p:sp>
        <p:nvSpPr>
          <p:cNvPr id="12" name="矩形 11"/>
          <p:cNvSpPr/>
          <p:nvPr/>
        </p:nvSpPr>
        <p:spPr>
          <a:xfrm>
            <a:off x="6902108" y="3036907"/>
            <a:ext cx="47684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have       enough        free         time</a:t>
            </a:r>
          </a:p>
        </p:txBody>
      </p:sp>
      <p:sp>
        <p:nvSpPr>
          <p:cNvPr id="14" name="矩形 13"/>
          <p:cNvSpPr/>
          <p:nvPr/>
        </p:nvSpPr>
        <p:spPr>
          <a:xfrm>
            <a:off x="3703542" y="4390754"/>
            <a:ext cx="54184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              a                  fight            with</a:t>
            </a:r>
          </a:p>
        </p:txBody>
      </p:sp>
      <p:sp>
        <p:nvSpPr>
          <p:cNvPr id="9" name="矩形 8"/>
          <p:cNvSpPr/>
          <p:nvPr/>
        </p:nvSpPr>
        <p:spPr>
          <a:xfrm>
            <a:off x="5025317" y="5782870"/>
            <a:ext cx="42017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              each              other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4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585714" y="1308660"/>
            <a:ext cx="11128958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．在周末爱丽丝喜欢独处。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Alice likes to ________ ________ ________ on weekends.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．尽管你生他的气，但你还是应该和他谈一谈。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_____________ you are angry with him, you should ___ ______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him.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．我问他为什么不喜欢数学。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I asked him ________ ________ ________ ________ math.</a:t>
            </a:r>
          </a:p>
        </p:txBody>
      </p:sp>
      <p:sp>
        <p:nvSpPr>
          <p:cNvPr id="10" name="矩形 9"/>
          <p:cNvSpPr/>
          <p:nvPr/>
        </p:nvSpPr>
        <p:spPr>
          <a:xfrm>
            <a:off x="3817698" y="2235493"/>
            <a:ext cx="4693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spend             time            alone</a:t>
            </a:r>
          </a:p>
        </p:txBody>
      </p:sp>
      <p:sp>
        <p:nvSpPr>
          <p:cNvPr id="6" name="矩形 5"/>
          <p:cNvSpPr/>
          <p:nvPr/>
        </p:nvSpPr>
        <p:spPr>
          <a:xfrm>
            <a:off x="1246490" y="3583988"/>
            <a:ext cx="25298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Although/Though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570657" y="3572543"/>
            <a:ext cx="18517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talk   to/with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937718" y="5606494"/>
            <a:ext cx="55370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            he                didn't            like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课后巩固提升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42079" y="184282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570128" y="1756152"/>
            <a:ext cx="105648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b="1" dirty="0" smtClean="0">
                <a:latin typeface="+mn-ea"/>
              </a:rPr>
              <a:t>任务型阅读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6973" y="2329786"/>
            <a:ext cx="11366807" cy="2779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The American writer Sally Seaman tells young students some smart ways to find friends. Sally says founding friendship is just like planting a tree. You plant the seed(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种子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and take care of it to make it grow.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51192" y="1780055"/>
            <a:ext cx="11321825" cy="416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First, you should choose a friend. What makes a good friend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not because a person has money or good looks. A good friend should be kind and patient. For example, if you have a bad day, a good friend could listen to your complaints(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抱怨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and do his or her best to help you. To make friends, you can't be too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shy.You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should make each other happy and share your lives.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664217" y="1755435"/>
            <a:ext cx="10564837" cy="2779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But things can not always be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happy.Even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best friends have fights. What should you do when you have a fight with your friend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have to talk to him or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her.If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 or she doesn't want to talk, you can write a letter.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811</Words>
  <Application>Microsoft Office PowerPoint</Application>
  <PresentationFormat>宽屏</PresentationFormat>
  <Paragraphs>86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4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2023-01-16T21:59:47Z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2B917E33826244E0BD78C5F02841AAEB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