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E5FFF-DFB5-4E66-BBF0-596DC7AAE05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705D6-1884-4616-B9A8-DA13228E95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1A26A3E-8983-480E-AF6F-23D74FCD9212}" type="slidenum">
              <a:rPr lang="zh-CN" altLang="en-US" smtClean="0">
                <a:solidFill>
                  <a:prstClr val="black"/>
                </a:solidFill>
              </a:r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smtClean="0"/>
            </a:lvl1pPr>
          </a:lstStyle>
          <a:p>
            <a:pPr>
              <a:defRPr/>
            </a:pPr>
            <a:fld id="{C79EFB83-C721-45E8-A821-37309927CBF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4944A5CC-18BE-47F1-A438-48348B9A9E8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DAA66250-FCE3-454E-91BA-07A9952275A9}"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17190F95-437C-44C2-B95B-E2E955B255F9}"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352041A4-A163-4697-8C24-777C7557528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66B212AB-BDDA-4730-A795-63C668773582}"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A7769514-6E5E-43BA-A124-326E78ADD217}"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E323562B-9882-4BB3-8546-2A66FE1D849C}"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fld id="{C80E3ABB-7423-45C8-8141-C8611097D8ED}"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3750B175-0567-4674-B52E-34883769404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fld id="{05F0C1B5-1427-42D7-BEC2-90CFB5A9CC3D}"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4C221E20-C9BB-4974-8033-B86B53256B40}"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fld id="{75A9E626-0F97-48D3-B708-BEF7D39CAB4F}"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58A46980-72D3-4DC1-9A2A-5BC6DAB5CD6A}"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fld id="{FBBA6D53-CF7C-4051-ABF5-5EC06CEE53A1}"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9CFCC787-7BDF-46F9-88C3-820D522CFD5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fld id="{D6F74AEC-B3C4-4336-A890-FFF42FAB7B0F}"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C70F1FE7-48EA-4A19-859F-A1B3281DCAF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07E13D55-D36C-4A04-9833-E83927C01AC3}"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4CFE22ED-ECF9-41C2-8E69-38AB38A53EE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B5644D12-4AC4-4CC2-997E-6BDFF1BB31C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9597B25F-6700-4A08-8924-494EE3064AA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307202"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203"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AC840B3-2B6A-4D17-B118-3E548732CA60}"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A286414-47F7-4644-ACAF-33A5DF7A7422}"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WordArt 3"/>
          <p:cNvSpPr>
            <a:spLocks noChangeArrowheads="1" noChangeShapeType="1"/>
          </p:cNvSpPr>
          <p:nvPr/>
        </p:nvSpPr>
        <p:spPr bwMode="auto">
          <a:xfrm>
            <a:off x="1116013" y="1844824"/>
            <a:ext cx="7127875" cy="84772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5400" b="1" kern="10" dirty="0">
                <a:ln w="12700">
                  <a:solidFill>
                    <a:srgbClr val="B2B2B2"/>
                  </a:solidFill>
                  <a:round/>
                </a:ln>
                <a:solidFill>
                  <a:srgbClr val="006600"/>
                </a:solidFill>
                <a:effectLst>
                  <a:outerShdw dist="35921" dir="2700000" sy="50000" rotWithShape="0">
                    <a:srgbClr val="875B0D">
                      <a:alpha val="53999"/>
                    </a:srgbClr>
                  </a:outerShdw>
                </a:effectLst>
                <a:latin typeface="Cooper Std Black" pitchFamily="18" charset="0"/>
              </a:rPr>
              <a:t>Unit 7 Will people have robots?</a:t>
            </a:r>
            <a:endParaRPr lang="zh-CN" altLang="en-US" sz="5400" b="1" kern="10" dirty="0">
              <a:ln w="12700">
                <a:solidFill>
                  <a:srgbClr val="B2B2B2"/>
                </a:solidFill>
                <a:round/>
              </a:ln>
              <a:solidFill>
                <a:srgbClr val="006600"/>
              </a:solidFill>
              <a:effectLst>
                <a:outerShdw dist="35921" dir="2700000" sy="50000" rotWithShape="0">
                  <a:srgbClr val="875B0D">
                    <a:alpha val="53999"/>
                  </a:srgbClr>
                </a:outerShdw>
              </a:effectLst>
              <a:latin typeface="Cooper Std Black" pitchFamily="18" charset="0"/>
            </a:endParaRPr>
          </a:p>
        </p:txBody>
      </p:sp>
      <p:sp>
        <p:nvSpPr>
          <p:cNvPr id="4" name="矩形 3"/>
          <p:cNvSpPr/>
          <p:nvPr/>
        </p:nvSpPr>
        <p:spPr>
          <a:xfrm>
            <a:off x="1475656" y="5086547"/>
            <a:ext cx="3554178" cy="532453"/>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66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3363"/>
                                        </p:tgtEl>
                                        <p:attrNameLst>
                                          <p:attrName>style.visibility</p:attrName>
                                        </p:attrNameLst>
                                      </p:cBhvr>
                                      <p:to>
                                        <p:strVal val="visible"/>
                                      </p:to>
                                    </p:set>
                                    <p:anim calcmode="lin" valueType="num">
                                      <p:cBhvr>
                                        <p:cTn id="7" dur="500" fill="hold"/>
                                        <p:tgtEl>
                                          <p:spTgt spid="143363"/>
                                        </p:tgtEl>
                                        <p:attrNameLst>
                                          <p:attrName>ppt_w</p:attrName>
                                        </p:attrNameLst>
                                      </p:cBhvr>
                                      <p:tavLst>
                                        <p:tav tm="0">
                                          <p:val>
                                            <p:fltVal val="0"/>
                                          </p:val>
                                        </p:tav>
                                        <p:tav tm="100000">
                                          <p:val>
                                            <p:strVal val="#ppt_w"/>
                                          </p:val>
                                        </p:tav>
                                      </p:tavLst>
                                    </p:anim>
                                    <p:anim calcmode="lin" valueType="num">
                                      <p:cBhvr>
                                        <p:cTn id="8" dur="500" fill="hold"/>
                                        <p:tgtEl>
                                          <p:spTgt spid="143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290364"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2580" name="Rectangle 4"/>
          <p:cNvSpPr>
            <a:spLocks noChangeArrowheads="1"/>
          </p:cNvSpPr>
          <p:nvPr/>
        </p:nvSpPr>
        <p:spPr bwMode="auto">
          <a:xfrm>
            <a:off x="323850" y="898525"/>
            <a:ext cx="8496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“I'm staying with a family here and I help do some housework.I don't get any money, but that's OK.I love my work here, and I'm learning a lot about the people of Belize and myself</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When I finish my work, Iwant to stay here for another three months.I want to travel around Belize and Central America.”</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)1.Some young people from England ________ after they</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finish school.</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go to university abroad</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spend one year abroad as volunteers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go to work for money</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stay at home for holiday</a:t>
            </a:r>
          </a:p>
        </p:txBody>
      </p:sp>
      <p:sp>
        <p:nvSpPr>
          <p:cNvPr id="152581"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2582" name="Rectangle 6"/>
          <p:cNvSpPr>
            <a:spLocks noChangeArrowheads="1"/>
          </p:cNvSpPr>
          <p:nvPr/>
        </p:nvSpPr>
        <p:spPr bwMode="auto">
          <a:xfrm>
            <a:off x="468313" y="30686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2579"/>
                                        </p:tgtEl>
                                        <p:attrNameLst>
                                          <p:attrName>style.visibility</p:attrName>
                                        </p:attrNameLst>
                                      </p:cBhvr>
                                      <p:to>
                                        <p:strVal val="visible"/>
                                      </p:to>
                                    </p:set>
                                    <p:anim calcmode="lin" valueType="num">
                                      <p:cBhvr additive="base">
                                        <p:cTn id="7" dur="500" fill="hold"/>
                                        <p:tgtEl>
                                          <p:spTgt spid="152579"/>
                                        </p:tgtEl>
                                        <p:attrNameLst>
                                          <p:attrName>ppt_x</p:attrName>
                                        </p:attrNameLst>
                                      </p:cBhvr>
                                      <p:tavLst>
                                        <p:tav tm="0">
                                          <p:val>
                                            <p:strVal val="#ppt_x"/>
                                          </p:val>
                                        </p:tav>
                                        <p:tav tm="100000">
                                          <p:val>
                                            <p:strVal val="#ppt_x"/>
                                          </p:val>
                                        </p:tav>
                                      </p:tavLst>
                                    </p:anim>
                                    <p:anim calcmode="lin" valueType="num">
                                      <p:cBhvr additive="base">
                                        <p:cTn id="8" dur="500" fill="hold"/>
                                        <p:tgtEl>
                                          <p:spTgt spid="1525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2580"/>
                                        </p:tgtEl>
                                        <p:attrNameLst>
                                          <p:attrName>style.visibility</p:attrName>
                                        </p:attrNameLst>
                                      </p:cBhvr>
                                      <p:to>
                                        <p:strVal val="visible"/>
                                      </p:to>
                                    </p:set>
                                    <p:animEffect transition="in" filter="wipe(left)">
                                      <p:cBhvr>
                                        <p:cTn id="12" dur="500"/>
                                        <p:tgtEl>
                                          <p:spTgt spid="152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2582"/>
                                        </p:tgtEl>
                                        <p:attrNameLst>
                                          <p:attrName>style.visibility</p:attrName>
                                        </p:attrNameLst>
                                      </p:cBhvr>
                                      <p:to>
                                        <p:strVal val="visible"/>
                                      </p:to>
                                    </p:set>
                                    <p:animEffect transition="in" filter="wipe(down)">
                                      <p:cBhvr>
                                        <p:cTn id="17" dur="500"/>
                                        <p:tgtEl>
                                          <p:spTgt spid="152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autoUpdateAnimBg="0"/>
      <p:bldP spid="152580" grpId="0" autoUpdateAnimBg="0"/>
      <p:bldP spid="15258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Text Box 3"/>
          <p:cNvSpPr txBox="1">
            <a:spLocks noChangeArrowheads="1"/>
          </p:cNvSpPr>
          <p:nvPr/>
        </p:nvSpPr>
        <p:spPr bwMode="auto">
          <a:xfrm>
            <a:off x="356270"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3604" name="Rectangle 4"/>
          <p:cNvSpPr>
            <a:spLocks noChangeArrowheads="1"/>
          </p:cNvSpPr>
          <p:nvPr/>
        </p:nvSpPr>
        <p:spPr bwMode="auto">
          <a:xfrm>
            <a:off x="323850" y="1446213"/>
            <a:ext cx="84963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)2.Pauline Jones, an 18­year­old girl, is living in ________ </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now.</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England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China  </a:t>
            </a:r>
            <a:endParaRPr lang="de-DE" altLang="en-US" sz="2400">
              <a:solidFill>
                <a:srgbClr val="000000"/>
              </a:solidFill>
              <a:latin typeface="Arial" panose="020B0604020202020204" pitchFamily="34" charset="0"/>
            </a:endParaRPr>
          </a:p>
          <a:p>
            <a:pPr fontAlgn="base">
              <a:spcBef>
                <a:spcPct val="0"/>
              </a:spcBef>
              <a:spcAft>
                <a:spcPct val="0"/>
              </a:spcAft>
              <a:buFont typeface="Arial" panose="020B0604020202020204" pitchFamily="34" charset="0"/>
              <a:buNone/>
            </a:pPr>
            <a:r>
              <a:rPr lang="de-DE" alt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de-DE" altLang="en-US" sz="2400">
                <a:solidFill>
                  <a:srgbClr val="000000"/>
                </a:solidFill>
                <a:latin typeface="Arial" panose="020B0604020202020204" pitchFamily="34" charset="0"/>
              </a:rPr>
              <a:t>Belize                 D</a:t>
            </a:r>
            <a:r>
              <a:rPr lang="zh-CN" altLang="en-US" sz="2400">
                <a:solidFill>
                  <a:srgbClr val="000000"/>
                </a:solidFill>
                <a:latin typeface="Arial" panose="020B0604020202020204" pitchFamily="34" charset="0"/>
              </a:rPr>
              <a:t>．</a:t>
            </a:r>
            <a:r>
              <a:rPr lang="de-DE" altLang="en-US" sz="2400">
                <a:solidFill>
                  <a:srgbClr val="000000"/>
                </a:solidFill>
                <a:latin typeface="Arial" panose="020B0604020202020204" pitchFamily="34" charset="0"/>
              </a:rPr>
              <a:t>France</a:t>
            </a:r>
            <a:endParaRPr lang="en-US" sz="2400">
              <a:solidFill>
                <a:srgbClr val="000000"/>
              </a:solidFill>
              <a:latin typeface="Arial" panose="020B0604020202020204" pitchFamily="34" charset="0"/>
            </a:endParaRP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)3.Pauline Jones is ________ with other people.</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studying Chinese in a university</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working to save the coral reefs</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helping do some housework</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traveling in China</a:t>
            </a:r>
          </a:p>
        </p:txBody>
      </p:sp>
      <p:sp>
        <p:nvSpPr>
          <p:cNvPr id="15360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3606" name="Rectangle 6"/>
          <p:cNvSpPr>
            <a:spLocks noChangeArrowheads="1"/>
          </p:cNvSpPr>
          <p:nvPr/>
        </p:nvSpPr>
        <p:spPr bwMode="auto">
          <a:xfrm>
            <a:off x="468313" y="14128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53607" name="Rectangle 7"/>
          <p:cNvSpPr>
            <a:spLocks noChangeArrowheads="1"/>
          </p:cNvSpPr>
          <p:nvPr/>
        </p:nvSpPr>
        <p:spPr bwMode="auto">
          <a:xfrm>
            <a:off x="419100" y="29241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3603"/>
                                        </p:tgtEl>
                                        <p:attrNameLst>
                                          <p:attrName>style.visibility</p:attrName>
                                        </p:attrNameLst>
                                      </p:cBhvr>
                                      <p:to>
                                        <p:strVal val="visible"/>
                                      </p:to>
                                    </p:set>
                                    <p:anim calcmode="lin" valueType="num">
                                      <p:cBhvr additive="base">
                                        <p:cTn id="7" dur="500" fill="hold"/>
                                        <p:tgtEl>
                                          <p:spTgt spid="153603"/>
                                        </p:tgtEl>
                                        <p:attrNameLst>
                                          <p:attrName>ppt_x</p:attrName>
                                        </p:attrNameLst>
                                      </p:cBhvr>
                                      <p:tavLst>
                                        <p:tav tm="0">
                                          <p:val>
                                            <p:strVal val="#ppt_x"/>
                                          </p:val>
                                        </p:tav>
                                        <p:tav tm="100000">
                                          <p:val>
                                            <p:strVal val="#ppt_x"/>
                                          </p:val>
                                        </p:tav>
                                      </p:tavLst>
                                    </p:anim>
                                    <p:anim calcmode="lin" valueType="num">
                                      <p:cBhvr additive="base">
                                        <p:cTn id="8" dur="500" fill="hold"/>
                                        <p:tgtEl>
                                          <p:spTgt spid="1536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3604"/>
                                        </p:tgtEl>
                                        <p:attrNameLst>
                                          <p:attrName>style.visibility</p:attrName>
                                        </p:attrNameLst>
                                      </p:cBhvr>
                                      <p:to>
                                        <p:strVal val="visible"/>
                                      </p:to>
                                    </p:set>
                                    <p:animEffect transition="in" filter="wipe(left)">
                                      <p:cBhvr>
                                        <p:cTn id="12" dur="500"/>
                                        <p:tgtEl>
                                          <p:spTgt spid="1536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06"/>
                                        </p:tgtEl>
                                        <p:attrNameLst>
                                          <p:attrName>style.visibility</p:attrName>
                                        </p:attrNameLst>
                                      </p:cBhvr>
                                      <p:to>
                                        <p:strVal val="visible"/>
                                      </p:to>
                                    </p:set>
                                    <p:animEffect transition="in" filter="wipe(down)">
                                      <p:cBhvr>
                                        <p:cTn id="17" dur="500"/>
                                        <p:tgtEl>
                                          <p:spTgt spid="1536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07"/>
                                        </p:tgtEl>
                                        <p:attrNameLst>
                                          <p:attrName>style.visibility</p:attrName>
                                        </p:attrNameLst>
                                      </p:cBhvr>
                                      <p:to>
                                        <p:strVal val="visible"/>
                                      </p:to>
                                    </p:set>
                                    <p:animEffect transition="in" filter="wipe(down)">
                                      <p:cBhvr>
                                        <p:cTn id="22" dur="500"/>
                                        <p:tgtEl>
                                          <p:spTgt spid="153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autoUpdateAnimBg="0"/>
      <p:bldP spid="153604" grpId="0" autoUpdateAnimBg="0"/>
      <p:bldP spid="153606" grpId="0" autoUpdateAnimBg="0"/>
      <p:bldP spid="1536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Text Box 3"/>
          <p:cNvSpPr txBox="1">
            <a:spLocks noChangeArrowheads="1"/>
          </p:cNvSpPr>
          <p:nvPr/>
        </p:nvSpPr>
        <p:spPr bwMode="auto">
          <a:xfrm>
            <a:off x="250825" y="21590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4628" name="Rectangle 4"/>
          <p:cNvSpPr>
            <a:spLocks noChangeArrowheads="1"/>
          </p:cNvSpPr>
          <p:nvPr/>
        </p:nvSpPr>
        <p:spPr bwMode="auto">
          <a:xfrm>
            <a:off x="323850" y="898525"/>
            <a:ext cx="84963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)4.From the passage, we know that the coral reefs </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________.</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will die because of the pollution</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are not as beautiful as before </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cannot live without fish in the sea</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live without pollution</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)5.Pauline Jones wants to ______ after she finishes her </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work as a volunteer.</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stay there for another year</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go back home to start work</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travel around Belize and Central America</a:t>
            </a:r>
          </a:p>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return to the university to study</a:t>
            </a:r>
          </a:p>
        </p:txBody>
      </p:sp>
      <p:sp>
        <p:nvSpPr>
          <p:cNvPr id="154629"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4630" name="Rectangle 6"/>
          <p:cNvSpPr>
            <a:spLocks noChangeArrowheads="1"/>
          </p:cNvSpPr>
          <p:nvPr/>
        </p:nvSpPr>
        <p:spPr bwMode="auto">
          <a:xfrm>
            <a:off x="468313" y="30686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54631" name="Rectangle 7"/>
          <p:cNvSpPr>
            <a:spLocks noChangeArrowheads="1"/>
          </p:cNvSpPr>
          <p:nvPr/>
        </p:nvSpPr>
        <p:spPr bwMode="auto">
          <a:xfrm>
            <a:off x="468313" y="9080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4627"/>
                                        </p:tgtEl>
                                        <p:attrNameLst>
                                          <p:attrName>style.visibility</p:attrName>
                                        </p:attrNameLst>
                                      </p:cBhvr>
                                      <p:to>
                                        <p:strVal val="visible"/>
                                      </p:to>
                                    </p:set>
                                    <p:anim calcmode="lin" valueType="num">
                                      <p:cBhvr additive="base">
                                        <p:cTn id="7" dur="500" fill="hold"/>
                                        <p:tgtEl>
                                          <p:spTgt spid="154627"/>
                                        </p:tgtEl>
                                        <p:attrNameLst>
                                          <p:attrName>ppt_x</p:attrName>
                                        </p:attrNameLst>
                                      </p:cBhvr>
                                      <p:tavLst>
                                        <p:tav tm="0">
                                          <p:val>
                                            <p:strVal val="#ppt_x"/>
                                          </p:val>
                                        </p:tav>
                                        <p:tav tm="100000">
                                          <p:val>
                                            <p:strVal val="#ppt_x"/>
                                          </p:val>
                                        </p:tav>
                                      </p:tavLst>
                                    </p:anim>
                                    <p:anim calcmode="lin" valueType="num">
                                      <p:cBhvr additive="base">
                                        <p:cTn id="8" dur="500" fill="hold"/>
                                        <p:tgtEl>
                                          <p:spTgt spid="1546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4628"/>
                                        </p:tgtEl>
                                        <p:attrNameLst>
                                          <p:attrName>style.visibility</p:attrName>
                                        </p:attrNameLst>
                                      </p:cBhvr>
                                      <p:to>
                                        <p:strVal val="visible"/>
                                      </p:to>
                                    </p:set>
                                    <p:animEffect transition="in" filter="wipe(left)">
                                      <p:cBhvr>
                                        <p:cTn id="12" dur="500"/>
                                        <p:tgtEl>
                                          <p:spTgt spid="1546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4631"/>
                                        </p:tgtEl>
                                        <p:attrNameLst>
                                          <p:attrName>style.visibility</p:attrName>
                                        </p:attrNameLst>
                                      </p:cBhvr>
                                      <p:to>
                                        <p:strVal val="visible"/>
                                      </p:to>
                                    </p:set>
                                    <p:animEffect transition="in" filter="wipe(down)">
                                      <p:cBhvr>
                                        <p:cTn id="17" dur="500"/>
                                        <p:tgtEl>
                                          <p:spTgt spid="1546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4630"/>
                                        </p:tgtEl>
                                        <p:attrNameLst>
                                          <p:attrName>style.visibility</p:attrName>
                                        </p:attrNameLst>
                                      </p:cBhvr>
                                      <p:to>
                                        <p:strVal val="visible"/>
                                      </p:to>
                                    </p:set>
                                    <p:animEffect transition="in" filter="wipe(down)">
                                      <p:cBhvr>
                                        <p:cTn id="22" dur="500"/>
                                        <p:tgtEl>
                                          <p:spTgt spid="154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autoUpdateAnimBg="0"/>
      <p:bldP spid="154628" grpId="0" autoUpdateAnimBg="0"/>
      <p:bldP spid="154630" grpId="0" autoUpdateAnimBg="0"/>
      <p:bldP spid="15463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323850" y="4175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504D"/>
                </a:solidFill>
                <a:latin typeface="Arial" panose="020B0604020202020204" pitchFamily="34" charset="0"/>
              </a:rPr>
              <a:t>Unit 7 </a:t>
            </a:r>
            <a:r>
              <a:rPr lang="en-US" sz="2400">
                <a:solidFill>
                  <a:srgbClr val="C0504D"/>
                </a:solidFill>
                <a:latin typeface="Arial" panose="020B0604020202020204" pitchFamily="34" charset="0"/>
              </a:rPr>
              <a:t>┃ </a:t>
            </a:r>
            <a:r>
              <a:rPr lang="zh-CN" altLang="en-US" sz="2400" b="1">
                <a:solidFill>
                  <a:srgbClr val="C0504D"/>
                </a:solidFill>
                <a:latin typeface="Arial" panose="020B0604020202020204" pitchFamily="34" charset="0"/>
              </a:rPr>
              <a:t>能力提升训练</a:t>
            </a:r>
          </a:p>
        </p:txBody>
      </p:sp>
      <p:sp>
        <p:nvSpPr>
          <p:cNvPr id="155652" name="Rectangle 4"/>
          <p:cNvSpPr>
            <a:spLocks noChangeArrowheads="1"/>
          </p:cNvSpPr>
          <p:nvPr/>
        </p:nvSpPr>
        <p:spPr bwMode="auto">
          <a:xfrm>
            <a:off x="323850" y="1628775"/>
            <a:ext cx="84963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Ⅳ.</a:t>
            </a:r>
            <a:r>
              <a:rPr lang="zh-CN" altLang="en-US" sz="2400" dirty="0">
                <a:solidFill>
                  <a:srgbClr val="000000"/>
                </a:solidFill>
                <a:latin typeface="Arial" panose="020B0604020202020204" pitchFamily="34" charset="0"/>
              </a:rPr>
              <a:t>补全对话</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从方框中选择最佳选项完成对话，有两项多余。</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Hi</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John.</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Hi</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Alice.1._____ Is that true?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err="1">
                <a:solidFill>
                  <a:srgbClr val="000000"/>
                </a:solidFill>
                <a:latin typeface="Arial" panose="020B0604020202020204" pitchFamily="34" charset="0"/>
              </a:rPr>
              <a:t>Yes.We</a:t>
            </a:r>
            <a:r>
              <a:rPr lang="en-US" sz="2400" dirty="0">
                <a:solidFill>
                  <a:srgbClr val="000000"/>
                </a:solidFill>
                <a:latin typeface="Arial" panose="020B0604020202020204" pitchFamily="34" charset="0"/>
              </a:rPr>
              <a:t> will move there next week.</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2.______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We'll live in Changchun.</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Oh, I hear that the weather there is very cold.</a:t>
            </a:r>
          </a:p>
        </p:txBody>
      </p:sp>
      <p:sp>
        <p:nvSpPr>
          <p:cNvPr id="15565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5654" name="Rectangle 6"/>
          <p:cNvSpPr>
            <a:spLocks noChangeArrowheads="1"/>
          </p:cNvSpPr>
          <p:nvPr/>
        </p:nvSpPr>
        <p:spPr bwMode="auto">
          <a:xfrm>
            <a:off x="2843213" y="27082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55655" name="Rectangle 7"/>
          <p:cNvSpPr>
            <a:spLocks noChangeArrowheads="1"/>
          </p:cNvSpPr>
          <p:nvPr/>
        </p:nvSpPr>
        <p:spPr bwMode="auto">
          <a:xfrm>
            <a:off x="1355725" y="3429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E</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5651"/>
                                        </p:tgtEl>
                                        <p:attrNameLst>
                                          <p:attrName>style.visibility</p:attrName>
                                        </p:attrNameLst>
                                      </p:cBhvr>
                                      <p:to>
                                        <p:strVal val="visible"/>
                                      </p:to>
                                    </p:set>
                                    <p:anim calcmode="lin" valueType="num">
                                      <p:cBhvr additive="base">
                                        <p:cTn id="7" dur="500" fill="hold"/>
                                        <p:tgtEl>
                                          <p:spTgt spid="155651"/>
                                        </p:tgtEl>
                                        <p:attrNameLst>
                                          <p:attrName>ppt_x</p:attrName>
                                        </p:attrNameLst>
                                      </p:cBhvr>
                                      <p:tavLst>
                                        <p:tav tm="0">
                                          <p:val>
                                            <p:strVal val="#ppt_x"/>
                                          </p:val>
                                        </p:tav>
                                        <p:tav tm="100000">
                                          <p:val>
                                            <p:strVal val="#ppt_x"/>
                                          </p:val>
                                        </p:tav>
                                      </p:tavLst>
                                    </p:anim>
                                    <p:anim calcmode="lin" valueType="num">
                                      <p:cBhvr additive="base">
                                        <p:cTn id="8" dur="500" fill="hold"/>
                                        <p:tgtEl>
                                          <p:spTgt spid="15565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5652"/>
                                        </p:tgtEl>
                                        <p:attrNameLst>
                                          <p:attrName>style.visibility</p:attrName>
                                        </p:attrNameLst>
                                      </p:cBhvr>
                                      <p:to>
                                        <p:strVal val="visible"/>
                                      </p:to>
                                    </p:set>
                                    <p:animEffect transition="in" filter="wipe(left)">
                                      <p:cBhvr>
                                        <p:cTn id="12" dur="500"/>
                                        <p:tgtEl>
                                          <p:spTgt spid="1556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5654"/>
                                        </p:tgtEl>
                                        <p:attrNameLst>
                                          <p:attrName>style.visibility</p:attrName>
                                        </p:attrNameLst>
                                      </p:cBhvr>
                                      <p:to>
                                        <p:strVal val="visible"/>
                                      </p:to>
                                    </p:set>
                                    <p:animEffect transition="in" filter="wipe(down)">
                                      <p:cBhvr>
                                        <p:cTn id="17" dur="500"/>
                                        <p:tgtEl>
                                          <p:spTgt spid="15565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5655"/>
                                        </p:tgtEl>
                                        <p:attrNameLst>
                                          <p:attrName>style.visibility</p:attrName>
                                        </p:attrNameLst>
                                      </p:cBhvr>
                                      <p:to>
                                        <p:strVal val="visible"/>
                                      </p:to>
                                    </p:set>
                                    <p:animEffect transition="in" filter="wipe(down)">
                                      <p:cBhvr>
                                        <p:cTn id="22" dur="500"/>
                                        <p:tgtEl>
                                          <p:spTgt spid="155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autoUpdateAnimBg="0"/>
      <p:bldP spid="155652" grpId="0" autoUpdateAnimBg="0"/>
      <p:bldP spid="155654" grpId="0" autoUpdateAnimBg="0"/>
      <p:bldP spid="15565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Text Box 3"/>
          <p:cNvSpPr txBox="1">
            <a:spLocks noChangeArrowheads="1"/>
          </p:cNvSpPr>
          <p:nvPr/>
        </p:nvSpPr>
        <p:spPr bwMode="auto">
          <a:xfrm>
            <a:off x="323850" y="41592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6676" name="Rectangle 4"/>
          <p:cNvSpPr>
            <a:spLocks noChangeArrowheads="1"/>
          </p:cNvSpPr>
          <p:nvPr/>
        </p:nvSpPr>
        <p:spPr bwMode="auto">
          <a:xfrm>
            <a:off x="323850" y="1809750"/>
            <a:ext cx="8496300"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 </a:t>
            </a:r>
            <a:r>
              <a:rPr lang="en-US" sz="2400" dirty="0" err="1">
                <a:solidFill>
                  <a:srgbClr val="000000"/>
                </a:solidFill>
                <a:latin typeface="Arial" panose="020B0604020202020204" pitchFamily="34" charset="0"/>
              </a:rPr>
              <a:t>know.But</a:t>
            </a:r>
            <a:r>
              <a:rPr lang="en-US" sz="2400" dirty="0">
                <a:solidFill>
                  <a:srgbClr val="000000"/>
                </a:solidFill>
                <a:latin typeface="Arial" panose="020B0604020202020204" pitchFamily="34" charset="0"/>
              </a:rPr>
              <a:t> I think we'll enjoy it.</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3._____</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will go to a </a:t>
            </a:r>
            <a:r>
              <a:rPr lang="en-US" sz="2400" dirty="0" err="1">
                <a:solidFill>
                  <a:srgbClr val="000000"/>
                </a:solidFill>
                <a:latin typeface="Arial" panose="020B0604020202020204" pitchFamily="34" charset="0"/>
              </a:rPr>
              <a:t>college.I</a:t>
            </a:r>
            <a:r>
              <a:rPr lang="en-US" sz="2400" dirty="0">
                <a:solidFill>
                  <a:srgbClr val="000000"/>
                </a:solidFill>
                <a:latin typeface="Arial" panose="020B0604020202020204" pitchFamily="34" charset="0"/>
              </a:rPr>
              <a:t> think I'll be an English teacher in the</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err="1">
                <a:solidFill>
                  <a:srgbClr val="000000"/>
                </a:solidFill>
                <a:latin typeface="Arial" panose="020B0604020202020204" pitchFamily="34" charset="0"/>
              </a:rPr>
              <a:t>college.On</a:t>
            </a:r>
            <a:r>
              <a:rPr lang="en-US" sz="2400" dirty="0">
                <a:solidFill>
                  <a:srgbClr val="000000"/>
                </a:solidFill>
                <a:latin typeface="Arial" panose="020B0604020202020204" pitchFamily="34" charset="0"/>
              </a:rPr>
              <a:t> holidays, we'll travel around China.4.____</a:t>
            </a:r>
            <a:r>
              <a:rPr lang="zh-CN" altLang="en-US" sz="2400" dirty="0">
                <a:solidFill>
                  <a:srgbClr val="000000"/>
                </a:solidFill>
                <a:latin typeface="Arial" panose="020B0604020202020204" pitchFamily="34" charset="0"/>
              </a:rPr>
              <a:t>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That's wonderful</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Maybe I'll go there to visit you </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sometime.</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5._____</a:t>
            </a:r>
            <a:r>
              <a:rPr lang="zh-CN" altLang="en-US" sz="2400" dirty="0">
                <a:solidFill>
                  <a:srgbClr val="000000"/>
                </a:solidFill>
                <a:latin typeface="Arial" panose="020B0604020202020204" pitchFamily="34" charset="0"/>
              </a:rPr>
              <a:t>　</a:t>
            </a:r>
            <a:endParaRPr lang="en-US" sz="2400" dirty="0">
              <a:solidFill>
                <a:srgbClr val="000000"/>
              </a:solidFill>
              <a:latin typeface="Arial" panose="020B0604020202020204" pitchFamily="34" charset="0"/>
            </a:endParaRPr>
          </a:p>
        </p:txBody>
      </p:sp>
      <p:sp>
        <p:nvSpPr>
          <p:cNvPr id="15667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6678" name="Rectangle 6"/>
          <p:cNvSpPr>
            <a:spLocks noChangeArrowheads="1"/>
          </p:cNvSpPr>
          <p:nvPr/>
        </p:nvSpPr>
        <p:spPr bwMode="auto">
          <a:xfrm>
            <a:off x="7475538" y="29241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156679" name="Rectangle 7"/>
          <p:cNvSpPr>
            <a:spLocks noChangeArrowheads="1"/>
          </p:cNvSpPr>
          <p:nvPr/>
        </p:nvSpPr>
        <p:spPr bwMode="auto">
          <a:xfrm>
            <a:off x="1403350" y="2133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156680" name="Rectangle 8"/>
          <p:cNvSpPr>
            <a:spLocks noChangeArrowheads="1"/>
          </p:cNvSpPr>
          <p:nvPr/>
        </p:nvSpPr>
        <p:spPr bwMode="auto">
          <a:xfrm>
            <a:off x="1403350" y="39798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G</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6675"/>
                                        </p:tgtEl>
                                        <p:attrNameLst>
                                          <p:attrName>style.visibility</p:attrName>
                                        </p:attrNameLst>
                                      </p:cBhvr>
                                      <p:to>
                                        <p:strVal val="visible"/>
                                      </p:to>
                                    </p:set>
                                    <p:anim calcmode="lin" valueType="num">
                                      <p:cBhvr additive="base">
                                        <p:cTn id="7" dur="500" fill="hold"/>
                                        <p:tgtEl>
                                          <p:spTgt spid="156675"/>
                                        </p:tgtEl>
                                        <p:attrNameLst>
                                          <p:attrName>ppt_x</p:attrName>
                                        </p:attrNameLst>
                                      </p:cBhvr>
                                      <p:tavLst>
                                        <p:tav tm="0">
                                          <p:val>
                                            <p:strVal val="#ppt_x"/>
                                          </p:val>
                                        </p:tav>
                                        <p:tav tm="100000">
                                          <p:val>
                                            <p:strVal val="#ppt_x"/>
                                          </p:val>
                                        </p:tav>
                                      </p:tavLst>
                                    </p:anim>
                                    <p:anim calcmode="lin" valueType="num">
                                      <p:cBhvr additive="base">
                                        <p:cTn id="8" dur="500" fill="hold"/>
                                        <p:tgtEl>
                                          <p:spTgt spid="15667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6676"/>
                                        </p:tgtEl>
                                        <p:attrNameLst>
                                          <p:attrName>style.visibility</p:attrName>
                                        </p:attrNameLst>
                                      </p:cBhvr>
                                      <p:to>
                                        <p:strVal val="visible"/>
                                      </p:to>
                                    </p:set>
                                    <p:animEffect transition="in" filter="wipe(left)">
                                      <p:cBhvr>
                                        <p:cTn id="12" dur="500"/>
                                        <p:tgtEl>
                                          <p:spTgt spid="1566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6679"/>
                                        </p:tgtEl>
                                        <p:attrNameLst>
                                          <p:attrName>style.visibility</p:attrName>
                                        </p:attrNameLst>
                                      </p:cBhvr>
                                      <p:to>
                                        <p:strVal val="visible"/>
                                      </p:to>
                                    </p:set>
                                    <p:animEffect transition="in" filter="wipe(down)">
                                      <p:cBhvr>
                                        <p:cTn id="17" dur="500"/>
                                        <p:tgtEl>
                                          <p:spTgt spid="1566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6678"/>
                                        </p:tgtEl>
                                        <p:attrNameLst>
                                          <p:attrName>style.visibility</p:attrName>
                                        </p:attrNameLst>
                                      </p:cBhvr>
                                      <p:to>
                                        <p:strVal val="visible"/>
                                      </p:to>
                                    </p:set>
                                    <p:animEffect transition="in" filter="wipe(down)">
                                      <p:cBhvr>
                                        <p:cTn id="22" dur="500"/>
                                        <p:tgtEl>
                                          <p:spTgt spid="1566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6680"/>
                                        </p:tgtEl>
                                        <p:attrNameLst>
                                          <p:attrName>style.visibility</p:attrName>
                                        </p:attrNameLst>
                                      </p:cBhvr>
                                      <p:to>
                                        <p:strVal val="visible"/>
                                      </p:to>
                                    </p:set>
                                    <p:animEffect transition="in" filter="wipe(down)">
                                      <p:cBhvr>
                                        <p:cTn id="27" dur="500"/>
                                        <p:tgtEl>
                                          <p:spTgt spid="156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autoUpdateAnimBg="0"/>
      <p:bldP spid="156676" grpId="0" autoUpdateAnimBg="0"/>
      <p:bldP spid="156678" grpId="0" autoUpdateAnimBg="0"/>
      <p:bldP spid="156679" grpId="0" autoUpdateAnimBg="0"/>
      <p:bldP spid="15668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Text Box 3"/>
          <p:cNvSpPr txBox="1">
            <a:spLocks noChangeArrowheads="1"/>
          </p:cNvSpPr>
          <p:nvPr/>
        </p:nvSpPr>
        <p:spPr bwMode="auto">
          <a:xfrm>
            <a:off x="323528"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7700" name="Text Box 4"/>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graphicFrame>
        <p:nvGraphicFramePr>
          <p:cNvPr id="157701" name="Group 5"/>
          <p:cNvGraphicFramePr>
            <a:graphicFrameLocks noGrp="1"/>
          </p:cNvGraphicFramePr>
          <p:nvPr/>
        </p:nvGraphicFramePr>
        <p:xfrm>
          <a:off x="684213" y="1420813"/>
          <a:ext cx="7848600" cy="3821113"/>
        </p:xfrm>
        <a:graphic>
          <a:graphicData uri="http://schemas.openxmlformats.org/drawingml/2006/table">
            <a:tbl>
              <a:tblPr/>
              <a:tblGrid>
                <a:gridCol w="7848600">
                  <a:extLst>
                    <a:ext uri="{9D8B030D-6E8A-4147-A177-3AD203B41FA5}">
                      <a16:colId xmlns:a16="http://schemas.microsoft.com/office/drawing/2014/main" val="20000"/>
                    </a:ext>
                  </a:extLst>
                </a:gridCol>
              </a:tblGrid>
              <a:tr h="3821113">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A.I'm sure we will fall in love with the country.</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B.What will you do there</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C.I hear that you and your family will move to China.</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D.When will you come back</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E.Which city will you live in</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F.Good afternoon</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G.That's a good idea.</a:t>
                      </a: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7699"/>
                                        </p:tgtEl>
                                        <p:attrNameLst>
                                          <p:attrName>style.visibility</p:attrName>
                                        </p:attrNameLst>
                                      </p:cBhvr>
                                      <p:to>
                                        <p:strVal val="visible"/>
                                      </p:to>
                                    </p:set>
                                    <p:anim calcmode="lin" valueType="num">
                                      <p:cBhvr additive="base">
                                        <p:cTn id="7" dur="500" fill="hold"/>
                                        <p:tgtEl>
                                          <p:spTgt spid="157699"/>
                                        </p:tgtEl>
                                        <p:attrNameLst>
                                          <p:attrName>ppt_x</p:attrName>
                                        </p:attrNameLst>
                                      </p:cBhvr>
                                      <p:tavLst>
                                        <p:tav tm="0">
                                          <p:val>
                                            <p:strVal val="#ppt_x"/>
                                          </p:val>
                                        </p:tav>
                                        <p:tav tm="100000">
                                          <p:val>
                                            <p:strVal val="#ppt_x"/>
                                          </p:val>
                                        </p:tav>
                                      </p:tavLst>
                                    </p:anim>
                                    <p:anim calcmode="lin" valueType="num">
                                      <p:cBhvr additive="base">
                                        <p:cTn id="8" dur="500" fill="hold"/>
                                        <p:tgtEl>
                                          <p:spTgt spid="15769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157701"/>
                                        </p:tgtEl>
                                        <p:attrNameLst>
                                          <p:attrName>style.visibility</p:attrName>
                                        </p:attrNameLst>
                                      </p:cBhvr>
                                      <p:to>
                                        <p:strVal val="visible"/>
                                      </p:to>
                                    </p:set>
                                    <p:animEffect transition="in" filter="blinds(horizontal)">
                                      <p:cBhvr>
                                        <p:cTn id="12" dur="500"/>
                                        <p:tgtEl>
                                          <p:spTgt spid="157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ext Box 3"/>
          <p:cNvSpPr txBox="1">
            <a:spLocks noChangeArrowheads="1"/>
          </p:cNvSpPr>
          <p:nvPr/>
        </p:nvSpPr>
        <p:spPr bwMode="auto">
          <a:xfrm>
            <a:off x="277540" y="39687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8724" name="Rectangle 4"/>
          <p:cNvSpPr>
            <a:spLocks noChangeArrowheads="1"/>
          </p:cNvSpPr>
          <p:nvPr/>
        </p:nvSpPr>
        <p:spPr bwMode="auto">
          <a:xfrm>
            <a:off x="468313" y="2105025"/>
            <a:ext cx="8280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Ⅴ.</a:t>
            </a:r>
            <a:r>
              <a:rPr lang="zh-CN" altLang="en-US" sz="2400" dirty="0">
                <a:solidFill>
                  <a:srgbClr val="000000"/>
                </a:solidFill>
                <a:latin typeface="Arial" panose="020B0604020202020204" pitchFamily="34" charset="0"/>
              </a:rPr>
              <a:t>书面表达</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请你以“</a:t>
            </a:r>
            <a:r>
              <a:rPr lang="en-US" sz="2400" dirty="0">
                <a:solidFill>
                  <a:srgbClr val="000000"/>
                </a:solidFill>
                <a:latin typeface="Arial" panose="020B0604020202020204" pitchFamily="34" charset="0"/>
              </a:rPr>
              <a:t>My ideal job”</a:t>
            </a:r>
            <a:r>
              <a:rPr lang="zh-CN" altLang="en-US" sz="2400" dirty="0">
                <a:solidFill>
                  <a:srgbClr val="000000"/>
                </a:solidFill>
                <a:latin typeface="Arial" panose="020B0604020202020204" pitchFamily="34" charset="0"/>
              </a:rPr>
              <a:t>为题，根据以下提示写一篇</a:t>
            </a:r>
            <a:r>
              <a:rPr lang="en-US" sz="2400" dirty="0">
                <a:solidFill>
                  <a:srgbClr val="000000"/>
                </a:solidFill>
                <a:latin typeface="Arial" panose="020B0604020202020204" pitchFamily="34" charset="0"/>
              </a:rPr>
              <a:t>100</a:t>
            </a:r>
            <a:r>
              <a:rPr lang="zh-CN" altLang="en-US" sz="2400" dirty="0">
                <a:solidFill>
                  <a:srgbClr val="000000"/>
                </a:solidFill>
                <a:latin typeface="Arial" panose="020B0604020202020204" pitchFamily="34" charset="0"/>
              </a:rPr>
              <a:t>词左右的作文。</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a:t>
            </a:r>
            <a:r>
              <a:rPr lang="zh-CN" altLang="en-US" sz="2400" dirty="0">
                <a:solidFill>
                  <a:srgbClr val="000000"/>
                </a:solidFill>
                <a:latin typeface="Arial" panose="020B0604020202020204" pitchFamily="34" charset="0"/>
              </a:rPr>
              <a:t>．你的理想职业是什么；</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a:t>
            </a:r>
            <a:r>
              <a:rPr lang="zh-CN" altLang="en-US" sz="2400" dirty="0">
                <a:solidFill>
                  <a:srgbClr val="000000"/>
                </a:solidFill>
                <a:latin typeface="Arial" panose="020B0604020202020204" pitchFamily="34" charset="0"/>
              </a:rPr>
              <a:t>．你做出这个选择的理由；</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a:t>
            </a:r>
            <a:r>
              <a:rPr lang="zh-CN" altLang="en-US" sz="2400" dirty="0">
                <a:solidFill>
                  <a:srgbClr val="000000"/>
                </a:solidFill>
                <a:latin typeface="Arial" panose="020B0604020202020204" pitchFamily="34" charset="0"/>
              </a:rPr>
              <a:t>．你为实现理想职业应做的努力；</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
            </a:r>
          </a:p>
        </p:txBody>
      </p:sp>
      <p:sp>
        <p:nvSpPr>
          <p:cNvPr id="158725"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8723"/>
                                        </p:tgtEl>
                                        <p:attrNameLst>
                                          <p:attrName>style.visibility</p:attrName>
                                        </p:attrNameLst>
                                      </p:cBhvr>
                                      <p:to>
                                        <p:strVal val="visible"/>
                                      </p:to>
                                    </p:set>
                                    <p:anim calcmode="lin" valueType="num">
                                      <p:cBhvr additive="base">
                                        <p:cTn id="7" dur="500" fill="hold"/>
                                        <p:tgtEl>
                                          <p:spTgt spid="158723"/>
                                        </p:tgtEl>
                                        <p:attrNameLst>
                                          <p:attrName>ppt_x</p:attrName>
                                        </p:attrNameLst>
                                      </p:cBhvr>
                                      <p:tavLst>
                                        <p:tav tm="0">
                                          <p:val>
                                            <p:strVal val="#ppt_x"/>
                                          </p:val>
                                        </p:tav>
                                        <p:tav tm="100000">
                                          <p:val>
                                            <p:strVal val="#ppt_x"/>
                                          </p:val>
                                        </p:tav>
                                      </p:tavLst>
                                    </p:anim>
                                    <p:anim calcmode="lin" valueType="num">
                                      <p:cBhvr additive="base">
                                        <p:cTn id="8" dur="500" fill="hold"/>
                                        <p:tgtEl>
                                          <p:spTgt spid="1587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8724"/>
                                        </p:tgtEl>
                                        <p:attrNameLst>
                                          <p:attrName>style.visibility</p:attrName>
                                        </p:attrNameLst>
                                      </p:cBhvr>
                                      <p:to>
                                        <p:strVal val="visible"/>
                                      </p:to>
                                    </p:set>
                                    <p:animEffect transition="in" filter="wipe(left)">
                                      <p:cBhvr>
                                        <p:cTn id="12" dur="5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autoUpdateAnimBg="0"/>
      <p:bldP spid="15872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Text Box 3"/>
          <p:cNvSpPr txBox="1">
            <a:spLocks noChangeArrowheads="1"/>
          </p:cNvSpPr>
          <p:nvPr/>
        </p:nvSpPr>
        <p:spPr bwMode="auto">
          <a:xfrm>
            <a:off x="272207"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504D"/>
                </a:solidFill>
                <a:latin typeface="Arial" panose="020B0604020202020204" pitchFamily="34" charset="0"/>
              </a:rPr>
              <a:t>Unit 7 </a:t>
            </a:r>
            <a:r>
              <a:rPr lang="en-US" sz="2400">
                <a:solidFill>
                  <a:srgbClr val="C0504D"/>
                </a:solidFill>
                <a:latin typeface="Arial" panose="020B0604020202020204" pitchFamily="34" charset="0"/>
              </a:rPr>
              <a:t>┃ </a:t>
            </a:r>
            <a:r>
              <a:rPr lang="zh-CN" altLang="en-US" sz="2400" b="1">
                <a:solidFill>
                  <a:srgbClr val="C0504D"/>
                </a:solidFill>
                <a:latin typeface="Arial" panose="020B0604020202020204" pitchFamily="34" charset="0"/>
              </a:rPr>
              <a:t>能力提升训练</a:t>
            </a:r>
          </a:p>
        </p:txBody>
      </p:sp>
      <p:sp>
        <p:nvSpPr>
          <p:cNvPr id="159748" name="Rectangle 4"/>
          <p:cNvSpPr>
            <a:spLocks noChangeArrowheads="1"/>
          </p:cNvSpPr>
          <p:nvPr/>
        </p:nvSpPr>
        <p:spPr bwMode="auto">
          <a:xfrm>
            <a:off x="323850" y="1495425"/>
            <a:ext cx="882015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One possible version</a:t>
            </a:r>
            <a:r>
              <a:rPr lang="zh-CN" altLang="en-US" sz="2400" i="1">
                <a:solidFill>
                  <a:srgbClr val="FF0000"/>
                </a:solidFill>
                <a:latin typeface="宋体" panose="02010600030101010101" pitchFamily="2" charset="-122"/>
              </a:rPr>
              <a:t>：</a:t>
            </a:r>
          </a:p>
          <a:p>
            <a:pPr indent="266700" algn="ct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My ideal job</a:t>
            </a:r>
          </a:p>
          <a:p>
            <a:pPr indent="266700"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    I want to be an English teacher in Beijing in the future. First, English is becoming more and more useful and important and being an English teacher is exciting, too. If I am an English teacher, I can help my students with their English study. Second, I like being with children because it makes me feel young. Last</a:t>
            </a:r>
            <a:r>
              <a:rPr lang="zh-CN" altLang="en-US" sz="2400" i="1">
                <a:solidFill>
                  <a:srgbClr val="FF0000"/>
                </a:solidFill>
                <a:latin typeface="宋体" panose="02010600030101010101" pitchFamily="2" charset="-122"/>
              </a:rPr>
              <a:t>，</a:t>
            </a:r>
            <a:r>
              <a:rPr lang="en-US" sz="2400" i="1">
                <a:solidFill>
                  <a:srgbClr val="FF0000"/>
                </a:solidFill>
                <a:latin typeface="宋体" panose="02010600030101010101" pitchFamily="2" charset="-122"/>
              </a:rPr>
              <a:t>Beijing is the capital of China. I can meet many English speakers and improve my English by communicating with them.</a:t>
            </a:r>
          </a:p>
        </p:txBody>
      </p:sp>
      <p:sp>
        <p:nvSpPr>
          <p:cNvPr id="159749"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9747"/>
                                        </p:tgtEl>
                                        <p:attrNameLst>
                                          <p:attrName>style.visibility</p:attrName>
                                        </p:attrNameLst>
                                      </p:cBhvr>
                                      <p:to>
                                        <p:strVal val="visible"/>
                                      </p:to>
                                    </p:set>
                                    <p:anim calcmode="lin" valueType="num">
                                      <p:cBhvr additive="base">
                                        <p:cTn id="7" dur="500" fill="hold"/>
                                        <p:tgtEl>
                                          <p:spTgt spid="159747"/>
                                        </p:tgtEl>
                                        <p:attrNameLst>
                                          <p:attrName>ppt_x</p:attrName>
                                        </p:attrNameLst>
                                      </p:cBhvr>
                                      <p:tavLst>
                                        <p:tav tm="0">
                                          <p:val>
                                            <p:strVal val="#ppt_x"/>
                                          </p:val>
                                        </p:tav>
                                        <p:tav tm="100000">
                                          <p:val>
                                            <p:strVal val="#ppt_x"/>
                                          </p:val>
                                        </p:tav>
                                      </p:tavLst>
                                    </p:anim>
                                    <p:anim calcmode="lin" valueType="num">
                                      <p:cBhvr additive="base">
                                        <p:cTn id="8" dur="500" fill="hold"/>
                                        <p:tgtEl>
                                          <p:spTgt spid="15974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9748"/>
                                        </p:tgtEl>
                                        <p:attrNameLst>
                                          <p:attrName>style.visibility</p:attrName>
                                        </p:attrNameLst>
                                      </p:cBhvr>
                                      <p:to>
                                        <p:strVal val="visible"/>
                                      </p:to>
                                    </p:set>
                                    <p:animEffect transition="in" filter="wipe(left)">
                                      <p:cBhvr>
                                        <p:cTn id="13" dur="500"/>
                                        <p:tgtEl>
                                          <p:spTgt spid="159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autoUpdateAnimBg="0"/>
      <p:bldP spid="15974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Text Box 3"/>
          <p:cNvSpPr txBox="1">
            <a:spLocks noChangeArrowheads="1"/>
          </p:cNvSpPr>
          <p:nvPr/>
        </p:nvSpPr>
        <p:spPr bwMode="auto">
          <a:xfrm>
            <a:off x="282873"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60772" name="Rectangle 4"/>
          <p:cNvSpPr>
            <a:spLocks noChangeArrowheads="1"/>
          </p:cNvSpPr>
          <p:nvPr/>
        </p:nvSpPr>
        <p:spPr bwMode="auto">
          <a:xfrm>
            <a:off x="1242665" y="1516187"/>
            <a:ext cx="701965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266700" fontAlgn="base">
              <a:spcBef>
                <a:spcPct val="0"/>
              </a:spcBef>
              <a:spcAft>
                <a:spcPct val="0"/>
              </a:spcAft>
              <a:buFont typeface="Arial" panose="020B0604020202020204" pitchFamily="34" charset="0"/>
              <a:buNone/>
            </a:pPr>
            <a:r>
              <a:rPr lang="zh-CN" altLang="en-US" sz="3200" i="1" dirty="0">
                <a:solidFill>
                  <a:srgbClr val="FF0000"/>
                </a:solidFill>
                <a:latin typeface="宋体" panose="02010600030101010101" pitchFamily="2" charset="-122"/>
              </a:rPr>
              <a:t> </a:t>
            </a:r>
            <a:r>
              <a:rPr lang="en-US" sz="3200" i="1" dirty="0">
                <a:solidFill>
                  <a:srgbClr val="FF0000"/>
                </a:solidFill>
                <a:latin typeface="宋体" panose="02010600030101010101" pitchFamily="2" charset="-122"/>
              </a:rPr>
              <a:t>To make my dream come true, I will study English hard every day and speak English as often as possible. I will do more listening in the morning. I'm sure I'll love my job and my students and be a friend of them.</a:t>
            </a:r>
          </a:p>
        </p:txBody>
      </p:sp>
      <p:sp>
        <p:nvSpPr>
          <p:cNvPr id="16077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additive="base">
                                        <p:cTn id="7" dur="500" fill="hold"/>
                                        <p:tgtEl>
                                          <p:spTgt spid="160771"/>
                                        </p:tgtEl>
                                        <p:attrNameLst>
                                          <p:attrName>ppt_x</p:attrName>
                                        </p:attrNameLst>
                                      </p:cBhvr>
                                      <p:tavLst>
                                        <p:tav tm="0">
                                          <p:val>
                                            <p:strVal val="#ppt_x"/>
                                          </p:val>
                                        </p:tav>
                                        <p:tav tm="100000">
                                          <p:val>
                                            <p:strVal val="#ppt_x"/>
                                          </p:val>
                                        </p:tav>
                                      </p:tavLst>
                                    </p:anim>
                                    <p:anim calcmode="lin" valueType="num">
                                      <p:cBhvr additive="base">
                                        <p:cTn id="8" dur="500" fill="hold"/>
                                        <p:tgtEl>
                                          <p:spTgt spid="1607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0772"/>
                                        </p:tgtEl>
                                        <p:attrNameLst>
                                          <p:attrName>style.visibility</p:attrName>
                                        </p:attrNameLst>
                                      </p:cBhvr>
                                      <p:to>
                                        <p:strVal val="visible"/>
                                      </p:to>
                                    </p:set>
                                    <p:animEffect transition="in" filter="wipe(left)">
                                      <p:cBhvr>
                                        <p:cTn id="12" dur="500"/>
                                        <p:tgtEl>
                                          <p:spTgt spid="160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P spid="16077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Text Box 3"/>
          <p:cNvSpPr txBox="1">
            <a:spLocks noChangeArrowheads="1"/>
          </p:cNvSpPr>
          <p:nvPr/>
        </p:nvSpPr>
        <p:spPr bwMode="auto">
          <a:xfrm>
            <a:off x="296863"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易错点针对训练</a:t>
            </a:r>
          </a:p>
        </p:txBody>
      </p:sp>
      <p:sp>
        <p:nvSpPr>
          <p:cNvPr id="161796" name="Text Box 4"/>
          <p:cNvSpPr txBox="1">
            <a:spLocks noChangeArrowheads="1"/>
          </p:cNvSpPr>
          <p:nvPr/>
        </p:nvSpPr>
        <p:spPr bwMode="auto">
          <a:xfrm>
            <a:off x="296863" y="908050"/>
            <a:ext cx="3384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en-US" sz="2800" dirty="0">
                <a:solidFill>
                  <a:srgbClr val="CC0099"/>
                </a:solidFill>
                <a:latin typeface="Arial" panose="020B0604020202020204" pitchFamily="34" charset="0"/>
              </a:rPr>
              <a:t>┃</a:t>
            </a:r>
          </a:p>
        </p:txBody>
      </p:sp>
      <p:sp>
        <p:nvSpPr>
          <p:cNvPr id="161797" name="Rectangle 5"/>
          <p:cNvSpPr>
            <a:spLocks noChangeArrowheads="1"/>
          </p:cNvSpPr>
          <p:nvPr/>
        </p:nvSpPr>
        <p:spPr bwMode="auto">
          <a:xfrm>
            <a:off x="144463" y="1484313"/>
            <a:ext cx="882015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 There ________ an important meeting tomorrow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morning. Don't be late.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is</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has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will have                  D. will be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 He has ________ friends and ________ money with him</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in this city. What should he do?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little; a little              B. few; a few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little; a few              D. few; little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 More and more people </a:t>
            </a:r>
            <a:r>
              <a:rPr lang="en-US" sz="2400" dirty="0" err="1">
                <a:solidFill>
                  <a:srgbClr val="000000"/>
                </a:solidFill>
                <a:latin typeface="Arial" panose="020B0604020202020204" pitchFamily="34" charset="0"/>
              </a:rPr>
              <a:t>can________over</a:t>
            </a:r>
            <a:r>
              <a:rPr lang="en-US" sz="2400" dirty="0">
                <a:solidFill>
                  <a:srgbClr val="000000"/>
                </a:solidFill>
                <a:latin typeface="Arial" panose="020B0604020202020204" pitchFamily="34" charset="0"/>
              </a:rPr>
              <a:t> 100 years old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in the future.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live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live to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live to be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have</a:t>
            </a:r>
          </a:p>
        </p:txBody>
      </p:sp>
      <p:sp>
        <p:nvSpPr>
          <p:cNvPr id="161798" name="Rectangle 6"/>
          <p:cNvSpPr>
            <a:spLocks noChangeArrowheads="1"/>
          </p:cNvSpPr>
          <p:nvPr/>
        </p:nvSpPr>
        <p:spPr bwMode="auto">
          <a:xfrm>
            <a:off x="395288" y="2997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61799" name="Rectangle 7"/>
          <p:cNvSpPr>
            <a:spLocks noChangeArrowheads="1"/>
          </p:cNvSpPr>
          <p:nvPr/>
        </p:nvSpPr>
        <p:spPr bwMode="auto">
          <a:xfrm>
            <a:off x="539750" y="44116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61800" name="Rectangle 8"/>
          <p:cNvSpPr>
            <a:spLocks noChangeArrowheads="1"/>
          </p:cNvSpPr>
          <p:nvPr/>
        </p:nvSpPr>
        <p:spPr bwMode="auto">
          <a:xfrm>
            <a:off x="539750" y="148431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1795"/>
                                        </p:tgtEl>
                                        <p:attrNameLst>
                                          <p:attrName>style.visibility</p:attrName>
                                        </p:attrNameLst>
                                      </p:cBhvr>
                                      <p:to>
                                        <p:strVal val="visible"/>
                                      </p:to>
                                    </p:set>
                                    <p:anim calcmode="lin" valueType="num">
                                      <p:cBhvr additive="base">
                                        <p:cTn id="7" dur="500" fill="hold"/>
                                        <p:tgtEl>
                                          <p:spTgt spid="161795"/>
                                        </p:tgtEl>
                                        <p:attrNameLst>
                                          <p:attrName>ppt_x</p:attrName>
                                        </p:attrNameLst>
                                      </p:cBhvr>
                                      <p:tavLst>
                                        <p:tav tm="0">
                                          <p:val>
                                            <p:strVal val="#ppt_x"/>
                                          </p:val>
                                        </p:tav>
                                        <p:tav tm="100000">
                                          <p:val>
                                            <p:strVal val="#ppt_x"/>
                                          </p:val>
                                        </p:tav>
                                      </p:tavLst>
                                    </p:anim>
                                    <p:anim calcmode="lin" valueType="num">
                                      <p:cBhvr additive="base">
                                        <p:cTn id="8" dur="500" fill="hold"/>
                                        <p:tgtEl>
                                          <p:spTgt spid="16179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1796"/>
                                        </p:tgtEl>
                                        <p:attrNameLst>
                                          <p:attrName>style.visibility</p:attrName>
                                        </p:attrNameLst>
                                      </p:cBhvr>
                                      <p:to>
                                        <p:strVal val="visible"/>
                                      </p:to>
                                    </p:set>
                                    <p:anim calcmode="lin" valueType="num">
                                      <p:cBhvr additive="base">
                                        <p:cTn id="12" dur="500" fill="hold"/>
                                        <p:tgtEl>
                                          <p:spTgt spid="161796"/>
                                        </p:tgtEl>
                                        <p:attrNameLst>
                                          <p:attrName>ppt_x</p:attrName>
                                        </p:attrNameLst>
                                      </p:cBhvr>
                                      <p:tavLst>
                                        <p:tav tm="0">
                                          <p:val>
                                            <p:strVal val="0-#ppt_w/2"/>
                                          </p:val>
                                        </p:tav>
                                        <p:tav tm="100000">
                                          <p:val>
                                            <p:strVal val="#ppt_x"/>
                                          </p:val>
                                        </p:tav>
                                      </p:tavLst>
                                    </p:anim>
                                    <p:anim calcmode="lin" valueType="num">
                                      <p:cBhvr additive="base">
                                        <p:cTn id="13" dur="500" fill="hold"/>
                                        <p:tgtEl>
                                          <p:spTgt spid="16179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61797"/>
                                        </p:tgtEl>
                                        <p:attrNameLst>
                                          <p:attrName>style.visibility</p:attrName>
                                        </p:attrNameLst>
                                      </p:cBhvr>
                                      <p:to>
                                        <p:strVal val="visible"/>
                                      </p:to>
                                    </p:set>
                                    <p:animEffect transition="in" filter="wipe(left)">
                                      <p:cBhvr>
                                        <p:cTn id="17" dur="500"/>
                                        <p:tgtEl>
                                          <p:spTgt spid="16179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1800"/>
                                        </p:tgtEl>
                                        <p:attrNameLst>
                                          <p:attrName>style.visibility</p:attrName>
                                        </p:attrNameLst>
                                      </p:cBhvr>
                                      <p:to>
                                        <p:strVal val="visible"/>
                                      </p:to>
                                    </p:set>
                                    <p:animEffect transition="in" filter="wipe(down)">
                                      <p:cBhvr>
                                        <p:cTn id="22" dur="500"/>
                                        <p:tgtEl>
                                          <p:spTgt spid="16180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1798"/>
                                        </p:tgtEl>
                                        <p:attrNameLst>
                                          <p:attrName>style.visibility</p:attrName>
                                        </p:attrNameLst>
                                      </p:cBhvr>
                                      <p:to>
                                        <p:strVal val="visible"/>
                                      </p:to>
                                    </p:set>
                                    <p:animEffect transition="in" filter="wipe(down)">
                                      <p:cBhvr>
                                        <p:cTn id="27" dur="500"/>
                                        <p:tgtEl>
                                          <p:spTgt spid="16179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1799"/>
                                        </p:tgtEl>
                                        <p:attrNameLst>
                                          <p:attrName>style.visibility</p:attrName>
                                        </p:attrNameLst>
                                      </p:cBhvr>
                                      <p:to>
                                        <p:strVal val="visible"/>
                                      </p:to>
                                    </p:set>
                                    <p:animEffect transition="in" filter="wipe(down)">
                                      <p:cBhvr>
                                        <p:cTn id="32" dur="500"/>
                                        <p:tgtEl>
                                          <p:spTgt spid="161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utoUpdateAnimBg="0"/>
      <p:bldP spid="161796" grpId="0" autoUpdateAnimBg="0"/>
      <p:bldP spid="161797" grpId="0" autoUpdateAnimBg="0"/>
      <p:bldP spid="161798" grpId="0" autoUpdateAnimBg="0"/>
      <p:bldP spid="161799" grpId="0" autoUpdateAnimBg="0"/>
      <p:bldP spid="1618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Text Box 3"/>
          <p:cNvSpPr txBox="1">
            <a:spLocks noChangeArrowheads="1"/>
          </p:cNvSpPr>
          <p:nvPr/>
        </p:nvSpPr>
        <p:spPr bwMode="auto">
          <a:xfrm>
            <a:off x="269875" y="20637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ea typeface="方正黑体_GBK" pitchFamily="1" charset="-122"/>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ea typeface="黑体" panose="02010609060101010101" pitchFamily="49" charset="-122"/>
              </a:rPr>
              <a:t>能力提升训练</a:t>
            </a:r>
          </a:p>
        </p:txBody>
      </p:sp>
      <p:sp>
        <p:nvSpPr>
          <p:cNvPr id="144388" name="Text Box 4"/>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能力提升训练</a:t>
            </a:r>
            <a:r>
              <a:rPr lang="zh-CN" altLang="en-US" sz="2800" dirty="0">
                <a:solidFill>
                  <a:srgbClr val="CC0099"/>
                </a:solidFill>
                <a:latin typeface="Arial" panose="020B0604020202020204" pitchFamily="34" charset="0"/>
              </a:rPr>
              <a:t>┃</a:t>
            </a:r>
          </a:p>
        </p:txBody>
      </p:sp>
      <p:sp>
        <p:nvSpPr>
          <p:cNvPr id="144389" name="Rectangle 5"/>
          <p:cNvSpPr>
            <a:spLocks noChangeArrowheads="1"/>
          </p:cNvSpPr>
          <p:nvPr/>
        </p:nvSpPr>
        <p:spPr bwMode="auto">
          <a:xfrm>
            <a:off x="323850" y="1628775"/>
            <a:ext cx="8135938"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Ⅰ. </a:t>
            </a:r>
            <a:r>
              <a:rPr lang="zh-CN" altLang="en-US" sz="2400" dirty="0">
                <a:solidFill>
                  <a:srgbClr val="000000"/>
                </a:solidFill>
                <a:latin typeface="Arial" panose="020B0604020202020204" pitchFamily="34" charset="0"/>
              </a:rPr>
              <a:t>单项选择</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)1.The plane will take off ________ three </a:t>
            </a:r>
            <a:r>
              <a:rPr lang="en-US" sz="2400" dirty="0" err="1">
                <a:solidFill>
                  <a:srgbClr val="000000"/>
                </a:solidFill>
                <a:latin typeface="Arial" panose="020B0604020202020204" pitchFamily="34" charset="0"/>
              </a:rPr>
              <a:t>hours.I</a:t>
            </a:r>
            <a:r>
              <a:rPr lang="en-US" sz="2400" dirty="0">
                <a:solidFill>
                  <a:srgbClr val="000000"/>
                </a:solidFill>
                <a:latin typeface="Arial" panose="020B0604020202020204" pitchFamily="34" charset="0"/>
              </a:rPr>
              <a:t> must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get to the airport right now.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for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on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)2.—Why are you in such a hurry, Mike?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—There ________ an NBA basketball game in ten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minutes.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will have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will be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is going to have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are going to be</a:t>
            </a:r>
          </a:p>
          <a:p>
            <a:pPr indent="266700" fontAlgn="base">
              <a:spcBef>
                <a:spcPct val="0"/>
              </a:spcBef>
              <a:spcAft>
                <a:spcPct val="0"/>
              </a:spcAft>
              <a:buFont typeface="Arial" panose="020B0604020202020204" pitchFamily="34" charset="0"/>
              <a:buNone/>
            </a:pPr>
            <a:endParaRPr lang="en-US" sz="2400" dirty="0">
              <a:solidFill>
                <a:srgbClr val="000000"/>
              </a:solidFill>
              <a:latin typeface="Arial" panose="020B0604020202020204" pitchFamily="34" charset="0"/>
            </a:endParaRPr>
          </a:p>
        </p:txBody>
      </p:sp>
      <p:sp>
        <p:nvSpPr>
          <p:cNvPr id="144390" name="Text Box 6"/>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44391" name="Rectangle 7"/>
          <p:cNvSpPr>
            <a:spLocks noChangeArrowheads="1"/>
          </p:cNvSpPr>
          <p:nvPr/>
        </p:nvSpPr>
        <p:spPr bwMode="auto">
          <a:xfrm>
            <a:off x="539750" y="34766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44392" name="Rectangle 8"/>
          <p:cNvSpPr>
            <a:spLocks noChangeArrowheads="1"/>
          </p:cNvSpPr>
          <p:nvPr/>
        </p:nvSpPr>
        <p:spPr bwMode="auto">
          <a:xfrm>
            <a:off x="706438" y="19891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4387"/>
                                        </p:tgtEl>
                                        <p:attrNameLst>
                                          <p:attrName>style.visibility</p:attrName>
                                        </p:attrNameLst>
                                      </p:cBhvr>
                                      <p:to>
                                        <p:strVal val="visible"/>
                                      </p:to>
                                    </p:set>
                                    <p:anim calcmode="lin" valueType="num">
                                      <p:cBhvr additive="base">
                                        <p:cTn id="7" dur="500" fill="hold"/>
                                        <p:tgtEl>
                                          <p:spTgt spid="144387"/>
                                        </p:tgtEl>
                                        <p:attrNameLst>
                                          <p:attrName>ppt_x</p:attrName>
                                        </p:attrNameLst>
                                      </p:cBhvr>
                                      <p:tavLst>
                                        <p:tav tm="0">
                                          <p:val>
                                            <p:strVal val="#ppt_x"/>
                                          </p:val>
                                        </p:tav>
                                        <p:tav tm="100000">
                                          <p:val>
                                            <p:strVal val="#ppt_x"/>
                                          </p:val>
                                        </p:tav>
                                      </p:tavLst>
                                    </p:anim>
                                    <p:anim calcmode="lin" valueType="num">
                                      <p:cBhvr additive="base">
                                        <p:cTn id="8" dur="500" fill="hold"/>
                                        <p:tgtEl>
                                          <p:spTgt spid="14438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4388"/>
                                        </p:tgtEl>
                                        <p:attrNameLst>
                                          <p:attrName>style.visibility</p:attrName>
                                        </p:attrNameLst>
                                      </p:cBhvr>
                                      <p:to>
                                        <p:strVal val="visible"/>
                                      </p:to>
                                    </p:set>
                                    <p:anim calcmode="lin" valueType="num">
                                      <p:cBhvr additive="base">
                                        <p:cTn id="12" dur="500" fill="hold"/>
                                        <p:tgtEl>
                                          <p:spTgt spid="144388"/>
                                        </p:tgtEl>
                                        <p:attrNameLst>
                                          <p:attrName>ppt_x</p:attrName>
                                        </p:attrNameLst>
                                      </p:cBhvr>
                                      <p:tavLst>
                                        <p:tav tm="0">
                                          <p:val>
                                            <p:strVal val="0-#ppt_w/2"/>
                                          </p:val>
                                        </p:tav>
                                        <p:tav tm="100000">
                                          <p:val>
                                            <p:strVal val="#ppt_x"/>
                                          </p:val>
                                        </p:tav>
                                      </p:tavLst>
                                    </p:anim>
                                    <p:anim calcmode="lin" valueType="num">
                                      <p:cBhvr additive="base">
                                        <p:cTn id="13" dur="500" fill="hold"/>
                                        <p:tgtEl>
                                          <p:spTgt spid="14438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44389"/>
                                        </p:tgtEl>
                                        <p:attrNameLst>
                                          <p:attrName>style.visibility</p:attrName>
                                        </p:attrNameLst>
                                      </p:cBhvr>
                                      <p:to>
                                        <p:strVal val="visible"/>
                                      </p:to>
                                    </p:set>
                                    <p:animEffect transition="in" filter="wipe(left)">
                                      <p:cBhvr>
                                        <p:cTn id="17" dur="500"/>
                                        <p:tgtEl>
                                          <p:spTgt spid="1443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4392"/>
                                        </p:tgtEl>
                                        <p:attrNameLst>
                                          <p:attrName>style.visibility</p:attrName>
                                        </p:attrNameLst>
                                      </p:cBhvr>
                                      <p:to>
                                        <p:strVal val="visible"/>
                                      </p:to>
                                    </p:set>
                                    <p:animEffect transition="in" filter="wipe(down)">
                                      <p:cBhvr>
                                        <p:cTn id="22" dur="500"/>
                                        <p:tgtEl>
                                          <p:spTgt spid="14439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4391"/>
                                        </p:tgtEl>
                                        <p:attrNameLst>
                                          <p:attrName>style.visibility</p:attrName>
                                        </p:attrNameLst>
                                      </p:cBhvr>
                                      <p:to>
                                        <p:strVal val="visible"/>
                                      </p:to>
                                    </p:set>
                                    <p:animEffect transition="in" filter="wipe(down)">
                                      <p:cBhvr>
                                        <p:cTn id="27" dur="500"/>
                                        <p:tgtEl>
                                          <p:spTgt spid="144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autoUpdateAnimBg="0"/>
      <p:bldP spid="144388" grpId="0" autoUpdateAnimBg="0"/>
      <p:bldP spid="144389" grpId="0" autoUpdateAnimBg="0"/>
      <p:bldP spid="144391" grpId="0" autoUpdateAnimBg="0"/>
      <p:bldP spid="14439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Text Box 3"/>
          <p:cNvSpPr txBox="1">
            <a:spLocks noChangeArrowheads="1"/>
          </p:cNvSpPr>
          <p:nvPr/>
        </p:nvSpPr>
        <p:spPr bwMode="auto">
          <a:xfrm>
            <a:off x="253157"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易错点针对训练</a:t>
            </a:r>
          </a:p>
        </p:txBody>
      </p:sp>
      <p:sp>
        <p:nvSpPr>
          <p:cNvPr id="162820" name="Rectangle 4"/>
          <p:cNvSpPr>
            <a:spLocks noChangeArrowheads="1"/>
          </p:cNvSpPr>
          <p:nvPr/>
        </p:nvSpPr>
        <p:spPr bwMode="auto">
          <a:xfrm>
            <a:off x="179388" y="981075"/>
            <a:ext cx="8786812"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)4.  ________ visitors come to visit the small town every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year.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t>
            </a:r>
            <a:r>
              <a:rPr lang="da-DK" altLang="en-US" sz="2400">
                <a:solidFill>
                  <a:srgbClr val="000000"/>
                </a:solidFill>
                <a:latin typeface="Arial" panose="020B0604020202020204" pitchFamily="34" charset="0"/>
              </a:rPr>
              <a:t>A. Hundreds                      B. Hundreds of</a:t>
            </a:r>
            <a:endParaRPr lang="en-US" sz="240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 Two hundreds               D. Two hundreds of</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)5.I think kids will study at home on computers________ten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years.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 at                                   B. for</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 after                               D. in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)6. —Where will you live?</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—I will live________a space station.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 at                                   B. in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 on</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rPr>
              <a:t>D. to</a:t>
            </a:r>
          </a:p>
        </p:txBody>
      </p:sp>
      <p:sp>
        <p:nvSpPr>
          <p:cNvPr id="162821" name="Rectangle 5"/>
          <p:cNvSpPr>
            <a:spLocks noChangeArrowheads="1"/>
          </p:cNvSpPr>
          <p:nvPr/>
        </p:nvSpPr>
        <p:spPr bwMode="auto">
          <a:xfrm>
            <a:off x="409575" y="24209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62822" name="Rectangle 6"/>
          <p:cNvSpPr>
            <a:spLocks noChangeArrowheads="1"/>
          </p:cNvSpPr>
          <p:nvPr/>
        </p:nvSpPr>
        <p:spPr bwMode="auto">
          <a:xfrm>
            <a:off x="561975" y="39084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62823" name="Rectangle 7"/>
          <p:cNvSpPr>
            <a:spLocks noChangeArrowheads="1"/>
          </p:cNvSpPr>
          <p:nvPr/>
        </p:nvSpPr>
        <p:spPr bwMode="auto">
          <a:xfrm>
            <a:off x="561975" y="981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2819"/>
                                        </p:tgtEl>
                                        <p:attrNameLst>
                                          <p:attrName>style.visibility</p:attrName>
                                        </p:attrNameLst>
                                      </p:cBhvr>
                                      <p:to>
                                        <p:strVal val="visible"/>
                                      </p:to>
                                    </p:set>
                                    <p:anim calcmode="lin" valueType="num">
                                      <p:cBhvr additive="base">
                                        <p:cTn id="7" dur="500" fill="hold"/>
                                        <p:tgtEl>
                                          <p:spTgt spid="162819"/>
                                        </p:tgtEl>
                                        <p:attrNameLst>
                                          <p:attrName>ppt_x</p:attrName>
                                        </p:attrNameLst>
                                      </p:cBhvr>
                                      <p:tavLst>
                                        <p:tav tm="0">
                                          <p:val>
                                            <p:strVal val="#ppt_x"/>
                                          </p:val>
                                        </p:tav>
                                        <p:tav tm="100000">
                                          <p:val>
                                            <p:strVal val="#ppt_x"/>
                                          </p:val>
                                        </p:tav>
                                      </p:tavLst>
                                    </p:anim>
                                    <p:anim calcmode="lin" valueType="num">
                                      <p:cBhvr additive="base">
                                        <p:cTn id="8" dur="500" fill="hold"/>
                                        <p:tgtEl>
                                          <p:spTgt spid="1628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2820"/>
                                        </p:tgtEl>
                                        <p:attrNameLst>
                                          <p:attrName>style.visibility</p:attrName>
                                        </p:attrNameLst>
                                      </p:cBhvr>
                                      <p:to>
                                        <p:strVal val="visible"/>
                                      </p:to>
                                    </p:set>
                                    <p:animEffect transition="in" filter="wipe(left)">
                                      <p:cBhvr>
                                        <p:cTn id="12" dur="500"/>
                                        <p:tgtEl>
                                          <p:spTgt spid="1628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2823"/>
                                        </p:tgtEl>
                                        <p:attrNameLst>
                                          <p:attrName>style.visibility</p:attrName>
                                        </p:attrNameLst>
                                      </p:cBhvr>
                                      <p:to>
                                        <p:strVal val="visible"/>
                                      </p:to>
                                    </p:set>
                                    <p:animEffect transition="in" filter="wipe(down)">
                                      <p:cBhvr>
                                        <p:cTn id="17" dur="500"/>
                                        <p:tgtEl>
                                          <p:spTgt spid="1628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2821"/>
                                        </p:tgtEl>
                                        <p:attrNameLst>
                                          <p:attrName>style.visibility</p:attrName>
                                        </p:attrNameLst>
                                      </p:cBhvr>
                                      <p:to>
                                        <p:strVal val="visible"/>
                                      </p:to>
                                    </p:set>
                                    <p:animEffect transition="in" filter="wipe(down)">
                                      <p:cBhvr>
                                        <p:cTn id="22" dur="500"/>
                                        <p:tgtEl>
                                          <p:spTgt spid="1628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2822"/>
                                        </p:tgtEl>
                                        <p:attrNameLst>
                                          <p:attrName>style.visibility</p:attrName>
                                        </p:attrNameLst>
                                      </p:cBhvr>
                                      <p:to>
                                        <p:strVal val="visible"/>
                                      </p:to>
                                    </p:set>
                                    <p:animEffect transition="in" filter="wipe(down)">
                                      <p:cBhvr>
                                        <p:cTn id="27" dur="500"/>
                                        <p:tgtEl>
                                          <p:spTgt spid="162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autoUpdateAnimBg="0"/>
      <p:bldP spid="162820" grpId="0" autoUpdateAnimBg="0"/>
      <p:bldP spid="162821" grpId="0" autoUpdateAnimBg="0"/>
      <p:bldP spid="162822" grpId="0" autoUpdateAnimBg="0"/>
      <p:bldP spid="16282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Text Box 3"/>
          <p:cNvSpPr txBox="1">
            <a:spLocks noChangeArrowheads="1"/>
          </p:cNvSpPr>
          <p:nvPr/>
        </p:nvSpPr>
        <p:spPr bwMode="auto">
          <a:xfrm>
            <a:off x="317500" y="284163"/>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504D"/>
                </a:solidFill>
                <a:latin typeface="Arial" panose="020B0604020202020204" pitchFamily="34" charset="0"/>
              </a:rPr>
              <a:t>Unit 7 </a:t>
            </a:r>
            <a:r>
              <a:rPr lang="en-US" sz="2400">
                <a:solidFill>
                  <a:srgbClr val="C0504D"/>
                </a:solidFill>
                <a:latin typeface="Arial" panose="020B0604020202020204" pitchFamily="34" charset="0"/>
              </a:rPr>
              <a:t>┃ </a:t>
            </a:r>
            <a:r>
              <a:rPr lang="zh-CN" altLang="en-US" sz="2400" b="1">
                <a:solidFill>
                  <a:srgbClr val="C0504D"/>
                </a:solidFill>
                <a:latin typeface="Arial" panose="020B0604020202020204" pitchFamily="34" charset="0"/>
              </a:rPr>
              <a:t>易错点针对训练</a:t>
            </a:r>
          </a:p>
        </p:txBody>
      </p:sp>
      <p:sp>
        <p:nvSpPr>
          <p:cNvPr id="163844" name="Rectangle 4"/>
          <p:cNvSpPr>
            <a:spLocks noChangeArrowheads="1"/>
          </p:cNvSpPr>
          <p:nvPr/>
        </p:nvSpPr>
        <p:spPr bwMode="auto">
          <a:xfrm>
            <a:off x="250825" y="1343025"/>
            <a:ext cx="864076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)7.We </a:t>
            </a:r>
            <a:r>
              <a:rPr lang="en-US" sz="2400" dirty="0" err="1">
                <a:solidFill>
                  <a:srgbClr val="000000"/>
                </a:solidFill>
                <a:latin typeface="Arial" panose="020B0604020202020204" pitchFamily="34" charset="0"/>
              </a:rPr>
              <a:t>will________learn</a:t>
            </a:r>
            <a:r>
              <a:rPr lang="en-US" sz="2400" dirty="0">
                <a:solidFill>
                  <a:srgbClr val="000000"/>
                </a:solidFill>
                <a:latin typeface="Arial" panose="020B0604020202020204" pitchFamily="34" charset="0"/>
              </a:rPr>
              <a:t> English well if we study hard.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can                             B. could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be able                       D. be able to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)8. Wait a moment, please. I need a piece of ________to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write down your phone number on.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paper                         B. bread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cake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D. music</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)9. I think I will </a:t>
            </a:r>
            <a:r>
              <a:rPr lang="en-US" sz="2400" dirty="0" err="1">
                <a:solidFill>
                  <a:srgbClr val="000000"/>
                </a:solidFill>
                <a:latin typeface="Arial" panose="020B0604020202020204" pitchFamily="34" charset="0"/>
              </a:rPr>
              <a:t>be________astronaut</a:t>
            </a:r>
            <a:r>
              <a:rPr lang="en-US" sz="2400" dirty="0">
                <a:solidFill>
                  <a:srgbClr val="000000"/>
                </a:solidFill>
                <a:latin typeface="Arial" panose="020B0604020202020204" pitchFamily="34" charset="0"/>
              </a:rPr>
              <a:t> when I grow up.</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an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 a</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C. the                               D. / </a:t>
            </a:r>
          </a:p>
        </p:txBody>
      </p:sp>
      <p:sp>
        <p:nvSpPr>
          <p:cNvPr id="163845" name="Rectangle 5"/>
          <p:cNvSpPr>
            <a:spLocks noChangeArrowheads="1"/>
          </p:cNvSpPr>
          <p:nvPr/>
        </p:nvSpPr>
        <p:spPr bwMode="auto">
          <a:xfrm>
            <a:off x="482600" y="13414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63846" name="Rectangle 6"/>
          <p:cNvSpPr>
            <a:spLocks noChangeArrowheads="1"/>
          </p:cNvSpPr>
          <p:nvPr/>
        </p:nvSpPr>
        <p:spPr bwMode="auto">
          <a:xfrm>
            <a:off x="635000" y="39084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163847" name="Rectangle 7"/>
          <p:cNvSpPr>
            <a:spLocks noChangeArrowheads="1"/>
          </p:cNvSpPr>
          <p:nvPr/>
        </p:nvSpPr>
        <p:spPr bwMode="auto">
          <a:xfrm>
            <a:off x="635000" y="24209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3843"/>
                                        </p:tgtEl>
                                        <p:attrNameLst>
                                          <p:attrName>style.visibility</p:attrName>
                                        </p:attrNameLst>
                                      </p:cBhvr>
                                      <p:to>
                                        <p:strVal val="visible"/>
                                      </p:to>
                                    </p:set>
                                    <p:anim calcmode="lin" valueType="num">
                                      <p:cBhvr additive="base">
                                        <p:cTn id="7" dur="500" fill="hold"/>
                                        <p:tgtEl>
                                          <p:spTgt spid="163843"/>
                                        </p:tgtEl>
                                        <p:attrNameLst>
                                          <p:attrName>ppt_x</p:attrName>
                                        </p:attrNameLst>
                                      </p:cBhvr>
                                      <p:tavLst>
                                        <p:tav tm="0">
                                          <p:val>
                                            <p:strVal val="#ppt_x"/>
                                          </p:val>
                                        </p:tav>
                                        <p:tav tm="100000">
                                          <p:val>
                                            <p:strVal val="#ppt_x"/>
                                          </p:val>
                                        </p:tav>
                                      </p:tavLst>
                                    </p:anim>
                                    <p:anim calcmode="lin" valueType="num">
                                      <p:cBhvr additive="base">
                                        <p:cTn id="8" dur="500" fill="hold"/>
                                        <p:tgtEl>
                                          <p:spTgt spid="16384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3844"/>
                                        </p:tgtEl>
                                        <p:attrNameLst>
                                          <p:attrName>style.visibility</p:attrName>
                                        </p:attrNameLst>
                                      </p:cBhvr>
                                      <p:to>
                                        <p:strVal val="visible"/>
                                      </p:to>
                                    </p:set>
                                    <p:animEffect transition="in" filter="wipe(left)">
                                      <p:cBhvr>
                                        <p:cTn id="12" dur="500"/>
                                        <p:tgtEl>
                                          <p:spTgt spid="1638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3845"/>
                                        </p:tgtEl>
                                        <p:attrNameLst>
                                          <p:attrName>style.visibility</p:attrName>
                                        </p:attrNameLst>
                                      </p:cBhvr>
                                      <p:to>
                                        <p:strVal val="visible"/>
                                      </p:to>
                                    </p:set>
                                    <p:animEffect transition="in" filter="wipe(down)">
                                      <p:cBhvr>
                                        <p:cTn id="17" dur="500"/>
                                        <p:tgtEl>
                                          <p:spTgt spid="1638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3847"/>
                                        </p:tgtEl>
                                        <p:attrNameLst>
                                          <p:attrName>style.visibility</p:attrName>
                                        </p:attrNameLst>
                                      </p:cBhvr>
                                      <p:to>
                                        <p:strVal val="visible"/>
                                      </p:to>
                                    </p:set>
                                    <p:animEffect transition="in" filter="wipe(down)">
                                      <p:cBhvr>
                                        <p:cTn id="22" dur="500"/>
                                        <p:tgtEl>
                                          <p:spTgt spid="1638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3846"/>
                                        </p:tgtEl>
                                        <p:attrNameLst>
                                          <p:attrName>style.visibility</p:attrName>
                                        </p:attrNameLst>
                                      </p:cBhvr>
                                      <p:to>
                                        <p:strVal val="visible"/>
                                      </p:to>
                                    </p:set>
                                    <p:animEffect transition="in" filter="wipe(down)">
                                      <p:cBhvr>
                                        <p:cTn id="27" dur="500"/>
                                        <p:tgtEl>
                                          <p:spTgt spid="163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autoUpdateAnimBg="0"/>
      <p:bldP spid="163844" grpId="0" autoUpdateAnimBg="0"/>
      <p:bldP spid="163845" grpId="0" autoUpdateAnimBg="0"/>
      <p:bldP spid="163846" grpId="0" autoUpdateAnimBg="0"/>
      <p:bldP spid="16384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Text Box 3"/>
          <p:cNvSpPr txBox="1">
            <a:spLocks noChangeArrowheads="1"/>
          </p:cNvSpPr>
          <p:nvPr/>
        </p:nvSpPr>
        <p:spPr bwMode="auto">
          <a:xfrm>
            <a:off x="387772"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45412" name="Rectangle 4"/>
          <p:cNvSpPr>
            <a:spLocks noChangeArrowheads="1"/>
          </p:cNvSpPr>
          <p:nvPr/>
        </p:nvSpPr>
        <p:spPr bwMode="auto">
          <a:xfrm>
            <a:off x="396875" y="1052513"/>
            <a:ext cx="8640763" cy="484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)3.I think Bob is the suitable person to take the job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because he can do the work well with ________ money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and ________ people.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less; fewer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less; more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more; fewer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fewer; more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 —How many birds can you see in the trees?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 can </a:t>
            </a:r>
            <a:r>
              <a:rPr lang="en-US" sz="2400" dirty="0" err="1">
                <a:solidFill>
                  <a:srgbClr val="000000"/>
                </a:solidFill>
                <a:latin typeface="Arial" panose="020B0604020202020204" pitchFamily="34" charset="0"/>
              </a:rPr>
              <a:t>see________birds</a:t>
            </a:r>
            <a:r>
              <a:rPr lang="en-US" sz="2400" dirty="0">
                <a:solidFill>
                  <a:srgbClr val="000000"/>
                </a:solidFill>
                <a:latin typeface="Arial" panose="020B0604020202020204" pitchFamily="34" charset="0"/>
              </a:rPr>
              <a:t> in them.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 hundreds of               B. five hundreds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hundred of                 D. five hundreds of</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 —Will kids study at home on computers in the future?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—________.And they can do as well as at school.</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Yes, they will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No, they won't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Yes, they won't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No, they will</a:t>
            </a:r>
          </a:p>
        </p:txBody>
      </p:sp>
      <p:sp>
        <p:nvSpPr>
          <p:cNvPr id="145413" name="Rectangle 5"/>
          <p:cNvSpPr>
            <a:spLocks noChangeArrowheads="1"/>
          </p:cNvSpPr>
          <p:nvPr/>
        </p:nvSpPr>
        <p:spPr bwMode="auto">
          <a:xfrm>
            <a:off x="625475" y="43402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a:t>
            </a:r>
          </a:p>
        </p:txBody>
      </p:sp>
      <p:sp>
        <p:nvSpPr>
          <p:cNvPr id="145414" name="Rectangle 6"/>
          <p:cNvSpPr>
            <a:spLocks noChangeArrowheads="1"/>
          </p:cNvSpPr>
          <p:nvPr/>
        </p:nvSpPr>
        <p:spPr bwMode="auto">
          <a:xfrm>
            <a:off x="777875" y="28987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145415" name="Rectangle 7"/>
          <p:cNvSpPr>
            <a:spLocks noChangeArrowheads="1"/>
          </p:cNvSpPr>
          <p:nvPr/>
        </p:nvSpPr>
        <p:spPr bwMode="auto">
          <a:xfrm>
            <a:off x="777875" y="10985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5411"/>
                                        </p:tgtEl>
                                        <p:attrNameLst>
                                          <p:attrName>style.visibility</p:attrName>
                                        </p:attrNameLst>
                                      </p:cBhvr>
                                      <p:to>
                                        <p:strVal val="visible"/>
                                      </p:to>
                                    </p:set>
                                    <p:anim calcmode="lin" valueType="num">
                                      <p:cBhvr additive="base">
                                        <p:cTn id="7" dur="500" fill="hold"/>
                                        <p:tgtEl>
                                          <p:spTgt spid="145411"/>
                                        </p:tgtEl>
                                        <p:attrNameLst>
                                          <p:attrName>ppt_x</p:attrName>
                                        </p:attrNameLst>
                                      </p:cBhvr>
                                      <p:tavLst>
                                        <p:tav tm="0">
                                          <p:val>
                                            <p:strVal val="#ppt_x"/>
                                          </p:val>
                                        </p:tav>
                                        <p:tav tm="100000">
                                          <p:val>
                                            <p:strVal val="#ppt_x"/>
                                          </p:val>
                                        </p:tav>
                                      </p:tavLst>
                                    </p:anim>
                                    <p:anim calcmode="lin" valueType="num">
                                      <p:cBhvr additive="base">
                                        <p:cTn id="8" dur="500" fill="hold"/>
                                        <p:tgtEl>
                                          <p:spTgt spid="1454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5412"/>
                                        </p:tgtEl>
                                        <p:attrNameLst>
                                          <p:attrName>style.visibility</p:attrName>
                                        </p:attrNameLst>
                                      </p:cBhvr>
                                      <p:to>
                                        <p:strVal val="visible"/>
                                      </p:to>
                                    </p:set>
                                    <p:animEffect transition="in" filter="wipe(left)">
                                      <p:cBhvr>
                                        <p:cTn id="12" dur="500"/>
                                        <p:tgtEl>
                                          <p:spTgt spid="1454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5415"/>
                                        </p:tgtEl>
                                        <p:attrNameLst>
                                          <p:attrName>style.visibility</p:attrName>
                                        </p:attrNameLst>
                                      </p:cBhvr>
                                      <p:to>
                                        <p:strVal val="visible"/>
                                      </p:to>
                                    </p:set>
                                    <p:animEffect transition="in" filter="wipe(down)">
                                      <p:cBhvr>
                                        <p:cTn id="17" dur="500"/>
                                        <p:tgtEl>
                                          <p:spTgt spid="1454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5414"/>
                                        </p:tgtEl>
                                        <p:attrNameLst>
                                          <p:attrName>style.visibility</p:attrName>
                                        </p:attrNameLst>
                                      </p:cBhvr>
                                      <p:to>
                                        <p:strVal val="visible"/>
                                      </p:to>
                                    </p:set>
                                    <p:animEffect transition="in" filter="wipe(down)">
                                      <p:cBhvr>
                                        <p:cTn id="22" dur="500"/>
                                        <p:tgtEl>
                                          <p:spTgt spid="1454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5413"/>
                                        </p:tgtEl>
                                        <p:attrNameLst>
                                          <p:attrName>style.visibility</p:attrName>
                                        </p:attrNameLst>
                                      </p:cBhvr>
                                      <p:to>
                                        <p:strVal val="visible"/>
                                      </p:to>
                                    </p:set>
                                    <p:animEffect transition="in" filter="wipe(down)">
                                      <p:cBhvr>
                                        <p:cTn id="27" dur="500"/>
                                        <p:tgtEl>
                                          <p:spTgt spid="145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autoUpdateAnimBg="0"/>
      <p:bldP spid="145412" grpId="0" autoUpdateAnimBg="0"/>
      <p:bldP spid="145413" grpId="0" autoUpdateAnimBg="0"/>
      <p:bldP spid="145414" grpId="0" autoUpdateAnimBg="0"/>
      <p:bldP spid="14541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384275" y="38735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46436" name="Rectangle 4"/>
          <p:cNvSpPr>
            <a:spLocks noChangeArrowheads="1"/>
          </p:cNvSpPr>
          <p:nvPr/>
        </p:nvSpPr>
        <p:spPr bwMode="auto">
          <a:xfrm>
            <a:off x="395288" y="1431925"/>
            <a:ext cx="842486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)6.You can read all kinds of books________computers in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10 years.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 in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on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 from                       D. of</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)7.They________to work. They'll work at home instead.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 will go                   B. won't go</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 didn't go               D. went</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)8.—When ________ you ________ to Australia?</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—Next Monday.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did; fly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will; fly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are; fly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do; fly</a:t>
            </a:r>
            <a:br>
              <a:rPr lang="en-US" sz="2400">
                <a:solidFill>
                  <a:srgbClr val="000000"/>
                </a:solidFill>
                <a:latin typeface="Arial" panose="020B0604020202020204" pitchFamily="34" charset="0"/>
              </a:rPr>
            </a:br>
            <a:endParaRPr lang="en-US" sz="2400">
              <a:solidFill>
                <a:srgbClr val="000000"/>
              </a:solidFill>
              <a:latin typeface="Arial" panose="020B0604020202020204" pitchFamily="34" charset="0"/>
            </a:endParaRPr>
          </a:p>
        </p:txBody>
      </p:sp>
      <p:sp>
        <p:nvSpPr>
          <p:cNvPr id="146437" name="Rectangle 5"/>
          <p:cNvSpPr>
            <a:spLocks noChangeArrowheads="1"/>
          </p:cNvSpPr>
          <p:nvPr/>
        </p:nvSpPr>
        <p:spPr bwMode="auto">
          <a:xfrm>
            <a:off x="625475" y="40513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B</a:t>
            </a:r>
          </a:p>
        </p:txBody>
      </p:sp>
      <p:sp>
        <p:nvSpPr>
          <p:cNvPr id="146438" name="Rectangle 6"/>
          <p:cNvSpPr>
            <a:spLocks noChangeArrowheads="1"/>
          </p:cNvSpPr>
          <p:nvPr/>
        </p:nvSpPr>
        <p:spPr bwMode="auto">
          <a:xfrm>
            <a:off x="777875" y="29003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
        <p:nvSpPr>
          <p:cNvPr id="146439" name="Rectangle 7"/>
          <p:cNvSpPr>
            <a:spLocks noChangeArrowheads="1"/>
          </p:cNvSpPr>
          <p:nvPr/>
        </p:nvSpPr>
        <p:spPr bwMode="auto">
          <a:xfrm>
            <a:off x="777875" y="14128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6435"/>
                                        </p:tgtEl>
                                        <p:attrNameLst>
                                          <p:attrName>style.visibility</p:attrName>
                                        </p:attrNameLst>
                                      </p:cBhvr>
                                      <p:to>
                                        <p:strVal val="visible"/>
                                      </p:to>
                                    </p:set>
                                    <p:anim calcmode="lin" valueType="num">
                                      <p:cBhvr additive="base">
                                        <p:cTn id="7" dur="500" fill="hold"/>
                                        <p:tgtEl>
                                          <p:spTgt spid="146435"/>
                                        </p:tgtEl>
                                        <p:attrNameLst>
                                          <p:attrName>ppt_x</p:attrName>
                                        </p:attrNameLst>
                                      </p:cBhvr>
                                      <p:tavLst>
                                        <p:tav tm="0">
                                          <p:val>
                                            <p:strVal val="#ppt_x"/>
                                          </p:val>
                                        </p:tav>
                                        <p:tav tm="100000">
                                          <p:val>
                                            <p:strVal val="#ppt_x"/>
                                          </p:val>
                                        </p:tav>
                                      </p:tavLst>
                                    </p:anim>
                                    <p:anim calcmode="lin" valueType="num">
                                      <p:cBhvr additive="base">
                                        <p:cTn id="8" dur="500" fill="hold"/>
                                        <p:tgtEl>
                                          <p:spTgt spid="1464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6436"/>
                                        </p:tgtEl>
                                        <p:attrNameLst>
                                          <p:attrName>style.visibility</p:attrName>
                                        </p:attrNameLst>
                                      </p:cBhvr>
                                      <p:to>
                                        <p:strVal val="visible"/>
                                      </p:to>
                                    </p:set>
                                    <p:animEffect transition="in" filter="wipe(left)">
                                      <p:cBhvr>
                                        <p:cTn id="12" dur="500"/>
                                        <p:tgtEl>
                                          <p:spTgt spid="1464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6439"/>
                                        </p:tgtEl>
                                        <p:attrNameLst>
                                          <p:attrName>style.visibility</p:attrName>
                                        </p:attrNameLst>
                                      </p:cBhvr>
                                      <p:to>
                                        <p:strVal val="visible"/>
                                      </p:to>
                                    </p:set>
                                    <p:animEffect transition="in" filter="wipe(down)">
                                      <p:cBhvr>
                                        <p:cTn id="17" dur="500"/>
                                        <p:tgtEl>
                                          <p:spTgt spid="14643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6438"/>
                                        </p:tgtEl>
                                        <p:attrNameLst>
                                          <p:attrName>style.visibility</p:attrName>
                                        </p:attrNameLst>
                                      </p:cBhvr>
                                      <p:to>
                                        <p:strVal val="visible"/>
                                      </p:to>
                                    </p:set>
                                    <p:animEffect transition="in" filter="wipe(down)">
                                      <p:cBhvr>
                                        <p:cTn id="22" dur="500"/>
                                        <p:tgtEl>
                                          <p:spTgt spid="1464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6437"/>
                                        </p:tgtEl>
                                        <p:attrNameLst>
                                          <p:attrName>style.visibility</p:attrName>
                                        </p:attrNameLst>
                                      </p:cBhvr>
                                      <p:to>
                                        <p:strVal val="visible"/>
                                      </p:to>
                                    </p:set>
                                    <p:animEffect transition="in" filter="wipe(down)">
                                      <p:cBhvr>
                                        <p:cTn id="27" dur="500"/>
                                        <p:tgtEl>
                                          <p:spTgt spid="146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autoUpdateAnimBg="0"/>
      <p:bldP spid="146436" grpId="0" autoUpdateAnimBg="0"/>
      <p:bldP spid="146437" grpId="0" autoUpdateAnimBg="0"/>
      <p:bldP spid="146438" grpId="0" autoUpdateAnimBg="0"/>
      <p:bldP spid="14643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396875"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47460" name="Rectangle 4"/>
          <p:cNvSpPr>
            <a:spLocks noChangeArrowheads="1"/>
          </p:cNvSpPr>
          <p:nvPr/>
        </p:nvSpPr>
        <p:spPr bwMode="auto">
          <a:xfrm>
            <a:off x="396875" y="1914525"/>
            <a:ext cx="8569325"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)9.There ________ more students in our school next term.</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will have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is going to have</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will be                       D</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is</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)10.The city will have ________ trees and ________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pollution.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A</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more; fewer            B</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less; fewer</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C</a:t>
            </a:r>
            <a:r>
              <a:rPr lang="zh-CN" altLang="en-US" sz="2400">
                <a:solidFill>
                  <a:srgbClr val="000000"/>
                </a:solidFill>
                <a:latin typeface="Arial" panose="020B0604020202020204" pitchFamily="34" charset="0"/>
              </a:rPr>
              <a:t>．</a:t>
            </a:r>
            <a:r>
              <a:rPr lang="en-US" sz="2400">
                <a:solidFill>
                  <a:srgbClr val="000000"/>
                </a:solidFill>
                <a:latin typeface="Arial" panose="020B0604020202020204" pitchFamily="34" charset="0"/>
              </a:rPr>
              <a:t>more; less              D. fewer; less</a:t>
            </a:r>
          </a:p>
        </p:txBody>
      </p:sp>
      <p:sp>
        <p:nvSpPr>
          <p:cNvPr id="147461" name="Rectangle 5"/>
          <p:cNvSpPr>
            <a:spLocks noChangeArrowheads="1"/>
          </p:cNvSpPr>
          <p:nvPr/>
        </p:nvSpPr>
        <p:spPr bwMode="auto">
          <a:xfrm>
            <a:off x="777875" y="30432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
        <p:nvSpPr>
          <p:cNvPr id="147462" name="Rectangle 6"/>
          <p:cNvSpPr>
            <a:spLocks noChangeArrowheads="1"/>
          </p:cNvSpPr>
          <p:nvPr/>
        </p:nvSpPr>
        <p:spPr bwMode="auto">
          <a:xfrm>
            <a:off x="777875" y="19621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7459"/>
                                        </p:tgtEl>
                                        <p:attrNameLst>
                                          <p:attrName>style.visibility</p:attrName>
                                        </p:attrNameLst>
                                      </p:cBhvr>
                                      <p:to>
                                        <p:strVal val="visible"/>
                                      </p:to>
                                    </p:set>
                                    <p:anim calcmode="lin" valueType="num">
                                      <p:cBhvr additive="base">
                                        <p:cTn id="7" dur="500" fill="hold"/>
                                        <p:tgtEl>
                                          <p:spTgt spid="147459"/>
                                        </p:tgtEl>
                                        <p:attrNameLst>
                                          <p:attrName>ppt_x</p:attrName>
                                        </p:attrNameLst>
                                      </p:cBhvr>
                                      <p:tavLst>
                                        <p:tav tm="0">
                                          <p:val>
                                            <p:strVal val="#ppt_x"/>
                                          </p:val>
                                        </p:tav>
                                        <p:tav tm="100000">
                                          <p:val>
                                            <p:strVal val="#ppt_x"/>
                                          </p:val>
                                        </p:tav>
                                      </p:tavLst>
                                    </p:anim>
                                    <p:anim calcmode="lin" valueType="num">
                                      <p:cBhvr additive="base">
                                        <p:cTn id="8" dur="500" fill="hold"/>
                                        <p:tgtEl>
                                          <p:spTgt spid="14745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7460"/>
                                        </p:tgtEl>
                                        <p:attrNameLst>
                                          <p:attrName>style.visibility</p:attrName>
                                        </p:attrNameLst>
                                      </p:cBhvr>
                                      <p:to>
                                        <p:strVal val="visible"/>
                                      </p:to>
                                    </p:set>
                                    <p:animEffect transition="in" filter="wipe(left)">
                                      <p:cBhvr>
                                        <p:cTn id="12" dur="500"/>
                                        <p:tgtEl>
                                          <p:spTgt spid="14746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7462"/>
                                        </p:tgtEl>
                                        <p:attrNameLst>
                                          <p:attrName>style.visibility</p:attrName>
                                        </p:attrNameLst>
                                      </p:cBhvr>
                                      <p:to>
                                        <p:strVal val="visible"/>
                                      </p:to>
                                    </p:set>
                                    <p:animEffect transition="in" filter="wipe(down)">
                                      <p:cBhvr>
                                        <p:cTn id="17" dur="500"/>
                                        <p:tgtEl>
                                          <p:spTgt spid="14746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7461"/>
                                        </p:tgtEl>
                                        <p:attrNameLst>
                                          <p:attrName>style.visibility</p:attrName>
                                        </p:attrNameLst>
                                      </p:cBhvr>
                                      <p:to>
                                        <p:strVal val="visible"/>
                                      </p:to>
                                    </p:set>
                                    <p:animEffect transition="in" filter="wipe(down)">
                                      <p:cBhvr>
                                        <p:cTn id="22" dur="500"/>
                                        <p:tgtEl>
                                          <p:spTgt spid="147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autoUpdateAnimBg="0"/>
      <p:bldP spid="147460" grpId="0" autoUpdateAnimBg="0"/>
      <p:bldP spid="147461" grpId="0" autoUpdateAnimBg="0"/>
      <p:bldP spid="14746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Text Box 3"/>
          <p:cNvSpPr txBox="1">
            <a:spLocks noChangeArrowheads="1"/>
          </p:cNvSpPr>
          <p:nvPr/>
        </p:nvSpPr>
        <p:spPr bwMode="auto">
          <a:xfrm>
            <a:off x="254793"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48484" name="Rectangle 4"/>
          <p:cNvSpPr>
            <a:spLocks noChangeArrowheads="1"/>
          </p:cNvSpPr>
          <p:nvPr/>
        </p:nvSpPr>
        <p:spPr bwMode="auto">
          <a:xfrm>
            <a:off x="179388" y="1079500"/>
            <a:ext cx="8640762"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Ⅱ.</a:t>
            </a:r>
            <a:r>
              <a:rPr lang="zh-CN" altLang="en-US" sz="2400" dirty="0">
                <a:solidFill>
                  <a:srgbClr val="000000"/>
                </a:solidFill>
                <a:latin typeface="Arial" panose="020B0604020202020204" pitchFamily="34" charset="0"/>
              </a:rPr>
              <a:t>词汇</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用所给词的适当形式填空。</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There _________________</a:t>
            </a:r>
            <a:r>
              <a:rPr lang="zh-CN" altLang="en-US" sz="2400" dirty="0">
                <a:solidFill>
                  <a:srgbClr val="000000"/>
                </a:solidFill>
                <a:latin typeface="Arial" panose="020B0604020202020204" pitchFamily="34" charset="0"/>
              </a:rPr>
              <a:t>____</a:t>
            </a:r>
            <a:r>
              <a:rPr lang="en-US" sz="2400" dirty="0">
                <a:solidFill>
                  <a:srgbClr val="000000"/>
                </a:solidFill>
                <a:latin typeface="Arial" panose="020B0604020202020204" pitchFamily="34" charset="0"/>
              </a:rPr>
              <a:t>(be)a sports meeting in </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our school next Tuesday.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hope there will be less __________(pollute)in the near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future.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err="1">
                <a:solidFill>
                  <a:srgbClr val="000000"/>
                </a:solidFill>
                <a:latin typeface="Arial" panose="020B0604020202020204" pitchFamily="34" charset="0"/>
              </a:rPr>
              <a:t>Mr</a:t>
            </a:r>
            <a:r>
              <a:rPr lang="en-US" sz="2400" dirty="0">
                <a:solidFill>
                  <a:srgbClr val="000000"/>
                </a:solidFill>
                <a:latin typeface="Arial" panose="020B0604020202020204" pitchFamily="34" charset="0"/>
              </a:rPr>
              <a:t> Green has ________(little) money than </a:t>
            </a:r>
            <a:r>
              <a:rPr lang="en-US" sz="2400" dirty="0" err="1">
                <a:solidFill>
                  <a:srgbClr val="000000"/>
                </a:solidFill>
                <a:latin typeface="Arial" panose="020B0604020202020204" pitchFamily="34" charset="0"/>
              </a:rPr>
              <a:t>Mr</a:t>
            </a:r>
            <a:r>
              <a:rPr lang="en-US" sz="2400" dirty="0">
                <a:solidFill>
                  <a:srgbClr val="000000"/>
                </a:solidFill>
                <a:latin typeface="Arial" panose="020B0604020202020204" pitchFamily="34" charset="0"/>
              </a:rPr>
              <a:t> </a:t>
            </a:r>
            <a:r>
              <a:rPr lang="en-US" sz="2400" dirty="0" err="1">
                <a:solidFill>
                  <a:srgbClr val="000000"/>
                </a:solidFill>
                <a:latin typeface="Arial" panose="020B0604020202020204" pitchFamily="34" charset="0"/>
              </a:rPr>
              <a:t>Brown.Mr</a:t>
            </a:r>
            <a:endParaRPr 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Brown is very rich.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There __________(not be)more pollution if there are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fewer cars in the street.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There are _________(hundred)of people watching the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football match.</a:t>
            </a:r>
          </a:p>
        </p:txBody>
      </p:sp>
      <p:sp>
        <p:nvSpPr>
          <p:cNvPr id="148485" name="Rectangle 5"/>
          <p:cNvSpPr>
            <a:spLocks noChangeArrowheads="1"/>
          </p:cNvSpPr>
          <p:nvPr/>
        </p:nvSpPr>
        <p:spPr bwMode="auto">
          <a:xfrm>
            <a:off x="2089150" y="3979863"/>
            <a:ext cx="1401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won't be</a:t>
            </a:r>
          </a:p>
        </p:txBody>
      </p:sp>
      <p:sp>
        <p:nvSpPr>
          <p:cNvPr id="148486" name="Rectangle 6"/>
          <p:cNvSpPr>
            <a:spLocks noChangeArrowheads="1"/>
          </p:cNvSpPr>
          <p:nvPr/>
        </p:nvSpPr>
        <p:spPr bwMode="auto">
          <a:xfrm>
            <a:off x="1828800" y="1773238"/>
            <a:ext cx="3535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will be/is going to be</a:t>
            </a:r>
          </a:p>
        </p:txBody>
      </p:sp>
      <p:sp>
        <p:nvSpPr>
          <p:cNvPr id="148487" name="Rectangle 7"/>
          <p:cNvSpPr>
            <a:spLocks noChangeArrowheads="1"/>
          </p:cNvSpPr>
          <p:nvPr/>
        </p:nvSpPr>
        <p:spPr bwMode="auto">
          <a:xfrm>
            <a:off x="1920875" y="4725988"/>
            <a:ext cx="185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a:t>
            </a:r>
            <a:r>
              <a:rPr lang="zh-CN" altLang="en-US" sz="2400">
                <a:solidFill>
                  <a:srgbClr val="000000"/>
                </a:solidFill>
                <a:latin typeface="Arial" panose="020B0604020202020204" pitchFamily="34" charset="0"/>
              </a:rPr>
              <a:t>　</a:t>
            </a:r>
            <a:r>
              <a:rPr lang="en-US" sz="2400" i="1">
                <a:solidFill>
                  <a:srgbClr val="FF0000"/>
                </a:solidFill>
                <a:latin typeface="宋体" panose="02010600030101010101" pitchFamily="2" charset="-122"/>
              </a:rPr>
              <a:t>hundreds</a:t>
            </a:r>
          </a:p>
        </p:txBody>
      </p:sp>
      <p:sp>
        <p:nvSpPr>
          <p:cNvPr id="148488" name="Rectangle 8"/>
          <p:cNvSpPr>
            <a:spLocks noChangeArrowheads="1"/>
          </p:cNvSpPr>
          <p:nvPr/>
        </p:nvSpPr>
        <p:spPr bwMode="auto">
          <a:xfrm>
            <a:off x="4356100" y="2420938"/>
            <a:ext cx="155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pollution</a:t>
            </a:r>
          </a:p>
        </p:txBody>
      </p:sp>
      <p:sp>
        <p:nvSpPr>
          <p:cNvPr id="148489" name="Rectangle 9"/>
          <p:cNvSpPr>
            <a:spLocks noChangeArrowheads="1"/>
          </p:cNvSpPr>
          <p:nvPr/>
        </p:nvSpPr>
        <p:spPr bwMode="auto">
          <a:xfrm>
            <a:off x="2916238" y="3259138"/>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less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8483"/>
                                        </p:tgtEl>
                                        <p:attrNameLst>
                                          <p:attrName>style.visibility</p:attrName>
                                        </p:attrNameLst>
                                      </p:cBhvr>
                                      <p:to>
                                        <p:strVal val="visible"/>
                                      </p:to>
                                    </p:set>
                                    <p:anim calcmode="lin" valueType="num">
                                      <p:cBhvr additive="base">
                                        <p:cTn id="7" dur="500" fill="hold"/>
                                        <p:tgtEl>
                                          <p:spTgt spid="148483"/>
                                        </p:tgtEl>
                                        <p:attrNameLst>
                                          <p:attrName>ppt_x</p:attrName>
                                        </p:attrNameLst>
                                      </p:cBhvr>
                                      <p:tavLst>
                                        <p:tav tm="0">
                                          <p:val>
                                            <p:strVal val="#ppt_x"/>
                                          </p:val>
                                        </p:tav>
                                        <p:tav tm="100000">
                                          <p:val>
                                            <p:strVal val="#ppt_x"/>
                                          </p:val>
                                        </p:tav>
                                      </p:tavLst>
                                    </p:anim>
                                    <p:anim calcmode="lin" valueType="num">
                                      <p:cBhvr additive="base">
                                        <p:cTn id="8" dur="500" fill="hold"/>
                                        <p:tgtEl>
                                          <p:spTgt spid="14848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8484"/>
                                        </p:tgtEl>
                                        <p:attrNameLst>
                                          <p:attrName>style.visibility</p:attrName>
                                        </p:attrNameLst>
                                      </p:cBhvr>
                                      <p:to>
                                        <p:strVal val="visible"/>
                                      </p:to>
                                    </p:set>
                                    <p:animEffect transition="in" filter="wipe(left)">
                                      <p:cBhvr>
                                        <p:cTn id="12" dur="500"/>
                                        <p:tgtEl>
                                          <p:spTgt spid="1484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8486"/>
                                        </p:tgtEl>
                                        <p:attrNameLst>
                                          <p:attrName>style.visibility</p:attrName>
                                        </p:attrNameLst>
                                      </p:cBhvr>
                                      <p:to>
                                        <p:strVal val="visible"/>
                                      </p:to>
                                    </p:set>
                                    <p:animEffect transition="in" filter="wipe(down)">
                                      <p:cBhvr>
                                        <p:cTn id="17" dur="500"/>
                                        <p:tgtEl>
                                          <p:spTgt spid="14848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8488"/>
                                        </p:tgtEl>
                                        <p:attrNameLst>
                                          <p:attrName>style.visibility</p:attrName>
                                        </p:attrNameLst>
                                      </p:cBhvr>
                                      <p:to>
                                        <p:strVal val="visible"/>
                                      </p:to>
                                    </p:set>
                                    <p:animEffect transition="in" filter="wipe(down)">
                                      <p:cBhvr>
                                        <p:cTn id="22" dur="500"/>
                                        <p:tgtEl>
                                          <p:spTgt spid="14848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8489"/>
                                        </p:tgtEl>
                                        <p:attrNameLst>
                                          <p:attrName>style.visibility</p:attrName>
                                        </p:attrNameLst>
                                      </p:cBhvr>
                                      <p:to>
                                        <p:strVal val="visible"/>
                                      </p:to>
                                    </p:set>
                                    <p:animEffect transition="in" filter="wipe(down)">
                                      <p:cBhvr>
                                        <p:cTn id="27" dur="500"/>
                                        <p:tgtEl>
                                          <p:spTgt spid="14848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8485"/>
                                        </p:tgtEl>
                                        <p:attrNameLst>
                                          <p:attrName>style.visibility</p:attrName>
                                        </p:attrNameLst>
                                      </p:cBhvr>
                                      <p:to>
                                        <p:strVal val="visible"/>
                                      </p:to>
                                    </p:set>
                                    <p:animEffect transition="in" filter="wipe(down)">
                                      <p:cBhvr>
                                        <p:cTn id="32" dur="500"/>
                                        <p:tgtEl>
                                          <p:spTgt spid="14848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8487"/>
                                        </p:tgtEl>
                                        <p:attrNameLst>
                                          <p:attrName>style.visibility</p:attrName>
                                        </p:attrNameLst>
                                      </p:cBhvr>
                                      <p:to>
                                        <p:strVal val="visible"/>
                                      </p:to>
                                    </p:set>
                                    <p:animEffect transition="in" filter="wipe(down)">
                                      <p:cBhvr>
                                        <p:cTn id="37" dur="500"/>
                                        <p:tgtEl>
                                          <p:spTgt spid="148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autoUpdateAnimBg="0"/>
      <p:bldP spid="148484" grpId="0" autoUpdateAnimBg="0"/>
      <p:bldP spid="148485" grpId="0" autoUpdateAnimBg="0"/>
      <p:bldP spid="148486" grpId="0" autoUpdateAnimBg="0"/>
      <p:bldP spid="148487" grpId="0" autoUpdateAnimBg="0"/>
      <p:bldP spid="148488" grpId="0" autoUpdateAnimBg="0"/>
      <p:bldP spid="14848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Text Box 3"/>
          <p:cNvSpPr txBox="1">
            <a:spLocks noChangeArrowheads="1"/>
          </p:cNvSpPr>
          <p:nvPr/>
        </p:nvSpPr>
        <p:spPr bwMode="auto">
          <a:xfrm>
            <a:off x="371475" y="387351"/>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504D"/>
                </a:solidFill>
                <a:latin typeface="Arial" panose="020B0604020202020204" pitchFamily="34" charset="0"/>
              </a:rPr>
              <a:t>Unit 7 </a:t>
            </a:r>
            <a:r>
              <a:rPr lang="en-US" sz="2400">
                <a:solidFill>
                  <a:srgbClr val="C0504D"/>
                </a:solidFill>
                <a:latin typeface="Arial" panose="020B0604020202020204" pitchFamily="34" charset="0"/>
              </a:rPr>
              <a:t>┃ </a:t>
            </a:r>
            <a:r>
              <a:rPr lang="zh-CN" altLang="en-US" sz="2400" b="1">
                <a:solidFill>
                  <a:srgbClr val="C0504D"/>
                </a:solidFill>
                <a:latin typeface="Arial" panose="020B0604020202020204" pitchFamily="34" charset="0"/>
              </a:rPr>
              <a:t>能力提升训练</a:t>
            </a:r>
          </a:p>
        </p:txBody>
      </p:sp>
      <p:sp>
        <p:nvSpPr>
          <p:cNvPr id="149508" name="Rectangle 4"/>
          <p:cNvSpPr>
            <a:spLocks noChangeArrowheads="1"/>
          </p:cNvSpPr>
          <p:nvPr/>
        </p:nvSpPr>
        <p:spPr bwMode="auto">
          <a:xfrm>
            <a:off x="323850" y="2176463"/>
            <a:ext cx="8280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根据句意及汉语提示完成句子。</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6</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wrote some words on a piece of _______(</a:t>
            </a:r>
            <a:r>
              <a:rPr lang="zh-CN" altLang="en-US" sz="2400" dirty="0">
                <a:solidFill>
                  <a:srgbClr val="000000"/>
                </a:solidFill>
                <a:latin typeface="Arial" panose="020B0604020202020204" pitchFamily="34" charset="0"/>
              </a:rPr>
              <a:t>纸</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7</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a:t>
            </a:r>
            <a:r>
              <a:rPr lang="en-US" sz="2400" i="1" dirty="0">
                <a:solidFill>
                  <a:srgbClr val="FF0000"/>
                </a:solidFill>
                <a:latin typeface="Arial" panose="020B0604020202020204" pitchFamily="34" charset="0"/>
              </a:rPr>
              <a:t> </a:t>
            </a:r>
            <a:r>
              <a:rPr lang="en-US" sz="2400" dirty="0">
                <a:solidFill>
                  <a:srgbClr val="000000"/>
                </a:solidFill>
                <a:latin typeface="Arial" panose="020B0604020202020204" pitchFamily="34" charset="0"/>
              </a:rPr>
              <a:t>_________(</a:t>
            </a:r>
            <a:r>
              <a:rPr lang="zh-CN" altLang="en-US" sz="2400" dirty="0">
                <a:solidFill>
                  <a:srgbClr val="000000"/>
                </a:solidFill>
                <a:latin typeface="Arial" panose="020B0604020202020204" pitchFamily="34" charset="0"/>
              </a:rPr>
              <a:t>地球</a:t>
            </a:r>
            <a:r>
              <a:rPr lang="en-US" sz="2400" dirty="0">
                <a:solidFill>
                  <a:srgbClr val="000000"/>
                </a:solidFill>
                <a:latin typeface="Arial" panose="020B0604020202020204" pitchFamily="34" charset="0"/>
              </a:rPr>
              <a:t>) travels around the sun.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8</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There are some __________</a:t>
            </a:r>
            <a:r>
              <a:rPr lang="en-US" sz="2400" i="1" dirty="0">
                <a:solidFill>
                  <a:srgbClr val="FF0000"/>
                </a:solidFill>
                <a:latin typeface="Arial" panose="020B0604020202020204" pitchFamily="34" charset="0"/>
              </a:rPr>
              <a:t> </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公寓</a:t>
            </a:r>
            <a:r>
              <a:rPr lang="en-US" sz="2400" dirty="0">
                <a:solidFill>
                  <a:srgbClr val="000000"/>
                </a:solidFill>
                <a:latin typeface="Arial" panose="020B0604020202020204" pitchFamily="34" charset="0"/>
              </a:rPr>
              <a:t>) near our school.</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9</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It's __________(</a:t>
            </a:r>
            <a:r>
              <a:rPr lang="zh-CN" altLang="en-US" sz="2400" dirty="0">
                <a:solidFill>
                  <a:srgbClr val="000000"/>
                </a:solidFill>
                <a:latin typeface="Arial" panose="020B0604020202020204" pitchFamily="34" charset="0"/>
              </a:rPr>
              <a:t>危险的</a:t>
            </a:r>
            <a:r>
              <a:rPr lang="en-US" sz="2400" dirty="0">
                <a:solidFill>
                  <a:srgbClr val="000000"/>
                </a:solidFill>
                <a:latin typeface="Arial" panose="020B0604020202020204" pitchFamily="34" charset="0"/>
              </a:rPr>
              <a:t>) to play on the road.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10</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I__________(</a:t>
            </a:r>
            <a:r>
              <a:rPr lang="zh-CN" altLang="en-US" sz="2400" dirty="0">
                <a:solidFill>
                  <a:srgbClr val="000000"/>
                </a:solidFill>
                <a:latin typeface="Arial" panose="020B0604020202020204" pitchFamily="34" charset="0"/>
              </a:rPr>
              <a:t>相信</a:t>
            </a:r>
            <a:r>
              <a:rPr lang="en-US" sz="2400" dirty="0">
                <a:solidFill>
                  <a:srgbClr val="000000"/>
                </a:solidFill>
                <a:latin typeface="Arial" panose="020B0604020202020204" pitchFamily="34" charset="0"/>
              </a:rPr>
              <a:t>) you can do the best.</a:t>
            </a:r>
          </a:p>
        </p:txBody>
      </p:sp>
      <p:sp>
        <p:nvSpPr>
          <p:cNvPr id="149509" name="Rectangle 5"/>
          <p:cNvSpPr>
            <a:spLocks noChangeArrowheads="1"/>
          </p:cNvSpPr>
          <p:nvPr/>
        </p:nvSpPr>
        <p:spPr bwMode="auto">
          <a:xfrm>
            <a:off x="2108200" y="2852738"/>
            <a:ext cx="944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earth</a:t>
            </a:r>
          </a:p>
        </p:txBody>
      </p:sp>
      <p:sp>
        <p:nvSpPr>
          <p:cNvPr id="149510" name="Rectangle 6"/>
          <p:cNvSpPr>
            <a:spLocks noChangeArrowheads="1"/>
          </p:cNvSpPr>
          <p:nvPr/>
        </p:nvSpPr>
        <p:spPr bwMode="auto">
          <a:xfrm>
            <a:off x="5695950" y="2540000"/>
            <a:ext cx="944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paper</a:t>
            </a:r>
          </a:p>
        </p:txBody>
      </p:sp>
      <p:sp>
        <p:nvSpPr>
          <p:cNvPr id="149511" name="Rectangle 7"/>
          <p:cNvSpPr>
            <a:spLocks noChangeArrowheads="1"/>
          </p:cNvSpPr>
          <p:nvPr/>
        </p:nvSpPr>
        <p:spPr bwMode="auto">
          <a:xfrm>
            <a:off x="1476375" y="4005263"/>
            <a:ext cx="124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believe</a:t>
            </a:r>
          </a:p>
        </p:txBody>
      </p:sp>
      <p:sp>
        <p:nvSpPr>
          <p:cNvPr id="149512" name="Rectangle 8"/>
          <p:cNvSpPr>
            <a:spLocks noChangeArrowheads="1"/>
          </p:cNvSpPr>
          <p:nvPr/>
        </p:nvSpPr>
        <p:spPr bwMode="auto">
          <a:xfrm>
            <a:off x="3365500" y="3259138"/>
            <a:ext cx="1706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apartments</a:t>
            </a:r>
          </a:p>
        </p:txBody>
      </p:sp>
      <p:sp>
        <p:nvSpPr>
          <p:cNvPr id="149513" name="Rectangle 9"/>
          <p:cNvSpPr>
            <a:spLocks noChangeArrowheads="1"/>
          </p:cNvSpPr>
          <p:nvPr/>
        </p:nvSpPr>
        <p:spPr bwMode="auto">
          <a:xfrm>
            <a:off x="1647825" y="3573463"/>
            <a:ext cx="155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dangerous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9507"/>
                                        </p:tgtEl>
                                        <p:attrNameLst>
                                          <p:attrName>style.visibility</p:attrName>
                                        </p:attrNameLst>
                                      </p:cBhvr>
                                      <p:to>
                                        <p:strVal val="visible"/>
                                      </p:to>
                                    </p:set>
                                    <p:anim calcmode="lin" valueType="num">
                                      <p:cBhvr additive="base">
                                        <p:cTn id="7" dur="500" fill="hold"/>
                                        <p:tgtEl>
                                          <p:spTgt spid="149507"/>
                                        </p:tgtEl>
                                        <p:attrNameLst>
                                          <p:attrName>ppt_x</p:attrName>
                                        </p:attrNameLst>
                                      </p:cBhvr>
                                      <p:tavLst>
                                        <p:tav tm="0">
                                          <p:val>
                                            <p:strVal val="#ppt_x"/>
                                          </p:val>
                                        </p:tav>
                                        <p:tav tm="100000">
                                          <p:val>
                                            <p:strVal val="#ppt_x"/>
                                          </p:val>
                                        </p:tav>
                                      </p:tavLst>
                                    </p:anim>
                                    <p:anim calcmode="lin" valueType="num">
                                      <p:cBhvr additive="base">
                                        <p:cTn id="8" dur="500" fill="hold"/>
                                        <p:tgtEl>
                                          <p:spTgt spid="14950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9508"/>
                                        </p:tgtEl>
                                        <p:attrNameLst>
                                          <p:attrName>style.visibility</p:attrName>
                                        </p:attrNameLst>
                                      </p:cBhvr>
                                      <p:to>
                                        <p:strVal val="visible"/>
                                      </p:to>
                                    </p:set>
                                    <p:animEffect transition="in" filter="wipe(left)">
                                      <p:cBhvr>
                                        <p:cTn id="12" dur="500"/>
                                        <p:tgtEl>
                                          <p:spTgt spid="1495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9510"/>
                                        </p:tgtEl>
                                        <p:attrNameLst>
                                          <p:attrName>style.visibility</p:attrName>
                                        </p:attrNameLst>
                                      </p:cBhvr>
                                      <p:to>
                                        <p:strVal val="visible"/>
                                      </p:to>
                                    </p:set>
                                    <p:animEffect transition="in" filter="wipe(down)">
                                      <p:cBhvr>
                                        <p:cTn id="17" dur="500"/>
                                        <p:tgtEl>
                                          <p:spTgt spid="1495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9509"/>
                                        </p:tgtEl>
                                        <p:attrNameLst>
                                          <p:attrName>style.visibility</p:attrName>
                                        </p:attrNameLst>
                                      </p:cBhvr>
                                      <p:to>
                                        <p:strVal val="visible"/>
                                      </p:to>
                                    </p:set>
                                    <p:animEffect transition="in" filter="wipe(down)">
                                      <p:cBhvr>
                                        <p:cTn id="22" dur="500"/>
                                        <p:tgtEl>
                                          <p:spTgt spid="14950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9512"/>
                                        </p:tgtEl>
                                        <p:attrNameLst>
                                          <p:attrName>style.visibility</p:attrName>
                                        </p:attrNameLst>
                                      </p:cBhvr>
                                      <p:to>
                                        <p:strVal val="visible"/>
                                      </p:to>
                                    </p:set>
                                    <p:animEffect transition="in" filter="wipe(down)">
                                      <p:cBhvr>
                                        <p:cTn id="27" dur="500"/>
                                        <p:tgtEl>
                                          <p:spTgt spid="1495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9513"/>
                                        </p:tgtEl>
                                        <p:attrNameLst>
                                          <p:attrName>style.visibility</p:attrName>
                                        </p:attrNameLst>
                                      </p:cBhvr>
                                      <p:to>
                                        <p:strVal val="visible"/>
                                      </p:to>
                                    </p:set>
                                    <p:animEffect transition="in" filter="wipe(down)">
                                      <p:cBhvr>
                                        <p:cTn id="32" dur="500"/>
                                        <p:tgtEl>
                                          <p:spTgt spid="1495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9511"/>
                                        </p:tgtEl>
                                        <p:attrNameLst>
                                          <p:attrName>style.visibility</p:attrName>
                                        </p:attrNameLst>
                                      </p:cBhvr>
                                      <p:to>
                                        <p:strVal val="visible"/>
                                      </p:to>
                                    </p:set>
                                    <p:animEffect transition="in" filter="wipe(down)">
                                      <p:cBhvr>
                                        <p:cTn id="37" dur="500"/>
                                        <p:tgtEl>
                                          <p:spTgt spid="149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autoUpdateAnimBg="0"/>
      <p:bldP spid="149508" grpId="0" autoUpdateAnimBg="0"/>
      <p:bldP spid="149509" grpId="0" autoUpdateAnimBg="0"/>
      <p:bldP spid="149510" grpId="0" autoUpdateAnimBg="0"/>
      <p:bldP spid="149511" grpId="0" autoUpdateAnimBg="0"/>
      <p:bldP spid="149512" grpId="0" autoUpdateAnimBg="0"/>
      <p:bldP spid="14951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Text Box 3"/>
          <p:cNvSpPr txBox="1">
            <a:spLocks noChangeArrowheads="1"/>
          </p:cNvSpPr>
          <p:nvPr/>
        </p:nvSpPr>
        <p:spPr bwMode="auto">
          <a:xfrm>
            <a:off x="290364" y="41592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C0504D"/>
                </a:solidFill>
                <a:latin typeface="Arial" panose="020B0604020202020204" pitchFamily="34" charset="0"/>
              </a:rPr>
              <a:t>Unit 7 </a:t>
            </a:r>
            <a:r>
              <a:rPr lang="en-US" sz="2400">
                <a:solidFill>
                  <a:srgbClr val="C0504D"/>
                </a:solidFill>
                <a:latin typeface="Arial" panose="020B0604020202020204" pitchFamily="34" charset="0"/>
              </a:rPr>
              <a:t>┃ </a:t>
            </a:r>
            <a:r>
              <a:rPr lang="zh-CN" altLang="en-US" sz="2400" b="1">
                <a:solidFill>
                  <a:srgbClr val="C0504D"/>
                </a:solidFill>
                <a:latin typeface="Arial" panose="020B0604020202020204" pitchFamily="34" charset="0"/>
              </a:rPr>
              <a:t>能力提升训练</a:t>
            </a:r>
          </a:p>
        </p:txBody>
      </p:sp>
      <p:sp>
        <p:nvSpPr>
          <p:cNvPr id="150532" name="Rectangle 4"/>
          <p:cNvSpPr>
            <a:spLocks noChangeArrowheads="1"/>
          </p:cNvSpPr>
          <p:nvPr/>
        </p:nvSpPr>
        <p:spPr bwMode="auto">
          <a:xfrm>
            <a:off x="323850" y="1811338"/>
            <a:ext cx="84963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Ⅲ.</a:t>
            </a:r>
            <a:r>
              <a:rPr lang="zh-CN" altLang="en-US" sz="2400" dirty="0">
                <a:solidFill>
                  <a:srgbClr val="000000"/>
                </a:solidFill>
                <a:latin typeface="Arial" panose="020B0604020202020204" pitchFamily="34" charset="0"/>
              </a:rPr>
              <a:t>阅读理解</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Every year thousands of young people in England finish school and then take a year off before they start work or go to </a:t>
            </a:r>
            <a:r>
              <a:rPr lang="en-US" sz="2400" dirty="0" err="1">
                <a:solidFill>
                  <a:srgbClr val="000000"/>
                </a:solidFill>
                <a:latin typeface="Arial" panose="020B0604020202020204" pitchFamily="34" charset="0"/>
              </a:rPr>
              <a:t>university.Some</a:t>
            </a:r>
            <a:r>
              <a:rPr lang="en-US" sz="2400" dirty="0">
                <a:solidFill>
                  <a:srgbClr val="000000"/>
                </a:solidFill>
                <a:latin typeface="Arial" panose="020B0604020202020204" pitchFamily="34" charset="0"/>
              </a:rPr>
              <a:t> young people go to other countries and work as </a:t>
            </a:r>
            <a:r>
              <a:rPr lang="en-US" sz="2400" dirty="0" err="1">
                <a:solidFill>
                  <a:srgbClr val="000000"/>
                </a:solidFill>
                <a:latin typeface="Arial" panose="020B0604020202020204" pitchFamily="34" charset="0"/>
              </a:rPr>
              <a:t>volunteers.Volunteers</a:t>
            </a:r>
            <a:r>
              <a:rPr lang="en-US" sz="2400" dirty="0">
                <a:solidFill>
                  <a:srgbClr val="000000"/>
                </a:solidFill>
                <a:latin typeface="Arial" panose="020B0604020202020204" pitchFamily="34" charset="0"/>
              </a:rPr>
              <a:t> give their time to help </a:t>
            </a:r>
            <a:r>
              <a:rPr lang="en-US" sz="2400" dirty="0" err="1">
                <a:solidFill>
                  <a:srgbClr val="000000"/>
                </a:solidFill>
                <a:latin typeface="Arial" panose="020B0604020202020204" pitchFamily="34" charset="0"/>
              </a:rPr>
              <a:t>people.For</a:t>
            </a:r>
            <a:r>
              <a:rPr lang="en-US" sz="2400" dirty="0">
                <a:solidFill>
                  <a:srgbClr val="000000"/>
                </a:solidFill>
                <a:latin typeface="Arial" panose="020B0604020202020204" pitchFamily="34" charset="0"/>
              </a:rPr>
              <a:t> example, they work in schools or hospitals, or they do something helpful for the environment.</a:t>
            </a:r>
          </a:p>
        </p:txBody>
      </p:sp>
      <p:sp>
        <p:nvSpPr>
          <p:cNvPr id="150533"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0531"/>
                                        </p:tgtEl>
                                        <p:attrNameLst>
                                          <p:attrName>style.visibility</p:attrName>
                                        </p:attrNameLst>
                                      </p:cBhvr>
                                      <p:to>
                                        <p:strVal val="visible"/>
                                      </p:to>
                                    </p:set>
                                    <p:anim calcmode="lin" valueType="num">
                                      <p:cBhvr additive="base">
                                        <p:cTn id="7" dur="500" fill="hold"/>
                                        <p:tgtEl>
                                          <p:spTgt spid="150531"/>
                                        </p:tgtEl>
                                        <p:attrNameLst>
                                          <p:attrName>ppt_x</p:attrName>
                                        </p:attrNameLst>
                                      </p:cBhvr>
                                      <p:tavLst>
                                        <p:tav tm="0">
                                          <p:val>
                                            <p:strVal val="#ppt_x"/>
                                          </p:val>
                                        </p:tav>
                                        <p:tav tm="100000">
                                          <p:val>
                                            <p:strVal val="#ppt_x"/>
                                          </p:val>
                                        </p:tav>
                                      </p:tavLst>
                                    </p:anim>
                                    <p:anim calcmode="lin" valueType="num">
                                      <p:cBhvr additive="base">
                                        <p:cTn id="8" dur="500" fill="hold"/>
                                        <p:tgtEl>
                                          <p:spTgt spid="1505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0532"/>
                                        </p:tgtEl>
                                        <p:attrNameLst>
                                          <p:attrName>style.visibility</p:attrName>
                                        </p:attrNameLst>
                                      </p:cBhvr>
                                      <p:to>
                                        <p:strVal val="visible"/>
                                      </p:to>
                                    </p:set>
                                    <p:animEffect transition="in" filter="wipe(left)">
                                      <p:cBhvr>
                                        <p:cTn id="12" dur="500"/>
                                        <p:tgtEl>
                                          <p:spTgt spid="150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utoUpdateAnimBg="0"/>
      <p:bldP spid="15053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Text Box 3"/>
          <p:cNvSpPr txBox="1">
            <a:spLocks noChangeArrowheads="1"/>
          </p:cNvSpPr>
          <p:nvPr/>
        </p:nvSpPr>
        <p:spPr bwMode="auto">
          <a:xfrm>
            <a:off x="323850"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C0504D"/>
                </a:solidFill>
                <a:latin typeface="Arial" panose="020B0604020202020204" pitchFamily="34" charset="0"/>
              </a:rPr>
              <a:t>Unit 7 </a:t>
            </a:r>
            <a:r>
              <a:rPr lang="en-US" sz="2400" dirty="0">
                <a:solidFill>
                  <a:srgbClr val="C0504D"/>
                </a:solidFill>
                <a:latin typeface="Arial" panose="020B0604020202020204" pitchFamily="34" charset="0"/>
              </a:rPr>
              <a:t>┃ </a:t>
            </a:r>
            <a:r>
              <a:rPr lang="zh-CN" altLang="en-US" sz="2400" b="1" dirty="0">
                <a:solidFill>
                  <a:srgbClr val="C0504D"/>
                </a:solidFill>
                <a:latin typeface="Arial" panose="020B0604020202020204" pitchFamily="34" charset="0"/>
              </a:rPr>
              <a:t>能力提升训练</a:t>
            </a:r>
          </a:p>
        </p:txBody>
      </p:sp>
      <p:sp>
        <p:nvSpPr>
          <p:cNvPr id="151556" name="Rectangle 4"/>
          <p:cNvSpPr>
            <a:spLocks noChangeArrowheads="1"/>
          </p:cNvSpPr>
          <p:nvPr/>
        </p:nvSpPr>
        <p:spPr bwMode="auto">
          <a:xfrm>
            <a:off x="323850" y="1446213"/>
            <a:ext cx="84963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Pauline Jones, 18, lives in Cardiff, Wales.Next year she wants to go to university to study Chinese, but now she's living in Belize.Pauline says, “I'm working with other people here to save the coral reefs(</a:t>
            </a:r>
            <a:r>
              <a:rPr lang="zh-CN" altLang="en-US" sz="2400">
                <a:solidFill>
                  <a:srgbClr val="000000"/>
                </a:solidFill>
                <a:latin typeface="Arial" panose="020B0604020202020204" pitchFamily="34" charset="0"/>
              </a:rPr>
              <a:t>珊瑚礁</a:t>
            </a:r>
            <a:r>
              <a:rPr lang="en-US" sz="2400">
                <a:solidFill>
                  <a:srgbClr val="000000"/>
                </a:solidFill>
                <a:latin typeface="Arial" panose="020B0604020202020204" pitchFamily="34" charset="0"/>
              </a:rPr>
              <a:t>)in the sea near Belize.The reefs here are beautiful, but if the sea water is very polluted(</a:t>
            </a:r>
            <a:r>
              <a:rPr lang="zh-CN" altLang="en-US" sz="2400">
                <a:solidFill>
                  <a:srgbClr val="000000"/>
                </a:solidFill>
                <a:latin typeface="Arial" panose="020B0604020202020204" pitchFamily="34" charset="0"/>
              </a:rPr>
              <a:t>污染</a:t>
            </a:r>
            <a:r>
              <a:rPr lang="en-US" sz="2400">
                <a:solidFill>
                  <a:srgbClr val="000000"/>
                </a:solidFill>
                <a:latin typeface="Arial" panose="020B0604020202020204" pitchFamily="34" charset="0"/>
              </a:rPr>
              <a:t>), the coral will die.I'm helping to do research on the coral and the fish that live around the reefs.All over the world, coral reefs are dying.We need to do something about the problem before it's too late.”</a:t>
            </a:r>
          </a:p>
        </p:txBody>
      </p:sp>
      <p:sp>
        <p:nvSpPr>
          <p:cNvPr id="151557" name="Text Box 5"/>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1555"/>
                                        </p:tgtEl>
                                        <p:attrNameLst>
                                          <p:attrName>style.visibility</p:attrName>
                                        </p:attrNameLst>
                                      </p:cBhvr>
                                      <p:to>
                                        <p:strVal val="visible"/>
                                      </p:to>
                                    </p:set>
                                    <p:anim calcmode="lin" valueType="num">
                                      <p:cBhvr additive="base">
                                        <p:cTn id="7" dur="500" fill="hold"/>
                                        <p:tgtEl>
                                          <p:spTgt spid="151555"/>
                                        </p:tgtEl>
                                        <p:attrNameLst>
                                          <p:attrName>ppt_x</p:attrName>
                                        </p:attrNameLst>
                                      </p:cBhvr>
                                      <p:tavLst>
                                        <p:tav tm="0">
                                          <p:val>
                                            <p:strVal val="#ppt_x"/>
                                          </p:val>
                                        </p:tav>
                                        <p:tav tm="100000">
                                          <p:val>
                                            <p:strVal val="#ppt_x"/>
                                          </p:val>
                                        </p:tav>
                                      </p:tavLst>
                                    </p:anim>
                                    <p:anim calcmode="lin" valueType="num">
                                      <p:cBhvr additive="base">
                                        <p:cTn id="8" dur="500" fill="hold"/>
                                        <p:tgtEl>
                                          <p:spTgt spid="1515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1556"/>
                                        </p:tgtEl>
                                        <p:attrNameLst>
                                          <p:attrName>style.visibility</p:attrName>
                                        </p:attrNameLst>
                                      </p:cBhvr>
                                      <p:to>
                                        <p:strVal val="visible"/>
                                      </p:to>
                                    </p:set>
                                    <p:animEffect transition="in" filter="wipe(left)">
                                      <p:cBhvr>
                                        <p:cTn id="12" dur="500"/>
                                        <p:tgtEl>
                                          <p:spTgt spid="15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autoUpdateAnimBg="0"/>
      <p:bldP spid="151556"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1793</Words>
  <Application>Microsoft Office PowerPoint</Application>
  <PresentationFormat>全屏显示(4:3)</PresentationFormat>
  <Paragraphs>221</Paragraphs>
  <Slides>21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Cooper Std Black</vt:lpstr>
      <vt:lpstr>方正黑体_GBK</vt:lpstr>
      <vt:lpstr>黑体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2017-10-18T00:51:00Z</dcterms:created>
  <dcterms:modified xsi:type="dcterms:W3CDTF">2023-01-16T21:59:53Z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669617026E8E4D3A9DFEC043C33C7E7F</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