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89" r:id="rId3"/>
    <p:sldId id="297" r:id="rId4"/>
    <p:sldId id="308" r:id="rId5"/>
    <p:sldId id="299" r:id="rId6"/>
    <p:sldId id="310" r:id="rId7"/>
    <p:sldId id="309" r:id="rId8"/>
    <p:sldId id="311" r:id="rId9"/>
    <p:sldId id="306" r:id="rId10"/>
    <p:sldId id="307" r:id="rId11"/>
    <p:sldId id="263" r:id="rId12"/>
    <p:sldId id="288" r:id="rId13"/>
    <p:sldId id="272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0E244-1ADA-4727-BFF2-975F25E705A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24610-135A-4D3B-A3E8-B1208CCD7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24610-135A-4D3B-A3E8-B1208CCD7F4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24610-135A-4D3B-A3E8-B1208CCD7F4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110518224634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UNIT%201_Lesson%203%20Making%20Breakfastpart2.mp3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UNIT%204_Lesson%2021%20Christmas%20Cards%20-%20&#38083;&#22768;.mp3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&#20799;&#31461;&#27468;&#26354;-In%20The%20Living%20Room.mp3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20799;&#31461;&#27468;&#26354;-In%20The%20Living%20Room.mp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UNIT%204_Lesson%2024%20Maddy's%20Christmas%20-%20&#38083;&#22768;2.mp3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UNIT%204_Lesson%2024%20Maddy's%20Christmas%20-%20&#38083;&#22768;1.mp3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UNIT%201_Lesson%203%20Making%20Breakfastpart2.mp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0" y="1124744"/>
            <a:ext cx="9144001" cy="1069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800" b="1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48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Unit 4  Christmas</a:t>
            </a:r>
            <a:endParaRPr kumimoji="0" lang="zh-CN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0" y="2852936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4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</a:t>
            </a:r>
            <a:r>
              <a:rPr kumimoji="0" lang="en-US" altLang="zh-CN" sz="4400" b="1" i="0" u="none" strike="noStrike" kern="1200" cap="none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esson 24</a:t>
            </a:r>
            <a:r>
              <a:rPr kumimoji="0" lang="en-US" altLang="zh-CN" sz="4400" b="1" i="0" u="none" strike="noStrike" kern="1200" cap="none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Maddy’s Christmas </a:t>
            </a:r>
            <a:endParaRPr kumimoji="0" lang="en-US" altLang="zh-CN" sz="4400" b="1" i="0" u="none" strike="noStrike" kern="1200" cap="none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44920" y="5445224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4000" indent="-2540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1429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Consolidation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hlinkClick r:id="rId2" action="ppaction://hlinkfile"/>
          </p:cNvPr>
          <p:cNvSpPr txBox="1"/>
          <p:nvPr/>
        </p:nvSpPr>
        <p:spPr>
          <a:xfrm>
            <a:off x="1196925" y="1700809"/>
            <a:ext cx="721523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用一般过去时态复述故事</a:t>
            </a:r>
            <a:endParaRPr lang="en-US" altLang="zh-CN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hlinkClick r:id="rId2" action="ppaction://hlinkfile"/>
          </p:cNvPr>
          <p:cNvSpPr txBox="1"/>
          <p:nvPr/>
        </p:nvSpPr>
        <p:spPr>
          <a:xfrm>
            <a:off x="1196925" y="2776897"/>
            <a:ext cx="7215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试想自己作为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Maddy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的家人，收到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Maddy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的贺卡后会对他说些什么？</a:t>
            </a:r>
            <a:endParaRPr lang="en-US" altLang="zh-CN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1429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Summing up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5560" y="908720"/>
            <a:ext cx="778408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动词过去式变化规则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）规则动词加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ed: talked; visited; walked; watched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）不规则动词：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bring—brought; buy—bought,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is—was; find—found 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时态例句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buy…for…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bought…for…yesterday.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am going to buy…for…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</a:p>
          <a:p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这节课我的收获是：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</a:t>
            </a:r>
          </a:p>
          <a:p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这节课我的不足是：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1429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Homework 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1477020"/>
            <a:ext cx="75724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听录音，朗读本课的第一部分</a:t>
            </a:r>
            <a:endParaRPr lang="en-US" altLang="zh-CN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完成相关习题</a:t>
            </a:r>
            <a:endParaRPr lang="en-US" altLang="zh-CN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复述本课小故事，并结合本课学习内容创编一个新的故事，并将其表演出来。 </a:t>
            </a:r>
            <a:endParaRPr lang="en-US" altLang="zh-CN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ankyouxiaoqingxinzitisheji_83951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2000" y="889000"/>
            <a:ext cx="5080000" cy="5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-1429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Warming up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hlinkClick r:id="rId2" action="ppaction://hlinkfile"/>
          </p:cNvPr>
          <p:cNvSpPr txBox="1"/>
          <p:nvPr/>
        </p:nvSpPr>
        <p:spPr>
          <a:xfrm>
            <a:off x="571473" y="928672"/>
            <a:ext cx="72866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1.Let’s sing a song </a:t>
            </a:r>
          </a:p>
          <a:p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14" descr="61 - 副本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71539" y="2214554"/>
            <a:ext cx="7299949" cy="428628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643306" y="714356"/>
            <a:ext cx="3524248" cy="1303724"/>
            <a:chOff x="3643306" y="714356"/>
            <a:chExt cx="3524248" cy="1303724"/>
          </a:xfrm>
        </p:grpSpPr>
        <p:pic>
          <p:nvPicPr>
            <p:cNvPr id="16" name="图片 15" descr="t01a4a0bc0f108f0db4.gif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3643306" y="714356"/>
              <a:ext cx="1738298" cy="1303724"/>
            </a:xfrm>
            <a:prstGeom prst="rect">
              <a:avLst/>
            </a:prstGeom>
          </p:spPr>
        </p:pic>
        <p:pic>
          <p:nvPicPr>
            <p:cNvPr id="17" name="图片 16" descr="t01a4a0bc0f108f0db4.gif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429256" y="714356"/>
              <a:ext cx="1738298" cy="130372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-1429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Warming up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hlinkClick r:id="rId2" action="ppaction://hlinkfile"/>
          </p:cNvPr>
          <p:cNvSpPr txBox="1"/>
          <p:nvPr/>
        </p:nvSpPr>
        <p:spPr>
          <a:xfrm>
            <a:off x="571473" y="928672"/>
            <a:ext cx="72866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2.Free talk </a:t>
            </a:r>
          </a:p>
          <a:p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hlinkClick r:id="rId2" action="ppaction://hlinkfile"/>
          </p:cNvPr>
          <p:cNvSpPr txBox="1"/>
          <p:nvPr/>
        </p:nvSpPr>
        <p:spPr>
          <a:xfrm>
            <a:off x="890099" y="4725145"/>
            <a:ext cx="48482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you ready for Christmas?</a:t>
            </a:r>
          </a:p>
          <a:p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hlinkClick r:id="rId2" action="ppaction://hlinkfile"/>
          </p:cNvPr>
          <p:cNvSpPr txBox="1"/>
          <p:nvPr/>
        </p:nvSpPr>
        <p:spPr>
          <a:xfrm>
            <a:off x="706005" y="5301208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would you like for Christmas?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3" descr="2186428_123617087167_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85918" y="1428736"/>
            <a:ext cx="5547507" cy="3152392"/>
          </a:xfrm>
          <a:prstGeom prst="rect">
            <a:avLst/>
          </a:prstGeom>
        </p:spPr>
      </p:pic>
      <p:sp>
        <p:nvSpPr>
          <p:cNvPr id="10" name="TextBox 9">
            <a:hlinkClick r:id="rId2" action="ppaction://hlinkfile"/>
          </p:cNvPr>
          <p:cNvSpPr txBox="1"/>
          <p:nvPr/>
        </p:nvSpPr>
        <p:spPr>
          <a:xfrm>
            <a:off x="706005" y="5877272"/>
            <a:ext cx="72866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you going to give your family for Christmas?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-1429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Warming up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hlinkClick r:id="rId3" action="ppaction://hlinkfile"/>
          </p:cNvPr>
          <p:cNvSpPr txBox="1"/>
          <p:nvPr/>
        </p:nvSpPr>
        <p:spPr>
          <a:xfrm>
            <a:off x="1687845" y="908720"/>
            <a:ext cx="3620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3.I am Santa.</a:t>
            </a:r>
          </a:p>
        </p:txBody>
      </p:sp>
      <p:sp>
        <p:nvSpPr>
          <p:cNvPr id="16" name="TextBox 15">
            <a:hlinkClick r:id="rId3" action="ppaction://hlinkfile"/>
          </p:cNvPr>
          <p:cNvSpPr txBox="1"/>
          <p:nvPr/>
        </p:nvSpPr>
        <p:spPr>
          <a:xfrm>
            <a:off x="1626479" y="1628800"/>
            <a:ext cx="48482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have many gifts for you. Please tell me, what would you like for Christmas? 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would your parents like for Christmas?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about preparing something for them?</a:t>
            </a:r>
          </a:p>
          <a:p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14349" y="4500570"/>
            <a:ext cx="7262850" cy="2047876"/>
            <a:chOff x="714348" y="4500570"/>
            <a:chExt cx="7262850" cy="2047876"/>
          </a:xfrm>
        </p:grpSpPr>
        <p:pic>
          <p:nvPicPr>
            <p:cNvPr id="7" name="图片 6" descr="t01c3dfe81e4e19f5cb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4348" y="4643446"/>
              <a:ext cx="1905000" cy="1905000"/>
            </a:xfrm>
            <a:prstGeom prst="rect">
              <a:avLst/>
            </a:prstGeom>
          </p:spPr>
        </p:pic>
        <p:pic>
          <p:nvPicPr>
            <p:cNvPr id="9" name="图片 8" descr="t01c3dfe81e4e19f5cb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28992" y="4572008"/>
              <a:ext cx="1905000" cy="1905000"/>
            </a:xfrm>
            <a:prstGeom prst="rect">
              <a:avLst/>
            </a:prstGeom>
          </p:spPr>
        </p:pic>
        <p:pic>
          <p:nvPicPr>
            <p:cNvPr id="10" name="图片 9" descr="t01c3dfe81e4e19f5cb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14876" y="4572008"/>
              <a:ext cx="1905000" cy="1905000"/>
            </a:xfrm>
            <a:prstGeom prst="rect">
              <a:avLst/>
            </a:prstGeom>
          </p:spPr>
        </p:pic>
        <p:pic>
          <p:nvPicPr>
            <p:cNvPr id="11" name="图片 10" descr="t01c3dfe81e4e19f5cb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72198" y="4500570"/>
              <a:ext cx="1905000" cy="1905000"/>
            </a:xfrm>
            <a:prstGeom prst="rect">
              <a:avLst/>
            </a:prstGeom>
          </p:spPr>
        </p:pic>
        <p:pic>
          <p:nvPicPr>
            <p:cNvPr id="13" name="图片 12" descr="t01c3dfe81e4e19f5cb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00232" y="4643446"/>
              <a:ext cx="1905000" cy="1905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1429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9625" y="1071546"/>
            <a:ext cx="5562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动词过去式</a:t>
            </a:r>
            <a:endParaRPr lang="en-US" altLang="zh-CN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8366" y="2214554"/>
            <a:ext cx="25569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buy –bought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bring—brought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is–was 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find—found </a:t>
            </a:r>
          </a:p>
        </p:txBody>
      </p:sp>
      <p:pic>
        <p:nvPicPr>
          <p:cNvPr id="11" name="图片 10" descr="t017073b3365fce3d9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4357694"/>
            <a:ext cx="3688111" cy="2065342"/>
          </a:xfrm>
          <a:prstGeom prst="rect">
            <a:avLst/>
          </a:prstGeom>
        </p:spPr>
      </p:pic>
      <p:pic>
        <p:nvPicPr>
          <p:cNvPr id="13" name="图片 12" descr="6825143096606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7" y="1124745"/>
            <a:ext cx="4995859" cy="2981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1429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hlinkClick r:id="rId2" action="ppaction://hlinkfile"/>
          </p:cNvPr>
          <p:cNvSpPr txBox="1"/>
          <p:nvPr/>
        </p:nvSpPr>
        <p:spPr>
          <a:xfrm>
            <a:off x="310453" y="785794"/>
            <a:ext cx="5562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Listen and answer.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9572" y="1357298"/>
            <a:ext cx="71307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did Anna buy for her mother?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would Anna like for Christmas?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Did Maddy buy anything?</a:t>
            </a:r>
          </a:p>
          <a:p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71331" y="2786058"/>
            <a:ext cx="8315352" cy="3786214"/>
            <a:chOff x="642910" y="4034760"/>
            <a:chExt cx="8315353" cy="2571769"/>
          </a:xfrm>
        </p:grpSpPr>
        <p:pic>
          <p:nvPicPr>
            <p:cNvPr id="10" name="图片 9" descr="66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642910" y="4034760"/>
              <a:ext cx="3701348" cy="2571769"/>
            </a:xfrm>
            <a:prstGeom prst="rect">
              <a:avLst/>
            </a:prstGeom>
          </p:spPr>
        </p:pic>
        <p:pic>
          <p:nvPicPr>
            <p:cNvPr id="11" name="图片 10" descr="67 - 副本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357687" y="4034760"/>
              <a:ext cx="4600576" cy="254942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1429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hlinkClick r:id="rId2" action="ppaction://hlinkfile"/>
          </p:cNvPr>
          <p:cNvSpPr txBox="1"/>
          <p:nvPr/>
        </p:nvSpPr>
        <p:spPr>
          <a:xfrm>
            <a:off x="310452" y="714356"/>
            <a:ext cx="4765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Listen and answer.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0452" y="1285860"/>
            <a:ext cx="85100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Maddy give his family at last?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Maddy’s family happy when they see  the gift from him? </a:t>
            </a:r>
          </a:p>
          <a:p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 descr="67 - 副本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075" y="2928935"/>
            <a:ext cx="8924925" cy="3209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1429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1332" y="857232"/>
            <a:ext cx="2678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一般过去时态</a:t>
            </a:r>
            <a:endParaRPr lang="en-US" altLang="zh-CN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14283" y="1714488"/>
            <a:ext cx="8619265" cy="4357718"/>
            <a:chOff x="214282" y="1928802"/>
            <a:chExt cx="8929718" cy="4357718"/>
          </a:xfrm>
        </p:grpSpPr>
        <p:pic>
          <p:nvPicPr>
            <p:cNvPr id="6" name="图片 5" descr="t0175db8f3d7d88befa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55802" y="2000240"/>
              <a:ext cx="5288198" cy="4286280"/>
            </a:xfrm>
            <a:prstGeom prst="rect">
              <a:avLst/>
            </a:prstGeom>
          </p:spPr>
        </p:pic>
        <p:pic>
          <p:nvPicPr>
            <p:cNvPr id="10" name="图片 9" descr="3ede814dgbb471faf512d&amp;690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214282" y="1928802"/>
              <a:ext cx="3568595" cy="435292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1429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ractice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hlinkClick r:id="rId3" action="ppaction://hlinkfile"/>
          </p:cNvPr>
          <p:cNvSpPr txBox="1"/>
          <p:nvPr/>
        </p:nvSpPr>
        <p:spPr>
          <a:xfrm>
            <a:off x="797486" y="857233"/>
            <a:ext cx="78334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 the sentences into the past tense.</a:t>
            </a:r>
          </a:p>
          <a:p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1.I  talk to my father.</a:t>
            </a:r>
          </a:p>
          <a:p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__________________________________</a:t>
            </a:r>
          </a:p>
          <a:p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2.I buy some fruit for you. </a:t>
            </a:r>
          </a:p>
          <a:p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__________________________________</a:t>
            </a:r>
          </a:p>
          <a:p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3.What do you do on the playground?</a:t>
            </a:r>
          </a:p>
          <a:p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__________________________________</a:t>
            </a:r>
          </a:p>
          <a:p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4.I think Santa is afraid of me.</a:t>
            </a:r>
          </a:p>
          <a:p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__________________________________</a:t>
            </a:r>
            <a:endParaRPr lang="zh-CN" alt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01882" y="1785926"/>
            <a:ext cx="5113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 talked to my father.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01882" y="2786058"/>
            <a:ext cx="4602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bought some fruit for you.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1003" y="3786190"/>
            <a:ext cx="54206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did you do on the playground?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41003" y="4714884"/>
            <a:ext cx="6954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thought Santa was afraid of 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379</Words>
  <Application>Microsoft Office PowerPoint</Application>
  <PresentationFormat>全屏显示(4:3)</PresentationFormat>
  <Paragraphs>69</Paragraphs>
  <Slides>13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9" baseType="lpstr"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2018-07-22T08:10:00Z</dcterms:created>
  <dcterms:modified xsi:type="dcterms:W3CDTF">2023-01-16T22:00:05Z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282676CCF8634AFF9299FE3825FF47A7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