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652BF7B-0E03-4398-B1A8-5C9095C275E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5AE673C-1411-4465-9970-7253355CF8B7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804C58E-7B8C-45D4-B227-E42463346DE1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862B2F1-AD3A-40C6-89F5-3EA066951233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2BF7B-0E03-4398-B1A8-5C9095C275E5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97548-CB11-43FD-A71F-CD4B0EDC4D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4DC30-03BF-4C30-9DF0-7F4EB0A9CA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F7C24-F067-4521-93F0-964CAB4AE6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1B7A-69DC-4547-A62C-71D0956858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8359B-9732-4FB2-B1F2-A5DAA35867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E1248-4906-44C1-96A8-AB2AB2282A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B0A11-A631-4DE1-B930-05D89B4D62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D2685-2652-46BB-9B07-4183538DDE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2E2D3-8AD8-4AB4-8D98-BDEE3B2E35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82372-95D6-4417-A828-3CDF2D2807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E55BE23-4B5B-4F97-B474-9E69CC26F22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-7940" y="1371600"/>
            <a:ext cx="91646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 spc="-150" dirty="0">
                <a:latin typeface="Times New Roman" panose="02020603050405020304" pitchFamily="18" charset="0"/>
              </a:rPr>
              <a:t>Unit 8 It must belong to Carla.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975444" y="2998857"/>
            <a:ext cx="50962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Section B  Period 3 1a-2e</a:t>
            </a:r>
          </a:p>
        </p:txBody>
      </p:sp>
      <p:sp>
        <p:nvSpPr>
          <p:cNvPr id="8" name="矩形 7"/>
          <p:cNvSpPr/>
          <p:nvPr/>
        </p:nvSpPr>
        <p:spPr>
          <a:xfrm>
            <a:off x="2655547" y="51562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33"/>
          <p:cNvSpPr txBox="1">
            <a:spLocks noChangeArrowheads="1"/>
          </p:cNvSpPr>
          <p:nvPr/>
        </p:nvSpPr>
        <p:spPr bwMode="auto">
          <a:xfrm>
            <a:off x="539750" y="5143500"/>
            <a:ext cx="82804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______________________________________________________________________________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546224" y="836613"/>
            <a:ext cx="759777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Listen and number the pictures [1-3] in 1a. </a:t>
            </a:r>
          </a:p>
          <a:p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Then </a:t>
            </a:r>
            <a:r>
              <a:rPr lang="en-US" altLang="zh-C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write two or three sentences to finish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the story.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2276475"/>
            <a:ext cx="6408738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Text Box 19"/>
          <p:cNvSpPr txBox="1">
            <a:spLocks noChangeArrowheads="1"/>
          </p:cNvSpPr>
          <p:nvPr/>
        </p:nvSpPr>
        <p:spPr bwMode="auto">
          <a:xfrm>
            <a:off x="1404938" y="4510088"/>
            <a:ext cx="360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974" name="Text Box 20"/>
          <p:cNvSpPr txBox="1">
            <a:spLocks noChangeArrowheads="1"/>
          </p:cNvSpPr>
          <p:nvPr/>
        </p:nvSpPr>
        <p:spPr bwMode="auto">
          <a:xfrm>
            <a:off x="3357563" y="4429125"/>
            <a:ext cx="377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3975" name="Text Box 21"/>
          <p:cNvSpPr txBox="1">
            <a:spLocks noChangeArrowheads="1"/>
          </p:cNvSpPr>
          <p:nvPr/>
        </p:nvSpPr>
        <p:spPr bwMode="auto">
          <a:xfrm>
            <a:off x="5715000" y="4500563"/>
            <a:ext cx="433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3976" name="Text Box 32"/>
          <p:cNvSpPr txBox="1">
            <a:spLocks noChangeArrowheads="1"/>
          </p:cNvSpPr>
          <p:nvPr/>
        </p:nvSpPr>
        <p:spPr bwMode="auto">
          <a:xfrm>
            <a:off x="755650" y="5010150"/>
            <a:ext cx="7777163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A woman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filming with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camera.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They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making a movie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3977" name="Text Box 13"/>
          <p:cNvSpPr txBox="1">
            <a:spLocks noChangeArrowheads="1"/>
          </p:cNvSpPr>
          <p:nvPr/>
        </p:nvSpPr>
        <p:spPr bwMode="auto">
          <a:xfrm>
            <a:off x="1162050" y="207963"/>
            <a:ext cx="6896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Why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do you think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man is running?</a:t>
            </a:r>
          </a:p>
        </p:txBody>
      </p:sp>
      <p:sp>
        <p:nvSpPr>
          <p:cNvPr id="83978" name="Oval 2"/>
          <p:cNvSpPr>
            <a:spLocks noChangeArrowheads="1"/>
          </p:cNvSpPr>
          <p:nvPr/>
        </p:nvSpPr>
        <p:spPr bwMode="auto">
          <a:xfrm>
            <a:off x="742950" y="1052513"/>
            <a:ext cx="790575" cy="846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1b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1228725" y="287338"/>
            <a:ext cx="6296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800"/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593851" y="593725"/>
            <a:ext cx="6624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Listen again. Complete the sentences.</a:t>
            </a:r>
          </a:p>
        </p:txBody>
      </p:sp>
      <p:graphicFrame>
        <p:nvGraphicFramePr>
          <p:cNvPr id="15364" name="表格 15363"/>
          <p:cNvGraphicFramePr>
            <a:graphicFrameLocks noGrp="1"/>
          </p:cNvGraphicFramePr>
          <p:nvPr/>
        </p:nvGraphicFramePr>
        <p:xfrm>
          <a:off x="323850" y="1550988"/>
          <a:ext cx="8672513" cy="5230814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2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see...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man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says...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a 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running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might be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something 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the sky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could be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something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strange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must be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a woman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with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 camera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could be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5016" name="Text Box 44"/>
          <p:cNvSpPr txBox="1">
            <a:spLocks noChangeArrowheads="1"/>
          </p:cNvSpPr>
          <p:nvPr/>
        </p:nvSpPr>
        <p:spPr bwMode="auto">
          <a:xfrm>
            <a:off x="5292725" y="2492375"/>
            <a:ext cx="3457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late for work</a:t>
            </a:r>
          </a:p>
        </p:txBody>
      </p:sp>
      <p:sp>
        <p:nvSpPr>
          <p:cNvPr id="85017" name="Text Box 45"/>
          <p:cNvSpPr txBox="1">
            <a:spLocks noChangeArrowheads="1"/>
          </p:cNvSpPr>
          <p:nvPr/>
        </p:nvSpPr>
        <p:spPr bwMode="auto">
          <a:xfrm>
            <a:off x="5219700" y="3644900"/>
            <a:ext cx="3557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 plane</a:t>
            </a:r>
          </a:p>
        </p:txBody>
      </p:sp>
      <p:sp>
        <p:nvSpPr>
          <p:cNvPr id="85018" name="Text Box 46"/>
          <p:cNvSpPr txBox="1">
            <a:spLocks noChangeArrowheads="1"/>
          </p:cNvSpPr>
          <p:nvPr/>
        </p:nvSpPr>
        <p:spPr bwMode="auto">
          <a:xfrm>
            <a:off x="5148263" y="4795838"/>
            <a:ext cx="3095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an alien</a:t>
            </a:r>
          </a:p>
        </p:txBody>
      </p:sp>
      <p:sp>
        <p:nvSpPr>
          <p:cNvPr id="85019" name="Text Box 47"/>
          <p:cNvSpPr txBox="1">
            <a:spLocks noChangeArrowheads="1"/>
          </p:cNvSpPr>
          <p:nvPr/>
        </p:nvSpPr>
        <p:spPr bwMode="auto">
          <a:xfrm>
            <a:off x="5437188" y="5948363"/>
            <a:ext cx="3455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from the TV news</a:t>
            </a:r>
          </a:p>
        </p:txBody>
      </p:sp>
      <p:sp>
        <p:nvSpPr>
          <p:cNvPr id="85020" name="Oval 2"/>
          <p:cNvSpPr>
            <a:spLocks noChangeArrowheads="1"/>
          </p:cNvSpPr>
          <p:nvPr/>
        </p:nvSpPr>
        <p:spPr bwMode="auto">
          <a:xfrm>
            <a:off x="504825" y="411163"/>
            <a:ext cx="790575" cy="846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1c</a:t>
            </a:r>
          </a:p>
        </p:txBody>
      </p:sp>
      <p:sp>
        <p:nvSpPr>
          <p:cNvPr id="85021" name="云形标注 15388"/>
          <p:cNvSpPr>
            <a:spLocks noChangeArrowheads="1"/>
          </p:cNvSpPr>
          <p:nvPr/>
        </p:nvSpPr>
        <p:spPr bwMode="auto">
          <a:xfrm>
            <a:off x="466725" y="3357563"/>
            <a:ext cx="5903913" cy="266541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英语里表达“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有，没有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”，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可以用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there be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句型，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动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have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还可用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介词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with, without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作伴随状语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6" grpId="0" bldLvl="0"/>
      <p:bldP spid="85017" grpId="0" bldLvl="0"/>
      <p:bldP spid="85018" grpId="0" bldLvl="0"/>
      <p:bldP spid="85019" grpId="0" bldLvl="0"/>
      <p:bldP spid="85021" grpId="0" bldLvl="0" animBg="1"/>
      <p:bldP spid="85021" grpId="1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内容占位符 16385"/>
          <p:cNvGraphicFramePr>
            <a:graphicFrameLocks noGrp="1"/>
          </p:cNvGraphicFramePr>
          <p:nvPr>
            <p:ph idx="4294967295"/>
          </p:nvPr>
        </p:nvGraphicFramePr>
        <p:xfrm>
          <a:off x="228600" y="710406"/>
          <a:ext cx="8639175" cy="5151438"/>
        </p:xfrm>
        <a:graphic>
          <a:graphicData uri="http://schemas.openxmlformats.org/drawingml/2006/table">
            <a:tbl>
              <a:tblPr/>
              <a:tblGrid>
                <a:gridCol w="349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They see...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The 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woman</a:t>
                      </a:r>
                      <a:r>
                        <a:rPr lang="en-US" altLang="zh-CN" sz="32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 says...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 a man running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he could be ________________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387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 something in the </a:t>
                      </a:r>
                    </a:p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sky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it must be _________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 something </a:t>
                      </a:r>
                    </a:p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strange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 must be __________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651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 a woman with a </a:t>
                      </a:r>
                    </a:p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camera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they must be _______________</a:t>
                      </a:r>
                    </a:p>
                  </a:txBody>
                  <a:tcPr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038" name="Text Box 37"/>
          <p:cNvSpPr txBox="1">
            <a:spLocks noChangeArrowheads="1"/>
          </p:cNvSpPr>
          <p:nvPr/>
        </p:nvSpPr>
        <p:spPr bwMode="auto">
          <a:xfrm>
            <a:off x="5627687" y="2653506"/>
            <a:ext cx="1482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 UFO</a:t>
            </a:r>
          </a:p>
        </p:txBody>
      </p:sp>
      <p:sp>
        <p:nvSpPr>
          <p:cNvPr id="86039" name="Text Box 38"/>
          <p:cNvSpPr txBox="1">
            <a:spLocks noChangeArrowheads="1"/>
          </p:cNvSpPr>
          <p:nvPr/>
        </p:nvSpPr>
        <p:spPr bwMode="auto">
          <a:xfrm>
            <a:off x="5484812" y="3737768"/>
            <a:ext cx="2232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dreaming</a:t>
            </a:r>
          </a:p>
        </p:txBody>
      </p:sp>
      <p:sp>
        <p:nvSpPr>
          <p:cNvPr id="86040" name="Text Box 39"/>
          <p:cNvSpPr txBox="1">
            <a:spLocks noChangeArrowheads="1"/>
          </p:cNvSpPr>
          <p:nvPr/>
        </p:nvSpPr>
        <p:spPr bwMode="auto">
          <a:xfrm>
            <a:off x="3827462" y="5103018"/>
            <a:ext cx="3168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making a movie</a:t>
            </a:r>
          </a:p>
        </p:txBody>
      </p:sp>
      <p:sp>
        <p:nvSpPr>
          <p:cNvPr id="86041" name="Text Box 40"/>
          <p:cNvSpPr txBox="1">
            <a:spLocks noChangeArrowheads="1"/>
          </p:cNvSpPr>
          <p:nvPr/>
        </p:nvSpPr>
        <p:spPr bwMode="auto">
          <a:xfrm>
            <a:off x="3756025" y="1794668"/>
            <a:ext cx="38877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running for exercise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8" grpId="0" bldLvl="0"/>
      <p:bldP spid="86039" grpId="0" bldLvl="0"/>
      <p:bldP spid="86040" grpId="0" bldLvl="0"/>
      <p:bldP spid="86041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2"/>
          <p:cNvSpPr>
            <a:spLocks noChangeArrowheads="1"/>
          </p:cNvSpPr>
          <p:nvPr/>
        </p:nvSpPr>
        <p:spPr bwMode="auto">
          <a:xfrm>
            <a:off x="1116013" y="1196975"/>
            <a:ext cx="898525" cy="9350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1d</a:t>
            </a:r>
          </a:p>
        </p:txBody>
      </p:sp>
      <p:sp>
        <p:nvSpPr>
          <p:cNvPr id="87043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31686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Pair 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1979613" y="908050"/>
            <a:ext cx="6913562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Role-play the conversation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between the man and the woman.</a:t>
            </a:r>
          </a:p>
        </p:txBody>
      </p:sp>
      <p:sp>
        <p:nvSpPr>
          <p:cNvPr id="87045" name="Text Box 10"/>
          <p:cNvSpPr txBox="1">
            <a:spLocks noChangeArrowheads="1"/>
          </p:cNvSpPr>
          <p:nvPr/>
        </p:nvSpPr>
        <p:spPr bwMode="auto">
          <a:xfrm>
            <a:off x="539750" y="2565400"/>
            <a:ext cx="8208963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Why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 you think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man is running?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He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could be running f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or exercise.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No, he’s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wearing a suit.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He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might be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running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to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catch a bus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work.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…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 cstate="email"/>
          <a:srcRect t="17097"/>
          <a:stretch>
            <a:fillRect/>
          </a:stretch>
        </p:blipFill>
        <p:spPr bwMode="auto">
          <a:xfrm>
            <a:off x="3060700" y="688975"/>
            <a:ext cx="58991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云形标注 17414"/>
          <p:cNvSpPr>
            <a:spLocks noChangeArrowheads="1"/>
          </p:cNvSpPr>
          <p:nvPr/>
        </p:nvSpPr>
        <p:spPr bwMode="auto">
          <a:xfrm>
            <a:off x="3779838" y="549275"/>
            <a:ext cx="5327650" cy="34559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atch</a:t>
            </a: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作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动词，意为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赶上；捕获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”。过去式、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过去分词均为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caught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，</a:t>
            </a: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catch a bus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意为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“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赶上公共汽车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”。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bldLvl="0"/>
      <p:bldP spid="87047" grpId="0" bldLvl="0" animBg="1"/>
      <p:bldP spid="87047" grpId="1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Oval 2"/>
          <p:cNvSpPr>
            <a:spLocks noChangeArrowheads="1"/>
          </p:cNvSpPr>
          <p:nvPr/>
        </p:nvSpPr>
        <p:spPr bwMode="auto">
          <a:xfrm>
            <a:off x="1619250" y="476250"/>
            <a:ext cx="719138" cy="7207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2a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413000" y="260350"/>
            <a:ext cx="64595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6600FF"/>
                </a:solidFill>
                <a:latin typeface="Times New Roman" panose="02020603050405020304" pitchFamily="18" charset="0"/>
              </a:rPr>
              <a:t>Match each linking word or phrase with its purpose.</a:t>
            </a:r>
          </a:p>
        </p:txBody>
      </p:sp>
      <p:graphicFrame>
        <p:nvGraphicFramePr>
          <p:cNvPr id="8196" name="表格占位符 8195"/>
          <p:cNvGraphicFramePr>
            <a:graphicFrameLocks noGrp="1"/>
          </p:cNvGraphicFramePr>
          <p:nvPr>
            <p:ph type="tbl" idx="4294967295"/>
          </p:nvPr>
        </p:nvGraphicFramePr>
        <p:xfrm>
          <a:off x="322263" y="1555750"/>
          <a:ext cx="8713787" cy="4721225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15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Linking word or phrase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rPr>
                        <a:t>Purpose of linking word or phrase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so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FF00FF"/>
                          </a:solidFill>
                          <a:latin typeface="Times New Roman" panose="02020603050405020304" pitchFamily="18" charset="0"/>
                        </a:rPr>
                        <a:t>expressing</a:t>
                      </a: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a difference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as, because, since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giving a </a:t>
                      </a: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choice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but, however, though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expressing</a:t>
                      </a: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a result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not only... but also ...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expressing two things happening </a:t>
                      </a: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at the same time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or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giving reasons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when, while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adding </a:t>
                      </a: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information</a:t>
                      </a:r>
                    </a:p>
                  </a:txBody>
                  <a:tcPr marL="0" marR="0" marT="0" marB="0" anchor="ctr">
                    <a:lnL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66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22" name="Line 56"/>
          <p:cNvSpPr>
            <a:spLocks noChangeShapeType="1"/>
          </p:cNvSpPr>
          <p:nvPr/>
        </p:nvSpPr>
        <p:spPr bwMode="auto">
          <a:xfrm>
            <a:off x="2916238" y="3429000"/>
            <a:ext cx="1366837" cy="1943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3" name="Line 57"/>
          <p:cNvSpPr>
            <a:spLocks noChangeShapeType="1"/>
          </p:cNvSpPr>
          <p:nvPr/>
        </p:nvSpPr>
        <p:spPr bwMode="auto">
          <a:xfrm flipV="1">
            <a:off x="682625" y="3429000"/>
            <a:ext cx="3386138" cy="20145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4" name="Line 58"/>
          <p:cNvSpPr>
            <a:spLocks noChangeShapeType="1"/>
          </p:cNvSpPr>
          <p:nvPr/>
        </p:nvSpPr>
        <p:spPr bwMode="auto">
          <a:xfrm>
            <a:off x="755650" y="2997200"/>
            <a:ext cx="3313113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5" name="Line 59"/>
          <p:cNvSpPr>
            <a:spLocks noChangeShapeType="1"/>
          </p:cNvSpPr>
          <p:nvPr/>
        </p:nvSpPr>
        <p:spPr bwMode="auto">
          <a:xfrm>
            <a:off x="3492500" y="4870450"/>
            <a:ext cx="720725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6" name="Line 60"/>
          <p:cNvSpPr>
            <a:spLocks noChangeShapeType="1"/>
          </p:cNvSpPr>
          <p:nvPr/>
        </p:nvSpPr>
        <p:spPr bwMode="auto">
          <a:xfrm flipV="1">
            <a:off x="2195513" y="4652963"/>
            <a:ext cx="1944687" cy="1365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7" name="Line 61"/>
          <p:cNvSpPr>
            <a:spLocks noChangeShapeType="1"/>
          </p:cNvSpPr>
          <p:nvPr/>
        </p:nvSpPr>
        <p:spPr bwMode="auto">
          <a:xfrm flipV="1">
            <a:off x="3635375" y="2997200"/>
            <a:ext cx="504825" cy="935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100" name="Text Box 72"/>
          <p:cNvSpPr txBox="1">
            <a:spLocks noChangeArrowheads="1"/>
          </p:cNvSpPr>
          <p:nvPr/>
        </p:nvSpPr>
        <p:spPr bwMode="auto">
          <a:xfrm>
            <a:off x="971550" y="6237288"/>
            <a:ext cx="4105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express </a:t>
            </a:r>
            <a:r>
              <a:rPr lang="en-US" altLang="zh-CN" sz="3200" b="1" i="1">
                <a:solidFill>
                  <a:srgbClr val="66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6600FF"/>
                </a:solidFill>
                <a:latin typeface="Times New Roman" panose="02020603050405020304" pitchFamily="18" charset="0"/>
              </a:rPr>
              <a:t>表示，表达</a:t>
            </a: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nimBg="1"/>
      <p:bldP spid="88100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6"/>
          <p:cNvSpPr txBox="1">
            <a:spLocks noChangeArrowheads="1"/>
          </p:cNvSpPr>
          <p:nvPr/>
        </p:nvSpPr>
        <p:spPr bwMode="auto">
          <a:xfrm>
            <a:off x="573088" y="1287463"/>
            <a:ext cx="7500937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7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Have you ever heard of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Stonehenge</a:t>
            </a:r>
            <a:r>
              <a:rPr lang="en-US" altLang="zh-CN" sz="3600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47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3600" b="1">
                <a:latin typeface="Times New Roman" panose="02020603050405020304" pitchFamily="18" charset="0"/>
              </a:rPr>
              <a:t> is it?</a:t>
            </a:r>
          </a:p>
          <a:p>
            <a:pPr>
              <a:lnSpc>
                <a:spcPct val="147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Why</a:t>
            </a:r>
            <a:r>
              <a:rPr lang="en-US" altLang="zh-CN" sz="3600" b="1">
                <a:latin typeface="Times New Roman" panose="02020603050405020304" pitchFamily="18" charset="0"/>
              </a:rPr>
              <a:t> is it famous?</a:t>
            </a:r>
          </a:p>
        </p:txBody>
      </p:sp>
      <p:sp>
        <p:nvSpPr>
          <p:cNvPr id="89091" name="WordArt 4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5181600" cy="9302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        Free  Talk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  <p:pic>
        <p:nvPicPr>
          <p:cNvPr id="89092" name="Picture 5" descr="6398ecd3f5c061b6a8ec9af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0213" y="3759200"/>
            <a:ext cx="4424362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9" descr="u=3897866166,803961022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1138" y="3789363"/>
            <a:ext cx="34607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Oval 2"/>
          <p:cNvSpPr>
            <a:spLocks noChangeArrowheads="1"/>
          </p:cNvSpPr>
          <p:nvPr/>
        </p:nvSpPr>
        <p:spPr bwMode="auto">
          <a:xfrm>
            <a:off x="1371600" y="609600"/>
            <a:ext cx="685800" cy="762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2b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179388" y="1701800"/>
            <a:ext cx="8893175" cy="364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the Stonehenge?</a:t>
            </a:r>
          </a:p>
          <a:p>
            <a:pPr>
              <a:spcBef>
                <a:spcPct val="30000"/>
              </a:spcBef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many people </a:t>
            </a:r>
            <a:r>
              <a:rPr lang="en-US" altLang="zh-CN" sz="2800" b="1" dirty="0">
                <a:latin typeface="Times New Roman" panose="02020603050405020304" pitchFamily="18" charset="0"/>
              </a:rPr>
              <a:t>visit Stonehenge every year?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AutoNum type="arabicPeriod"/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 is Paul Stocker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30000"/>
              </a:spcBef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4.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Does </a:t>
            </a:r>
            <a:r>
              <a:rPr lang="en-US" altLang="zh-CN" sz="2800" b="1" dirty="0">
                <a:latin typeface="Times New Roman" panose="02020603050405020304" pitchFamily="18" charset="0"/>
              </a:rPr>
              <a:t>anyone know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800" b="1" dirty="0">
                <a:latin typeface="Times New Roman" panose="02020603050405020304" pitchFamily="18" charset="0"/>
              </a:rPr>
              <a:t> built the Stonehenge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?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785813" y="333375"/>
            <a:ext cx="75612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Read the article and answer the questions.</a:t>
            </a:r>
          </a:p>
        </p:txBody>
      </p:sp>
      <p:sp>
        <p:nvSpPr>
          <p:cNvPr id="90116" name="Text Box 6"/>
          <p:cNvSpPr txBox="1">
            <a:spLocks noChangeArrowheads="1"/>
          </p:cNvSpPr>
          <p:nvPr/>
        </p:nvSpPr>
        <p:spPr bwMode="auto">
          <a:xfrm>
            <a:off x="357188" y="3216275"/>
            <a:ext cx="5643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More than 750,000 visitors.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428625" y="4214813"/>
            <a:ext cx="5643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is a historian.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785813" y="2144713"/>
            <a:ext cx="3214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Britain.</a:t>
            </a:r>
          </a:p>
        </p:txBody>
      </p:sp>
      <p:sp>
        <p:nvSpPr>
          <p:cNvPr id="90119" name="Text Box 6"/>
          <p:cNvSpPr txBox="1">
            <a:spLocks noChangeArrowheads="1"/>
          </p:cNvSpPr>
          <p:nvPr/>
        </p:nvSpPr>
        <p:spPr bwMode="auto">
          <a:xfrm>
            <a:off x="571500" y="5356225"/>
            <a:ext cx="3214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No.</a:t>
            </a:r>
          </a:p>
        </p:txBody>
      </p:sp>
      <p:pic>
        <p:nvPicPr>
          <p:cNvPr id="90120" name="Picture 9" descr="u=3897866166,803961022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5863" y="1077913"/>
            <a:ext cx="28067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1"/>
          <p:cNvSpPr txBox="1">
            <a:spLocks noChangeArrowheads="1"/>
          </p:cNvSpPr>
          <p:nvPr/>
        </p:nvSpPr>
        <p:spPr bwMode="auto">
          <a:xfrm>
            <a:off x="250825" y="1628775"/>
            <a:ext cx="87487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介绍）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Stonehenge.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1 )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What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Stonehenge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for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2-3 )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3.Who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built the Stonehenge?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4 )</a:t>
            </a:r>
          </a:p>
        </p:txBody>
      </p:sp>
      <p:sp>
        <p:nvSpPr>
          <p:cNvPr id="91139" name="TextBox 2"/>
          <p:cNvSpPr txBox="1">
            <a:spLocks noChangeArrowheads="1"/>
          </p:cNvSpPr>
          <p:nvPr/>
        </p:nvSpPr>
        <p:spPr bwMode="auto">
          <a:xfrm>
            <a:off x="1371600" y="412750"/>
            <a:ext cx="6840537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66"/>
                </a:solidFill>
                <a:latin typeface="Comic Sans MS" panose="030F0702030302020204" pitchFamily="66" charset="0"/>
              </a:rPr>
              <a:t>Can you put the passage into these three parts?</a:t>
            </a:r>
          </a:p>
        </p:txBody>
      </p:sp>
      <p:pic>
        <p:nvPicPr>
          <p:cNvPr id="91140" name="Picture 5" descr="6398ecd3f5c061b6a8ec9af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9350" y="4652963"/>
            <a:ext cx="27146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3125" y="190501"/>
            <a:ext cx="7488238" cy="13668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sz="3600" dirty="0">
                <a:solidFill>
                  <a:srgbClr val="6600FF"/>
                </a:solidFill>
              </a:rPr>
              <a:t>Stonehenge--Can Anyone Explain Why It Is There?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875712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Stonehenge, a rock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circle</a:t>
            </a:r>
            <a:r>
              <a:rPr lang="en-US" altLang="zh-CN" sz="3200" b="1" dirty="0">
                <a:latin typeface="Times New Roman" panose="02020603050405020304" pitchFamily="18" charset="0"/>
              </a:rPr>
              <a:t>, is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 only</a:t>
            </a:r>
            <a:r>
              <a:rPr lang="en-US" altLang="zh-CN" sz="3200" b="1" dirty="0">
                <a:latin typeface="Times New Roman" panose="02020603050405020304" pitchFamily="18" charset="0"/>
              </a:rPr>
              <a:t> one of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圆圈</a:t>
            </a:r>
          </a:p>
          <a:p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Britain’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most famous historical places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but also</a:t>
            </a:r>
          </a:p>
          <a:p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大不列颠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one of its greatest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mysteries</a:t>
            </a:r>
            <a:r>
              <a:rPr lang="en-US" altLang="zh-CN" sz="3200" b="1" dirty="0">
                <a:latin typeface="Times New Roman" panose="02020603050405020304" pitchFamily="18" charset="0"/>
              </a:rPr>
              <a:t>. Every year it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奥秘，神秘事物</a:t>
            </a:r>
          </a:p>
          <a:p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receives</a:t>
            </a:r>
            <a:r>
              <a:rPr lang="en-US" altLang="zh-CN" sz="3200" b="1" dirty="0">
                <a:latin typeface="Times New Roman" panose="02020603050405020304" pitchFamily="18" charset="0"/>
              </a:rPr>
              <a:t> more than 750,000 visitors. People like to </a:t>
            </a:r>
          </a:p>
          <a:p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接受，收到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go to this place especially in June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want to see the sun rising on the longest day of the year.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5219700" y="21336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7164388" y="30686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6084888" y="58769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61925" y="838200"/>
            <a:ext cx="880268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For many years,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historians</a:t>
            </a:r>
            <a:r>
              <a:rPr lang="en-US" altLang="zh-CN" sz="3200" b="1" dirty="0">
                <a:latin typeface="Times New Roman" panose="02020603050405020304" pitchFamily="18" charset="0"/>
              </a:rPr>
              <a:t> believed Stonehenge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历史学家，历史工作者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was a temple where ancient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leaders </a:t>
            </a:r>
            <a:r>
              <a:rPr lang="en-US" altLang="zh-CN" sz="3200" b="1" dirty="0">
                <a:latin typeface="Times New Roman" panose="02020603050405020304" pitchFamily="18" charset="0"/>
              </a:rPr>
              <a:t>tried to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                         </a:t>
            </a:r>
            <a:r>
              <a:rPr lang="en-US" altLang="zh-CN" sz="32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领导，领袖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communicate with the gods.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However</a:t>
            </a:r>
            <a:r>
              <a:rPr lang="en-US" altLang="zh-CN" sz="3200" b="1" dirty="0">
                <a:latin typeface="Times New Roman" panose="02020603050405020304" pitchFamily="18" charset="0"/>
              </a:rPr>
              <a:t>, historian Paul Stoker thinks this can’t be true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because</a:t>
            </a:r>
            <a:r>
              <a:rPr lang="en-US" altLang="zh-CN" sz="3200" b="1" dirty="0">
                <a:latin typeface="Times New Roman" panose="02020603050405020304" pitchFamily="18" charset="0"/>
              </a:rPr>
              <a:t> Stonehenge was built so many centuries ago. “The leaders arrived in England much later,” he points out.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148263" y="38258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661150" y="44037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3" descr="basketballbea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388" y="0"/>
            <a:ext cx="4392612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7"/>
          <p:cNvSpPr txBox="1">
            <a:spLocks noChangeArrowheads="1"/>
          </p:cNvSpPr>
          <p:nvPr/>
        </p:nvSpPr>
        <p:spPr bwMode="auto">
          <a:xfrm>
            <a:off x="900113" y="1341438"/>
            <a:ext cx="3841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/>
              <a:t>What is the bear </a:t>
            </a:r>
          </a:p>
          <a:p>
            <a:pPr eaLnBrk="0" hangingPunct="0"/>
            <a:r>
              <a:rPr lang="en-US" altLang="zh-CN" sz="3600" b="1" dirty="0"/>
              <a:t>doing?</a:t>
            </a:r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908050" y="2743200"/>
            <a:ext cx="4121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/>
              <a:t>It </a:t>
            </a:r>
            <a:r>
              <a:rPr lang="en-US" altLang="zh-CN" sz="3600" b="1" dirty="0">
                <a:solidFill>
                  <a:srgbClr val="FF00FF"/>
                </a:solidFill>
              </a:rPr>
              <a:t>might /could</a:t>
            </a:r>
            <a:r>
              <a:rPr lang="en-US" altLang="zh-CN" sz="3600" b="1" dirty="0"/>
              <a:t> be</a:t>
            </a:r>
          </a:p>
          <a:p>
            <a:pPr eaLnBrk="0" hangingPunct="0"/>
            <a:r>
              <a:rPr lang="en-US" altLang="zh-CN" sz="3600" b="1" dirty="0"/>
              <a:t>_______________</a:t>
            </a:r>
            <a:r>
              <a:rPr lang="en-US" altLang="zh-CN" sz="3600" dirty="0"/>
              <a:t>.</a:t>
            </a:r>
          </a:p>
        </p:txBody>
      </p:sp>
      <p:sp>
        <p:nvSpPr>
          <p:cNvPr id="75781" name="文本框 4100"/>
          <p:cNvSpPr txBox="1">
            <a:spLocks noChangeArrowheads="1"/>
          </p:cNvSpPr>
          <p:nvPr/>
        </p:nvSpPr>
        <p:spPr bwMode="auto">
          <a:xfrm>
            <a:off x="908050" y="3214688"/>
            <a:ext cx="4608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playing basketball</a:t>
            </a:r>
          </a:p>
        </p:txBody>
      </p:sp>
      <p:sp>
        <p:nvSpPr>
          <p:cNvPr id="75782" name="矩形 4101"/>
          <p:cNvSpPr>
            <a:spLocks noChangeArrowheads="1"/>
          </p:cNvSpPr>
          <p:nvPr/>
        </p:nvSpPr>
        <p:spPr bwMode="auto">
          <a:xfrm>
            <a:off x="5148263" y="692150"/>
            <a:ext cx="15843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95288" y="762000"/>
            <a:ext cx="8424862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</a:rPr>
              <a:t>Another popular idea is that Stonehenge might be a kind of calendar. The large stones were put together in a certain way. On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midsummer</a:t>
            </a:r>
            <a:r>
              <a:rPr lang="en-US" altLang="zh-CN" sz="2800" b="1" dirty="0">
                <a:latin typeface="Times New Roman" panose="02020603050405020304" pitchFamily="18" charset="0"/>
              </a:rPr>
              <a:t>’s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zh-CN" sz="24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仲夏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morning, the sun shines directly into the center of the stones. Other people believe the stones have a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medical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purpose</a:t>
            </a:r>
            <a:r>
              <a:rPr lang="en-US" altLang="zh-CN" sz="2800" b="1" dirty="0">
                <a:latin typeface="Times New Roman" panose="02020603050405020304" pitchFamily="18" charset="0"/>
              </a:rPr>
              <a:t>. They think the stones can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医疗的 </a:t>
            </a:r>
          </a:p>
          <a:p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目的，目标</a:t>
            </a:r>
            <a:endParaRPr lang="zh-CN" altLang="en-US" sz="2000" b="1" dirty="0">
              <a:solidFill>
                <a:srgbClr val="FF66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prevent</a:t>
            </a:r>
            <a:r>
              <a:rPr lang="en-US" altLang="zh-CN" sz="2800" b="1" dirty="0">
                <a:latin typeface="Times New Roman" panose="02020603050405020304" pitchFamily="18" charset="0"/>
              </a:rPr>
              <a:t> illness and keep people healthy.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</a:t>
            </a:r>
            <a:r>
              <a:rPr lang="en-US" altLang="zh-CN" sz="2800" b="1" dirty="0">
                <a:latin typeface="Times New Roman" panose="02020603050405020304" pitchFamily="18" charset="0"/>
              </a:rPr>
              <a:t>you </a:t>
            </a:r>
          </a:p>
          <a:p>
            <a:r>
              <a:rPr lang="en-US" altLang="zh-CN" sz="24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阻止，阻挠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walk there, you can feel the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energy</a:t>
            </a:r>
            <a:r>
              <a:rPr lang="en-US" altLang="zh-CN" sz="2800" b="1" dirty="0">
                <a:latin typeface="Times New Roman" panose="02020603050405020304" pitchFamily="18" charset="0"/>
              </a:rPr>
              <a:t> from your feet 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     </a:t>
            </a:r>
            <a:r>
              <a:rPr lang="en-US" altLang="zh-CN" sz="24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400" b="1" dirty="0">
                <a:solidFill>
                  <a:srgbClr val="FF6600"/>
                </a:solidFill>
              </a:rPr>
              <a:t> </a:t>
            </a:r>
            <a:r>
              <a:rPr lang="zh-CN" altLang="en-US" sz="2400" b="1" dirty="0">
                <a:solidFill>
                  <a:srgbClr val="FF6600"/>
                </a:solidFill>
              </a:rPr>
              <a:t>力量</a:t>
            </a:r>
            <a:endParaRPr lang="zh-CN" altLang="en-US" sz="2000" b="1" dirty="0">
              <a:solidFill>
                <a:srgbClr val="FF66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move up your body,” said one visitor. 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6804025" y="458311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15900" y="1143000"/>
            <a:ext cx="89281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No one is sure what Stonehenge was used for,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but </a:t>
            </a:r>
            <a:r>
              <a:rPr lang="en-US" altLang="zh-CN" sz="3200" b="1" dirty="0">
                <a:latin typeface="Times New Roman" panose="02020603050405020304" pitchFamily="18" charset="0"/>
              </a:rPr>
              <a:t>most agree that the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position</a:t>
            </a:r>
            <a:r>
              <a:rPr lang="en-US" altLang="zh-CN" sz="3200" b="1" dirty="0">
                <a:latin typeface="Times New Roman" panose="02020603050405020304" pitchFamily="18" charset="0"/>
              </a:rPr>
              <a:t> of the stones must be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位置，地方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for a special purpose. Some think it might be a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burial </a:t>
            </a:r>
            <a:r>
              <a:rPr lang="en-US" altLang="zh-CN" sz="3200" b="1" dirty="0">
                <a:latin typeface="Times New Roman" panose="02020603050405020304" pitchFamily="18" charset="0"/>
              </a:rPr>
              <a:t>place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zh-CN" sz="3200" b="1" dirty="0">
                <a:latin typeface="Times New Roman" panose="02020603050405020304" pitchFamily="18" charset="0"/>
              </a:rPr>
              <a:t>a place to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honor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ancestor</a:t>
            </a:r>
            <a:r>
              <a:rPr lang="en-US" altLang="zh-CN" sz="3200" b="1" dirty="0">
                <a:latin typeface="Times New Roman" panose="02020603050405020304" pitchFamily="18" charset="0"/>
              </a:rPr>
              <a:t>s. Others 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</a:rPr>
              <a:t>埋葬，安葬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2800" b="1" dirty="0">
                <a:solidFill>
                  <a:srgbClr val="FF6600"/>
                </a:solidFill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</a:rPr>
              <a:t>表示敬意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</a:rPr>
              <a:t>祖宗，祖先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think it was built to celebrate a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victory </a:t>
            </a:r>
            <a:r>
              <a:rPr lang="en-US" altLang="zh-CN" sz="3200" b="1" dirty="0">
                <a:latin typeface="Times New Roman" panose="02020603050405020304" pitchFamily="18" charset="0"/>
              </a:rPr>
              <a:t>over an </a:t>
            </a: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enemy</a:t>
            </a:r>
            <a:r>
              <a:rPr lang="en-US" altLang="zh-CN" sz="3200" b="1" dirty="0">
                <a:latin typeface="Times New Roman" panose="02020603050405020304" pitchFamily="18" charset="0"/>
              </a:rPr>
              <a:t>.              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胜利，成功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</a:rPr>
              <a:t>敌人，仇人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447925" y="38798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8280400" y="171926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34938" y="838200"/>
            <a:ext cx="8902700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Stonehenge was built slowly over a long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period </a:t>
            </a:r>
            <a:r>
              <a:rPr lang="en-US" altLang="zh-CN" sz="2800" b="1" dirty="0">
                <a:latin typeface="Times New Roman" panose="02020603050405020304" pitchFamily="18" charset="0"/>
              </a:rPr>
              <a:t>of 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                  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时期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time. Most historians believe it must be almost 5,000 years old. One of the greatest mysteries is how it was built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stones are so big and heavy. In 2001, a group of English volunteers tried to build another Stonehenge,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but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they couldn’t . “We don’t really know who built Stonehenge,” says Paul Stoker.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perhaps we might never know,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but </a:t>
            </a:r>
            <a:r>
              <a:rPr lang="en-US" altLang="zh-CN" sz="2800" b="1" dirty="0">
                <a:latin typeface="Times New Roman" panose="02020603050405020304" pitchFamily="18" charset="0"/>
              </a:rPr>
              <a:t>we do know they must have been </a:t>
            </a:r>
            <a:r>
              <a:rPr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hard-working—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great planners!”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工作努力的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971550" y="3221037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124075" y="41560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635375" y="50927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661150" y="4660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492500" y="55245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Oval 2"/>
          <p:cNvSpPr>
            <a:spLocks noChangeArrowheads="1"/>
          </p:cNvSpPr>
          <p:nvPr/>
        </p:nvSpPr>
        <p:spPr bwMode="auto">
          <a:xfrm>
            <a:off x="708026" y="477837"/>
            <a:ext cx="865187" cy="86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2c</a:t>
            </a:r>
          </a:p>
        </p:txBody>
      </p:sp>
      <p:sp>
        <p:nvSpPr>
          <p:cNvPr id="97283" name="Text Box 20"/>
          <p:cNvSpPr txBox="1">
            <a:spLocks noChangeArrowheads="1"/>
          </p:cNvSpPr>
          <p:nvPr/>
        </p:nvSpPr>
        <p:spPr bwMode="auto">
          <a:xfrm>
            <a:off x="1822451" y="260350"/>
            <a:ext cx="69977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Read the article again and complete the chart.</a:t>
            </a:r>
          </a:p>
        </p:txBody>
      </p:sp>
      <p:graphicFrame>
        <p:nvGraphicFramePr>
          <p:cNvPr id="17412" name="表格 17411"/>
          <p:cNvGraphicFramePr/>
          <p:nvPr/>
        </p:nvGraphicFramePr>
        <p:xfrm>
          <a:off x="142875" y="1628775"/>
          <a:ext cx="8820150" cy="4968875"/>
        </p:xfrm>
        <a:graphic>
          <a:graphicData uri="http://schemas.openxmlformats.org/drawingml/2006/table">
            <a:tbl>
              <a:tblPr/>
              <a:tblGrid>
                <a:gridCol w="334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236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Mysteries </a:t>
                      </a:r>
                      <a:r>
                        <a:rPr lang="en-US" altLang="x-none" sz="3200" b="1" dirty="0">
                          <a:latin typeface="Times New Roman" panose="02020603050405020304" pitchFamily="18" charset="0"/>
                        </a:rPr>
                        <a:t>about Stonehenge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x-none" sz="3200" b="1" dirty="0">
                          <a:latin typeface="Times New Roman" panose="02020603050405020304" pitchFamily="18" charset="0"/>
                        </a:rPr>
                        <a:t>What Stonehenge might </a:t>
                      </a:r>
                      <a:r>
                        <a:rPr lang="en-US" altLang="x-none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have been used for</a:t>
                      </a:r>
                      <a:r>
                        <a:rPr lang="en-US" altLang="x-none" sz="3200" b="1" dirty="0">
                          <a:latin typeface="Times New Roman" panose="02020603050405020304" pitchFamily="18" charset="0"/>
                        </a:rPr>
                        <a:t>…(para2-3)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512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sz="32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sz="32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295" name="Rectangle 40"/>
          <p:cNvSpPr>
            <a:spLocks noChangeArrowheads="1"/>
          </p:cNvSpPr>
          <p:nvPr/>
        </p:nvSpPr>
        <p:spPr bwMode="auto">
          <a:xfrm>
            <a:off x="142875" y="2857500"/>
            <a:ext cx="33591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3200" b="1" dirty="0">
                <a:latin typeface="Times New Roman" panose="02020603050405020304" pitchFamily="18" charset="0"/>
              </a:rPr>
              <a:t> built it?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3200" b="1" dirty="0">
                <a:latin typeface="Times New Roman" panose="02020603050405020304" pitchFamily="18" charset="0"/>
              </a:rPr>
              <a:t>was it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used for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3200" b="1" dirty="0">
                <a:latin typeface="Times New Roman" panose="02020603050405020304" pitchFamily="18" charset="0"/>
              </a:rPr>
              <a:t> was it built?</a:t>
            </a:r>
          </a:p>
        </p:txBody>
      </p:sp>
      <p:sp>
        <p:nvSpPr>
          <p:cNvPr id="97296" name="Rectangle 45"/>
          <p:cNvSpPr>
            <a:spLocks noChangeArrowheads="1"/>
          </p:cNvSpPr>
          <p:nvPr/>
        </p:nvSpPr>
        <p:spPr bwMode="auto">
          <a:xfrm>
            <a:off x="3644900" y="2714625"/>
            <a:ext cx="528637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as a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temple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where ancient </a:t>
            </a:r>
          </a:p>
          <a:p>
            <a:pPr algn="l"/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leaders tried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communicate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with the gods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a kind of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calendar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have a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medical purpose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might be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burial place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or a  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place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honor ancestors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celebrate a victory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over an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enemy</a:t>
            </a:r>
          </a:p>
        </p:txBody>
      </p:sp>
    </p:spTree>
    <p:custDataLst>
      <p:tags r:id="rId1"/>
    </p:custData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2413" y="1630363"/>
            <a:ext cx="8748712" cy="4148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Midsummer day </a:t>
            </a:r>
            <a:r>
              <a:rPr lang="en-US" altLang="zh-CN" sz="3600" b="1" dirty="0">
                <a:latin typeface="Times New Roman" panose="02020603050405020304" pitchFamily="18" charset="0"/>
              </a:rPr>
              <a:t>is in June _____ a lot of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people go to Stonehenge ______________.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The sun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shines</a:t>
            </a:r>
            <a:r>
              <a:rPr lang="en-US" altLang="zh-CN" sz="3600" b="1" dirty="0">
                <a:latin typeface="Times New Roman" panose="02020603050405020304" pitchFamily="18" charset="0"/>
              </a:rPr>
              <a:t> straight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into 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the center of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Stonehenge _______ the stones were put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in a special position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8307" name="Oval 2"/>
          <p:cNvSpPr>
            <a:spLocks noChangeArrowheads="1"/>
          </p:cNvSpPr>
          <p:nvPr/>
        </p:nvSpPr>
        <p:spPr bwMode="auto">
          <a:xfrm>
            <a:off x="647700" y="476250"/>
            <a:ext cx="863600" cy="86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2d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366838" y="333375"/>
            <a:ext cx="69850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Complete the sentences using the words from the chart in 2a on page 62.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156325" y="1695450"/>
            <a:ext cx="11541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98310" name="Text Box 7"/>
          <p:cNvSpPr txBox="1">
            <a:spLocks noChangeArrowheads="1"/>
          </p:cNvSpPr>
          <p:nvPr/>
        </p:nvSpPr>
        <p:spPr bwMode="auto">
          <a:xfrm>
            <a:off x="3429000" y="3568700"/>
            <a:ext cx="1006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</a:p>
        </p:txBody>
      </p:sp>
      <p:sp>
        <p:nvSpPr>
          <p:cNvPr id="98311" name="Text Box 8"/>
          <p:cNvSpPr txBox="1">
            <a:spLocks noChangeArrowheads="1"/>
          </p:cNvSpPr>
          <p:nvPr/>
        </p:nvSpPr>
        <p:spPr bwMode="auto">
          <a:xfrm>
            <a:off x="685800" y="4941888"/>
            <a:ext cx="352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6600"/>
                </a:solidFill>
                <a:latin typeface="Times New Roman" panose="02020603050405020304" pitchFamily="18" charset="0"/>
              </a:rPr>
              <a:t>以一种特别的位置</a:t>
            </a:r>
          </a:p>
        </p:txBody>
      </p:sp>
      <p:sp>
        <p:nvSpPr>
          <p:cNvPr id="98312" name="文本框 18439"/>
          <p:cNvSpPr txBox="1">
            <a:spLocks noChangeArrowheads="1"/>
          </p:cNvSpPr>
          <p:nvPr/>
        </p:nvSpPr>
        <p:spPr bwMode="auto">
          <a:xfrm>
            <a:off x="5435600" y="23495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during this month</a:t>
            </a:r>
          </a:p>
        </p:txBody>
      </p:sp>
    </p:spTree>
    <p:custDataLst>
      <p:tags r:id="rId1"/>
    </p:custData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bldLvl="0"/>
      <p:bldP spid="98310" grpId="0" bldLvl="0"/>
      <p:bldP spid="98311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67569"/>
            <a:ext cx="8713787" cy="54022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Some people think the rocks can _________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stop </a:t>
            </a:r>
            <a:r>
              <a:rPr lang="en-US" altLang="zh-CN" sz="3600" b="1" dirty="0">
                <a:latin typeface="Times New Roman" panose="02020603050405020304" pitchFamily="18" charset="0"/>
              </a:rPr>
              <a:t>people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r>
              <a:rPr lang="en-US" altLang="zh-CN" sz="3600" b="1" dirty="0">
                <a:latin typeface="Times New Roman" panose="02020603050405020304" pitchFamily="18" charset="0"/>
              </a:rPr>
              <a:t> becoming ill _________ keep them healthy.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We don’t know who built Stonehenge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_____ how it was built.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5. Historians think Stonehenge was built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about 5,000 years ago; _____________, they are not sure.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04862" y="1520031"/>
            <a:ext cx="2106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 only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04862" y="2313781"/>
            <a:ext cx="2181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but also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77887" y="3602831"/>
            <a:ext cx="100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773737" y="4899819"/>
            <a:ext cx="20161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however</a:t>
            </a:r>
          </a:p>
        </p:txBody>
      </p:sp>
    </p:spTree>
    <p:custDataLst>
      <p:tags r:id="rId1"/>
    </p:custData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ldLvl="0"/>
      <p:bldP spid="99332" grpId="0" bldLvl="0"/>
      <p:bldP spid="99333" grpId="0" bldLvl="0"/>
      <p:bldP spid="99334" grpId="0" bldLvl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323850" y="1557338"/>
            <a:ext cx="792163" cy="8397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2e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187450" y="1484313"/>
            <a:ext cx="76882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Can you think of any other mysteries,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either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China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another part of the world</a:t>
            </a:r>
            <a:r>
              <a:rPr lang="en-US" altLang="zh-CN" sz="3600" b="1" dirty="0">
                <a:latin typeface="Times New Roman" panose="02020603050405020304" pitchFamily="18" charset="0"/>
              </a:rPr>
              <a:t>, that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similar to</a:t>
            </a:r>
            <a:r>
              <a:rPr lang="en-US" altLang="zh-CN" sz="3600" b="1" dirty="0">
                <a:latin typeface="Times New Roman" panose="02020603050405020304" pitchFamily="18" charset="0"/>
              </a:rPr>
              <a:t> Stonehenge? What do you know about these mysteries? What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is mysterious</a:t>
            </a:r>
            <a:r>
              <a:rPr lang="en-US" altLang="zh-CN" sz="3600" b="1" dirty="0">
                <a:latin typeface="Times New Roman" panose="02020603050405020304" pitchFamily="18" charset="0"/>
              </a:rPr>
              <a:t> about them? Discuss them with your group.</a:t>
            </a:r>
          </a:p>
        </p:txBody>
      </p:sp>
    </p:spTree>
    <p:custDataLst>
      <p:tags r:id="rId1"/>
    </p:custDataLst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4" descr="2007032018381524246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000250"/>
            <a:ext cx="5257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TextBox 4"/>
          <p:cNvSpPr txBox="1">
            <a:spLocks noChangeArrowheads="1"/>
          </p:cNvSpPr>
          <p:nvPr/>
        </p:nvSpPr>
        <p:spPr bwMode="auto">
          <a:xfrm>
            <a:off x="1403350" y="404813"/>
            <a:ext cx="635793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/>
              <a:t>   </a:t>
            </a:r>
            <a:r>
              <a:rPr lang="en-US" altLang="zh-CN" sz="4800" b="1">
                <a:solidFill>
                  <a:srgbClr val="0000FF"/>
                </a:solidFill>
              </a:rPr>
              <a:t>Pyramid</a:t>
            </a:r>
            <a:r>
              <a:rPr lang="en-US" altLang="zh-CN" sz="4800" b="1"/>
              <a:t> in Egypt</a:t>
            </a:r>
          </a:p>
          <a:p>
            <a:pPr algn="ctr"/>
            <a:r>
              <a:rPr lang="zh-CN" altLang="en-US" sz="4800" b="1"/>
              <a:t>埃及金字塔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百慕大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693863"/>
            <a:ext cx="4679950" cy="2749550"/>
          </a:xfrm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066800" y="620713"/>
            <a:ext cx="741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Bermuda Triangle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百慕大三角洲</a:t>
            </a:r>
          </a:p>
        </p:txBody>
      </p:sp>
      <p:pic>
        <p:nvPicPr>
          <p:cNvPr id="102404" name="Picture 4" descr="baimud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1484313"/>
            <a:ext cx="3810000" cy="3448050"/>
          </a:xfrm>
        </p:spPr>
      </p:pic>
      <p:sp>
        <p:nvSpPr>
          <p:cNvPr id="102405" name="TextBox 4"/>
          <p:cNvSpPr txBox="1">
            <a:spLocks noChangeArrowheads="1"/>
          </p:cNvSpPr>
          <p:nvPr/>
        </p:nvSpPr>
        <p:spPr bwMode="auto">
          <a:xfrm>
            <a:off x="214313" y="5072063"/>
            <a:ext cx="89296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/>
              <a:t>A lot of ships and planes  </a:t>
            </a:r>
            <a:r>
              <a:rPr lang="en-US" altLang="zh-CN" sz="4000" b="1" dirty="0">
                <a:solidFill>
                  <a:srgbClr val="FF0000"/>
                </a:solidFill>
              </a:rPr>
              <a:t>were lost </a:t>
            </a:r>
            <a:r>
              <a:rPr lang="en-US" altLang="zh-CN" sz="4000" b="1" dirty="0"/>
              <a:t>here .</a:t>
            </a:r>
          </a:p>
        </p:txBody>
      </p:sp>
    </p:spTree>
    <p:custDataLst>
      <p:tags r:id="rId1"/>
    </p:custData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5" grpId="0" bldLvl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图片 3" descr="homework-cartoon-005-2diqumi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49274"/>
            <a:ext cx="311943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TextBox 3"/>
          <p:cNvSpPr txBox="1">
            <a:spLocks noChangeArrowheads="1"/>
          </p:cNvSpPr>
          <p:nvPr/>
        </p:nvSpPr>
        <p:spPr bwMode="auto">
          <a:xfrm>
            <a:off x="1143000" y="1219200"/>
            <a:ext cx="3311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dirty="0">
                <a:solidFill>
                  <a:srgbClr val="FF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Homework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3428" name="Text Box 6"/>
          <p:cNvSpPr txBox="1">
            <a:spLocks noChangeArrowheads="1"/>
          </p:cNvSpPr>
          <p:nvPr/>
        </p:nvSpPr>
        <p:spPr bwMode="auto">
          <a:xfrm>
            <a:off x="609600" y="2743200"/>
            <a:ext cx="817245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5400" b="1" i="1" dirty="0">
                <a:solidFill>
                  <a:srgbClr val="9933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1. To retell the story. </a:t>
            </a:r>
          </a:p>
          <a:p>
            <a:pPr>
              <a:lnSpc>
                <a:spcPct val="110000"/>
              </a:lnSpc>
            </a:pPr>
            <a:r>
              <a:rPr lang="en-US" altLang="zh-CN" sz="5400" b="1" i="1" dirty="0">
                <a:solidFill>
                  <a:srgbClr val="9933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2.To do the exercises</a:t>
            </a:r>
            <a:r>
              <a:rPr lang="en-US" altLang="zh-CN" sz="5400" b="1" i="1" dirty="0" smtClean="0">
                <a:solidFill>
                  <a:srgbClr val="9933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en-US" altLang="zh-CN" sz="5400" b="1" i="1" dirty="0">
              <a:solidFill>
                <a:srgbClr val="9933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图片 5121" descr="414538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650" y="1231900"/>
            <a:ext cx="47625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7"/>
          <p:cNvSpPr txBox="1">
            <a:spLocks noChangeArrowheads="1"/>
          </p:cNvSpPr>
          <p:nvPr/>
        </p:nvSpPr>
        <p:spPr bwMode="auto">
          <a:xfrm>
            <a:off x="1835150" y="404813"/>
            <a:ext cx="412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/>
              <a:t>What is he doing?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1758950" y="5029200"/>
            <a:ext cx="65516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 dirty="0"/>
              <a:t>He </a:t>
            </a:r>
            <a:r>
              <a:rPr lang="en-US" altLang="zh-CN" sz="4000" b="1" dirty="0">
                <a:solidFill>
                  <a:srgbClr val="FF00FF"/>
                </a:solidFill>
              </a:rPr>
              <a:t>might /could</a:t>
            </a:r>
            <a:r>
              <a:rPr lang="en-US" altLang="zh-CN" sz="4000" b="1" dirty="0"/>
              <a:t> be_______________.</a:t>
            </a:r>
            <a:endParaRPr lang="en-US" altLang="zh-CN" sz="4000" dirty="0"/>
          </a:p>
        </p:txBody>
      </p:sp>
      <p:sp>
        <p:nvSpPr>
          <p:cNvPr id="76805" name="文本框 5124"/>
          <p:cNvSpPr txBox="1">
            <a:spLocks noChangeArrowheads="1"/>
          </p:cNvSpPr>
          <p:nvPr/>
        </p:nvSpPr>
        <p:spPr bwMode="auto">
          <a:xfrm>
            <a:off x="2406650" y="5591175"/>
            <a:ext cx="42481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reading a book</a:t>
            </a:r>
          </a:p>
        </p:txBody>
      </p:sp>
      <p:sp>
        <p:nvSpPr>
          <p:cNvPr id="76806" name="矩形 5125"/>
          <p:cNvSpPr>
            <a:spLocks noChangeArrowheads="1"/>
          </p:cNvSpPr>
          <p:nvPr/>
        </p:nvSpPr>
        <p:spPr bwMode="auto">
          <a:xfrm>
            <a:off x="1908175" y="3213100"/>
            <a:ext cx="480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76807" name="矩形 5126"/>
          <p:cNvSpPr>
            <a:spLocks noChangeArrowheads="1"/>
          </p:cNvSpPr>
          <p:nvPr/>
        </p:nvSpPr>
        <p:spPr bwMode="auto">
          <a:xfrm>
            <a:off x="5208588" y="44243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76808" name="椭圆 5127"/>
          <p:cNvSpPr>
            <a:spLocks noChangeArrowheads="1"/>
          </p:cNvSpPr>
          <p:nvPr/>
        </p:nvSpPr>
        <p:spPr bwMode="auto">
          <a:xfrm>
            <a:off x="5861050" y="4137025"/>
            <a:ext cx="1800225" cy="1079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 descr="L`%BT]@UX555RCV8]OE$(Z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979488"/>
            <a:ext cx="7380287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032" descr="uf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2492375"/>
            <a:ext cx="3286125" cy="253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1031" descr="alien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2205038"/>
            <a:ext cx="3052763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9" name="Text Box 1035"/>
          <p:cNvSpPr txBox="1">
            <a:spLocks noChangeArrowheads="1"/>
          </p:cNvSpPr>
          <p:nvPr/>
        </p:nvSpPr>
        <p:spPr bwMode="auto">
          <a:xfrm>
            <a:off x="900113" y="522922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UFO</a:t>
            </a:r>
          </a:p>
        </p:txBody>
      </p:sp>
      <p:sp>
        <p:nvSpPr>
          <p:cNvPr id="77830" name="Text Box 1034"/>
          <p:cNvSpPr txBox="1">
            <a:spLocks noChangeArrowheads="1"/>
          </p:cNvSpPr>
          <p:nvPr/>
        </p:nvSpPr>
        <p:spPr bwMode="auto">
          <a:xfrm>
            <a:off x="6804025" y="5157788"/>
            <a:ext cx="12969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alien</a:t>
            </a:r>
          </a:p>
        </p:txBody>
      </p:sp>
      <p:sp>
        <p:nvSpPr>
          <p:cNvPr id="77831" name="Text Box 1033"/>
          <p:cNvSpPr txBox="1">
            <a:spLocks noChangeArrowheads="1"/>
          </p:cNvSpPr>
          <p:nvPr/>
        </p:nvSpPr>
        <p:spPr bwMode="auto">
          <a:xfrm>
            <a:off x="1738313" y="354013"/>
            <a:ext cx="7129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Do you believe they are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true</a:t>
            </a:r>
            <a:r>
              <a:rPr lang="en-US" altLang="zh-CN" sz="3600" b="1" dirty="0">
                <a:latin typeface="Times New Roman" panose="02020603050405020304" pitchFamily="18" charset="0"/>
              </a:rPr>
              <a:t> or not?</a:t>
            </a:r>
          </a:p>
        </p:txBody>
      </p:sp>
    </p:spTree>
    <p:custDataLst>
      <p:tags r:id="rId1"/>
    </p:custData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ldLvl="0"/>
      <p:bldP spid="77830" grpId="0" bldLvl="0"/>
      <p:bldP spid="7783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8193" descr="1573421_194959016_2"/>
          <p:cNvPicPr>
            <a:picLocks noChangeAspect="1" noChangeArrowheads="1"/>
          </p:cNvPicPr>
          <p:nvPr/>
        </p:nvPicPr>
        <p:blipFill>
          <a:blip r:embed="rId3" cstate="email"/>
          <a:srcRect r="-578"/>
          <a:stretch>
            <a:fillRect/>
          </a:stretch>
        </p:blipFill>
        <p:spPr bwMode="auto">
          <a:xfrm>
            <a:off x="1979613" y="1455738"/>
            <a:ext cx="7202487" cy="540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文本框 8194"/>
          <p:cNvSpPr txBox="1">
            <a:spLocks noChangeArrowheads="1"/>
          </p:cNvSpPr>
          <p:nvPr/>
        </p:nvSpPr>
        <p:spPr bwMode="auto">
          <a:xfrm>
            <a:off x="7308850" y="1628775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sky  </a:t>
            </a:r>
          </a:p>
        </p:txBody>
      </p:sp>
      <p:pic>
        <p:nvPicPr>
          <p:cNvPr id="8196" name="图片 8195" descr="u=307735528,2467303879&amp;fm=52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1341438"/>
            <a:ext cx="48958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文本框 8196"/>
          <p:cNvSpPr txBox="1">
            <a:spLocks noChangeArrowheads="1"/>
          </p:cNvSpPr>
          <p:nvPr/>
        </p:nvSpPr>
        <p:spPr bwMode="auto">
          <a:xfrm>
            <a:off x="519113" y="8239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8854" name="文本框 8197"/>
          <p:cNvSpPr txBox="1">
            <a:spLocks noChangeArrowheads="1"/>
          </p:cNvSpPr>
          <p:nvPr/>
        </p:nvSpPr>
        <p:spPr bwMode="auto">
          <a:xfrm>
            <a:off x="1403350" y="1484313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helicopter</a:t>
            </a:r>
          </a:p>
        </p:txBody>
      </p:sp>
      <p:sp>
        <p:nvSpPr>
          <p:cNvPr id="78855" name="文本框 8198"/>
          <p:cNvSpPr txBox="1">
            <a:spLocks noChangeArrowheads="1"/>
          </p:cNvSpPr>
          <p:nvPr/>
        </p:nvSpPr>
        <p:spPr bwMode="auto">
          <a:xfrm>
            <a:off x="1527175" y="4956175"/>
            <a:ext cx="6343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There is a  ________ _________</a:t>
            </a:r>
          </a:p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in the ________.</a:t>
            </a:r>
          </a:p>
        </p:txBody>
      </p:sp>
      <p:sp>
        <p:nvSpPr>
          <p:cNvPr id="78856" name="文本框 8199"/>
          <p:cNvSpPr txBox="1">
            <a:spLocks noChangeArrowheads="1"/>
          </p:cNvSpPr>
          <p:nvPr/>
        </p:nvSpPr>
        <p:spPr bwMode="auto">
          <a:xfrm>
            <a:off x="3635375" y="4868863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helicopter</a:t>
            </a:r>
          </a:p>
        </p:txBody>
      </p:sp>
      <p:sp>
        <p:nvSpPr>
          <p:cNvPr id="78857" name="文本框 8200"/>
          <p:cNvSpPr txBox="1">
            <a:spLocks noChangeArrowheads="1"/>
          </p:cNvSpPr>
          <p:nvPr/>
        </p:nvSpPr>
        <p:spPr bwMode="auto">
          <a:xfrm>
            <a:off x="5559425" y="4811713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flying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8858" name="文本框 8201"/>
          <p:cNvSpPr txBox="1">
            <a:spLocks noChangeArrowheads="1"/>
          </p:cNvSpPr>
          <p:nvPr/>
        </p:nvSpPr>
        <p:spPr bwMode="auto">
          <a:xfrm>
            <a:off x="3111500" y="5461000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sky</a:t>
            </a:r>
          </a:p>
        </p:txBody>
      </p:sp>
      <p:sp>
        <p:nvSpPr>
          <p:cNvPr id="78859" name="文本框 8202"/>
          <p:cNvSpPr txBox="1">
            <a:spLocks noChangeArrowheads="1"/>
          </p:cNvSpPr>
          <p:nvPr/>
        </p:nvSpPr>
        <p:spPr bwMode="auto">
          <a:xfrm>
            <a:off x="1095375" y="42926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400" b="1">
                <a:latin typeface="Times New Roman" panose="02020603050405020304" pitchFamily="18" charset="0"/>
              </a:rPr>
              <a:t>天空中有架直升机正在飞。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ldLvl="0"/>
      <p:bldP spid="78854" grpId="0" bldLvl="0"/>
      <p:bldP spid="78855" grpId="0" bldLvl="0"/>
      <p:bldP spid="78856" grpId="0"/>
      <p:bldP spid="78857" grpId="0"/>
      <p:bldP spid="788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9217" descr="4e73cc6e4e25aebc421694a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50976" y="836613"/>
            <a:ext cx="2260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9218" descr="2839526_15405588135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71257" y="368301"/>
            <a:ext cx="3078162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9219" descr="656523038913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00712" y="3200400"/>
            <a:ext cx="3455988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9220" descr="5881747_194445033562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6914" y="2809876"/>
            <a:ext cx="298926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文本框 9221"/>
          <p:cNvSpPr txBox="1">
            <a:spLocks noChangeArrowheads="1"/>
          </p:cNvSpPr>
          <p:nvPr/>
        </p:nvSpPr>
        <p:spPr bwMode="auto">
          <a:xfrm>
            <a:off x="381000" y="5257800"/>
            <a:ext cx="8459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Animals ,plants, people and other strange</a:t>
            </a:r>
          </a:p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living things. They are all __________.</a:t>
            </a:r>
          </a:p>
        </p:txBody>
      </p:sp>
      <p:sp>
        <p:nvSpPr>
          <p:cNvPr id="79879" name="文本框 9222"/>
          <p:cNvSpPr txBox="1">
            <a:spLocks noChangeArrowheads="1"/>
          </p:cNvSpPr>
          <p:nvPr/>
        </p:nvSpPr>
        <p:spPr bwMode="auto">
          <a:xfrm>
            <a:off x="5580063" y="5805488"/>
            <a:ext cx="2352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creatures</a:t>
            </a:r>
          </a:p>
        </p:txBody>
      </p:sp>
      <p:sp>
        <p:nvSpPr>
          <p:cNvPr id="79880" name="文本框 9223"/>
          <p:cNvSpPr txBox="1">
            <a:spLocks noChangeArrowheads="1"/>
          </p:cNvSpPr>
          <p:nvPr/>
        </p:nvSpPr>
        <p:spPr bwMode="auto">
          <a:xfrm>
            <a:off x="3738563" y="4114800"/>
            <a:ext cx="19224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a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lien</a:t>
            </a:r>
          </a:p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外星人</a:t>
            </a:r>
          </a:p>
        </p:txBody>
      </p:sp>
      <p:sp>
        <p:nvSpPr>
          <p:cNvPr id="79881" name="矩形 9224"/>
          <p:cNvSpPr>
            <a:spLocks noChangeArrowheads="1"/>
          </p:cNvSpPr>
          <p:nvPr/>
        </p:nvSpPr>
        <p:spPr bwMode="auto">
          <a:xfrm>
            <a:off x="3819525" y="4114800"/>
            <a:ext cx="79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zh-CN">
                <a:solidFill>
                  <a:srgbClr val="006600"/>
                </a:solidFill>
              </a:rPr>
              <a:t> </a:t>
            </a:r>
            <a:r>
              <a:rPr lang="en-US" altLang="zh-CN" sz="3600" b="1">
                <a:solidFill>
                  <a:srgbClr val="006600"/>
                </a:solidFill>
                <a:latin typeface="Times New Roman" panose="02020603050405020304" pitchFamily="18" charset="0"/>
              </a:rPr>
              <a:t>an</a:t>
            </a:r>
            <a:r>
              <a:rPr lang="en-US" altLang="zh-CN">
                <a:solidFill>
                  <a:srgbClr val="006600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/>
      <p:bldP spid="79880" grpId="0"/>
      <p:bldP spid="798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文本框 10241"/>
          <p:cNvSpPr txBox="1">
            <a:spLocks noChangeArrowheads="1"/>
          </p:cNvSpPr>
          <p:nvPr/>
        </p:nvSpPr>
        <p:spPr bwMode="auto">
          <a:xfrm>
            <a:off x="488950" y="2166938"/>
            <a:ext cx="295275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pPr algn="r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sky</a:t>
            </a:r>
          </a:p>
          <a:p>
            <a:pPr algn="r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helicopter</a:t>
            </a:r>
          </a:p>
          <a:p>
            <a:pPr algn="r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creature</a:t>
            </a:r>
          </a:p>
          <a:p>
            <a:pPr algn="r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catch</a:t>
            </a:r>
          </a:p>
        </p:txBody>
      </p:sp>
      <p:sp>
        <p:nvSpPr>
          <p:cNvPr id="80899" name="矩形 10242"/>
          <p:cNvSpPr>
            <a:spLocks noChangeArrowheads="1"/>
          </p:cNvSpPr>
          <p:nvPr/>
        </p:nvSpPr>
        <p:spPr bwMode="auto">
          <a:xfrm>
            <a:off x="3657600" y="2166938"/>
            <a:ext cx="45720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spcBef>
                <a:spcPct val="5000"/>
              </a:spcBef>
            </a:pPr>
            <a:endParaRPr lang="en-US" altLang="zh-CN" sz="3600" b="1" i="1" dirty="0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i="1" dirty="0"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天空</a:t>
            </a:r>
          </a:p>
          <a:p>
            <a:pPr algn="l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i="1" dirty="0"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直升机</a:t>
            </a:r>
          </a:p>
          <a:p>
            <a:pPr algn="l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i="1" dirty="0"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生物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动物</a:t>
            </a:r>
          </a:p>
          <a:p>
            <a:pPr algn="l" eaLnBrk="0" hangingPunct="0">
              <a:lnSpc>
                <a:spcPct val="120000"/>
              </a:lnSpc>
              <a:spcBef>
                <a:spcPct val="5000"/>
              </a:spcBef>
            </a:pPr>
            <a:r>
              <a:rPr lang="en-US" altLang="zh-CN" sz="3600" b="1" i="1" dirty="0"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赶上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车船等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捕获</a:t>
            </a:r>
          </a:p>
        </p:txBody>
      </p:sp>
      <p:grpSp>
        <p:nvGrpSpPr>
          <p:cNvPr id="80900" name="组合 10243"/>
          <p:cNvGrpSpPr/>
          <p:nvPr/>
        </p:nvGrpSpPr>
        <p:grpSpPr bwMode="auto">
          <a:xfrm>
            <a:off x="2987675" y="909638"/>
            <a:ext cx="3095625" cy="1009650"/>
            <a:chOff x="0" y="0"/>
            <a:chExt cx="3765" cy="726"/>
          </a:xfrm>
        </p:grpSpPr>
        <p:pic>
          <p:nvPicPr>
            <p:cNvPr id="80901" name="图片 10244" descr="29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65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02" name="文本框 10245"/>
            <p:cNvSpPr txBox="1">
              <a:spLocks noChangeArrowheads="1"/>
            </p:cNvSpPr>
            <p:nvPr/>
          </p:nvSpPr>
          <p:spPr bwMode="auto">
            <a:xfrm>
              <a:off x="136" y="91"/>
              <a:ext cx="272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Words 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Oval 2"/>
          <p:cNvSpPr>
            <a:spLocks noChangeArrowheads="1"/>
          </p:cNvSpPr>
          <p:nvPr/>
        </p:nvSpPr>
        <p:spPr bwMode="auto">
          <a:xfrm>
            <a:off x="762000" y="515938"/>
            <a:ext cx="790575" cy="846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1676400" y="254349"/>
            <a:ext cx="7288213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Look at the pictures. Then use the words in the box to write a sentence about each picture.</a:t>
            </a:r>
          </a:p>
        </p:txBody>
      </p:sp>
      <p:sp>
        <p:nvSpPr>
          <p:cNvPr id="81924" name="Text Box 21"/>
          <p:cNvSpPr txBox="1">
            <a:spLocks noChangeArrowheads="1"/>
          </p:cNvSpPr>
          <p:nvPr/>
        </p:nvSpPr>
        <p:spPr bwMode="auto">
          <a:xfrm>
            <a:off x="1017588" y="3429000"/>
            <a:ext cx="7242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land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man     UFO     run    alien  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run after</a:t>
            </a:r>
          </a:p>
        </p:txBody>
      </p:sp>
      <p:sp>
        <p:nvSpPr>
          <p:cNvPr id="81925" name="AutoShape 22"/>
          <p:cNvSpPr>
            <a:spLocks noChangeArrowheads="1"/>
          </p:cNvSpPr>
          <p:nvPr/>
        </p:nvSpPr>
        <p:spPr bwMode="auto">
          <a:xfrm flipH="1">
            <a:off x="336550" y="2362200"/>
            <a:ext cx="3024188" cy="577850"/>
          </a:xfrm>
          <a:prstGeom prst="wedgeEllipseCallout">
            <a:avLst>
              <a:gd name="adj1" fmla="val 2593"/>
              <a:gd name="adj2" fmla="val 230000"/>
            </a:avLst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zh-CN" sz="24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着陆，降落</a:t>
            </a:r>
          </a:p>
        </p:txBody>
      </p:sp>
      <p:sp>
        <p:nvSpPr>
          <p:cNvPr id="81926" name="AutoShape 23"/>
          <p:cNvSpPr>
            <a:spLocks noChangeArrowheads="1"/>
          </p:cNvSpPr>
          <p:nvPr/>
        </p:nvSpPr>
        <p:spPr bwMode="auto">
          <a:xfrm>
            <a:off x="635000" y="4941888"/>
            <a:ext cx="2881313" cy="719137"/>
          </a:xfrm>
          <a:prstGeom prst="wedgeEllipseCallout">
            <a:avLst>
              <a:gd name="adj1" fmla="val -8181"/>
              <a:gd name="adj2" fmla="val -115120"/>
            </a:avLst>
          </a:prstGeom>
          <a:noFill/>
          <a:ln>
            <a:noFill/>
          </a:ln>
          <a:effectLst>
            <a:prstShdw prst="shdw17" dist="17961" dir="2700000">
              <a:srgbClr val="0000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追逐；追赶</a:t>
            </a:r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ldLvl="0"/>
      <p:bldP spid="81926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84213" y="1557338"/>
            <a:ext cx="7699375" cy="2447925"/>
          </a:xfrm>
        </p:spPr>
      </p:pic>
      <p:sp>
        <p:nvSpPr>
          <p:cNvPr id="82947" name="Line 11"/>
          <p:cNvSpPr>
            <a:spLocks noChangeShapeType="1"/>
          </p:cNvSpPr>
          <p:nvPr/>
        </p:nvSpPr>
        <p:spPr bwMode="auto">
          <a:xfrm>
            <a:off x="900113" y="5445125"/>
            <a:ext cx="7634287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48" name="Line 12"/>
          <p:cNvSpPr>
            <a:spLocks noChangeShapeType="1"/>
          </p:cNvSpPr>
          <p:nvPr/>
        </p:nvSpPr>
        <p:spPr bwMode="auto">
          <a:xfrm>
            <a:off x="827088" y="5529263"/>
            <a:ext cx="7634287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49" name="Line 13"/>
          <p:cNvSpPr>
            <a:spLocks noChangeShapeType="1"/>
          </p:cNvSpPr>
          <p:nvPr/>
        </p:nvSpPr>
        <p:spPr bwMode="auto">
          <a:xfrm>
            <a:off x="827088" y="3429000"/>
            <a:ext cx="0" cy="2100263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0" name="Line 16"/>
          <p:cNvSpPr>
            <a:spLocks noChangeShapeType="1"/>
          </p:cNvSpPr>
          <p:nvPr/>
        </p:nvSpPr>
        <p:spPr bwMode="auto">
          <a:xfrm>
            <a:off x="8461375" y="3429000"/>
            <a:ext cx="0" cy="2100263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1" name="Text Box 25"/>
          <p:cNvSpPr txBox="1">
            <a:spLocks noChangeArrowheads="1"/>
          </p:cNvSpPr>
          <p:nvPr/>
        </p:nvSpPr>
        <p:spPr bwMode="auto">
          <a:xfrm>
            <a:off x="827088" y="3860800"/>
            <a:ext cx="7704137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a. A UFO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landing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b. The alien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running after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man.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c. The man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running down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street.</a:t>
            </a:r>
          </a:p>
        </p:txBody>
      </p:sp>
      <p:sp>
        <p:nvSpPr>
          <p:cNvPr id="82952" name="TextBox 9"/>
          <p:cNvSpPr txBox="1">
            <a:spLocks noChangeArrowheads="1"/>
          </p:cNvSpPr>
          <p:nvPr/>
        </p:nvSpPr>
        <p:spPr bwMode="auto">
          <a:xfrm>
            <a:off x="1102518" y="692150"/>
            <a:ext cx="722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land    man     UFO      run     alien     run after</a:t>
            </a:r>
          </a:p>
        </p:txBody>
      </p:sp>
      <p:sp>
        <p:nvSpPr>
          <p:cNvPr id="82953" name="云形标注 12296"/>
          <p:cNvSpPr>
            <a:spLocks noChangeArrowheads="1"/>
          </p:cNvSpPr>
          <p:nvPr/>
        </p:nvSpPr>
        <p:spPr bwMode="auto">
          <a:xfrm>
            <a:off x="5292725" y="2565400"/>
            <a:ext cx="3240088" cy="19446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在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后面跑、追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类似的</a:t>
            </a: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短语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还有：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read after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跟着读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</p:txBody>
      </p:sp>
      <p:sp>
        <p:nvSpPr>
          <p:cNvPr id="12298" name="直接连接符 12297"/>
          <p:cNvSpPr>
            <a:spLocks noChangeShapeType="1"/>
          </p:cNvSpPr>
          <p:nvPr/>
        </p:nvSpPr>
        <p:spPr bwMode="auto">
          <a:xfrm>
            <a:off x="3779838" y="5373688"/>
            <a:ext cx="2449512" cy="0"/>
          </a:xfrm>
          <a:prstGeom prst="line">
            <a:avLst/>
          </a:prstGeom>
          <a:noFill/>
          <a:ln w="44450">
            <a:solidFill>
              <a:srgbClr val="00FF00"/>
            </a:solidFill>
            <a:round/>
          </a:ln>
          <a:effectLst>
            <a:prstShdw prst="shdw17" dist="17961" dir="2700000">
              <a:srgbClr val="0099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bldLvl="0" animBg="1"/>
      <p:bldP spid="82953" grpId="1" bldLvl="0" animBg="1"/>
      <p:bldP spid="12298" grpId="0" animBg="1"/>
      <p:bldP spid="1229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Microsoft Office PowerPoint</Application>
  <PresentationFormat>全屏显示(4:3)</PresentationFormat>
  <Paragraphs>240</Paragraphs>
  <Slides>29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宋体</vt:lpstr>
      <vt:lpstr>微软雅黑</vt:lpstr>
      <vt:lpstr>Arial</vt:lpstr>
      <vt:lpstr>Arial Black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Stonehenge--Can Anyone Explain Why It Is There?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0928BB732B30466DA41BC73D0489E8D8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