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D0B97F1-EBED-4AD2-81AB-E91C431D902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746A2F98-47FA-405B-B498-EC4F9972E4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1DC1497-8CC1-4BD7-BB68-44CFB9603564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572C2978-C0F3-455C-92FE-1FC4EA5DC4D7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342700" y="2409731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Developing ideas</a:t>
            </a:r>
            <a:endParaRPr lang="zh-CN" altLang="zh-CN" sz="2400" b="1" kern="100" dirty="0">
              <a:latin typeface="Cambria" panose="02040503050406030204"/>
              <a:ea typeface="黑体" panose="02010609060101010101" charset="-122"/>
              <a:cs typeface="Times New Roman" panose="02020603050405020304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5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On the road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91946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9540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family and I have managed 1.____________ (cross) the North American continent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from western to eastern Canada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two weeks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started from Vancouver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 we picked up our vehicle for the trip.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got lost a few 3.____________ (time) even with the help of GPS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Dad has 4.____________ poor sense of 5.____________(direct).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6.____________ (reach) Quebec on the eighth 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mum 7.____________(drop) at the petrol station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made her mad.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36244" y="1368029"/>
            <a:ext cx="85023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 cross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92969" y="2213373"/>
            <a:ext cx="7027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05163" y="2607469"/>
            <a:ext cx="6386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times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94235" y="3024188"/>
            <a:ext cx="2410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98131" y="3024188"/>
            <a:ext cx="9592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direction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53779" y="3371850"/>
            <a:ext cx="93358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reaching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85385" y="3381376"/>
            <a:ext cx="131189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was dropped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4417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Newfoundland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very eastern part of Canada and the end of our journey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were amazed to see a killer whale on a boat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trip.Mum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so 8.____________(excite) that she dropped dad’s phone into the sea.9.____________(luck)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another family from Quebec got some great photos of the whale and promised to send them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us.I’m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going to keep 10.____________ touch with their son.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50831" y="1541860"/>
            <a:ext cx="8053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excited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05300" y="1901429"/>
            <a:ext cx="85664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Luckily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18010" y="2682479"/>
            <a:ext cx="315515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21457" y="15132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aboard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在船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飞机、火车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6238" y="191809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·People who travel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aboard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Bernina Express have the chance to see incredible views.(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乘坐伯尔尼纳快车的人有机会看到令人难以置信的景色。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plane crashed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killing all 157 passengers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aboard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飞机坠毁，机上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157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名乘客全部遇难。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·When we reached the airport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gone aboard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plane.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当我们到达机场的时候，他已经登上飞机了。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432198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17997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2746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expected ____________ (go) aboard a train to see country scenery.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Anyone found trying to take knives ____________ board would be caught by the police.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board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甲板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上船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go aboard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上船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飞机、车等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on board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在船上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9938" y="963216"/>
            <a:ext cx="60657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go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1266" y="1456135"/>
            <a:ext cx="3667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64307" y="4083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engage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参与，参加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13198"/>
            <a:ext cx="8570119" cy="40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·Adventure tourism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travellers explore unusual or remote destinations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often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engaging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risky activities.(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冒险旅游：游客探索异常或遥远的目的地，经常从事冒险活动。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·Before 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engaged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sports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became autistic and silent because of street gangs and drug-taking mother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then felt warm in the adoptive family.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在从事运动之前，由于街头帮派和吸毒母亲，他变得自闭和沉默，然后在收养家庭中感到温暖。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would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engage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behaviour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should you decide to employ him.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如果你能决定雇用他，那么我可以担保他的行为。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·Their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engagement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announced in the papers and on the line.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他们订婚的消息在报纸上和网上宣布了。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03610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family has been engaged ____________ farming for generations.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duty of the manager is to engage ____________ the quality of the products.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rich handsome young man was engaged ____________ my sister.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engaged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忙碌的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engagement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婚约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engage in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参加；从事；忙于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engage for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允诺；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保证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engaged to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与某人订婚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7625" y="720329"/>
            <a:ext cx="315516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44906" y="1132285"/>
            <a:ext cx="40780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68517" y="1537098"/>
            <a:ext cx="315515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2400" y="4083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mass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大量，许多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1319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·There were forests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mountains with snowy tops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masses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ice.(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那里有森林，有积雪的山顶和冰块。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·Children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the mass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pretty much alike.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总的来说，孩子们都是差不多的。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·We will adopt their suggestions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mass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我们将全盘采纳他们的建议。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young dancers looked so charming in their beautiful clothes that we took ____________ (mass) of pictures of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mass of the people ____________(be) against the government’s policy at present.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mass of information on the internet ____________ (regard) false.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8993" y="3262313"/>
            <a:ext cx="79252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masses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19463" y="3690938"/>
            <a:ext cx="41671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2071" y="4083844"/>
            <a:ext cx="115800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is regarded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314325" y="7179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用法总结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 mass of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masses of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许多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mass of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大多数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mass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全部，全体；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整个地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 the mass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总体上；总的说来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 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 mass of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mass of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：前者表示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许多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(masses of)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，后者表示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大多数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majority of)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3832" y="85010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 wait to do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迫不及待要做某事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45393"/>
            <a:ext cx="8570119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 wait to share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stories with you.(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我迫不及待要和你分享这些故事了。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·When Jim was told that he could go on a journey to China with his father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couldn’t wait to pack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当吉姆被告知他可以和他的父亲一起去中国旅行时，他迫不及待地收拾行李。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fans could hardly wait ____________(see)their favorite player.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Hearing the news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couldn’t help ____________(laugh).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can’t help ____________ admire her for her courage.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7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492919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76625" y="3517107"/>
            <a:ext cx="66436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see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7628" y="3856435"/>
            <a:ext cx="94641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laughing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68129" y="4291013"/>
            <a:ext cx="429815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297781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can hardly wait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迫不及待地要做某事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help doing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忍不住做某事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help but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不得不做某事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407194"/>
            <a:ext cx="8570119" cy="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983457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 Amy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made 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family and I have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managed to 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North American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continent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from western to eastern Canada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two weeks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 wait to share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stories with you.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started from Vancouver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(1)where 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picked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vehicle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the trip—a home 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wheels.It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took us (2)where we wanted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we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wanted.Dad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did the driving but he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poor sense of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direction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got lost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few times even with the help of GPS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eventually we managed to cross the Rocky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Mountains.I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hoping to see a bear or even an eagle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all I saw was a small group of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deer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views were fantastic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though.There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forests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mountains with snowy tops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masses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ice.It’s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 another world.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61925" y="44053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cheer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up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使某人振作起来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45344"/>
            <a:ext cx="872370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cheer her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went to a typical Quebec restaurant for lunch.(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为了让她高兴，我们去了一家典型的魁北克餐厅吃午饭。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用右栏短语补全句子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cheering news made the cheerless boy cheerful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_____________________ too.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这个令人兴奋的消息使得这个不愉快的小男孩高兴起来，他的父母亲也感到高兴。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I’m feeling sad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mother tells me funny stories to 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当我感到忧伤时，我的母亲就给我讲有趣的故事让我高兴起来。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we had done was to 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我们所做的一切都是为了给我们队加油。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35010" y="2016919"/>
            <a:ext cx="253659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made his parents cheer up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9902" y="2826544"/>
            <a:ext cx="126701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cheer me up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9322" y="3714750"/>
            <a:ext cx="179921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cheer our team 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(1)cheer up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感到高兴；感到振奋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cheer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on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打气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cheer for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欢呼；为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鼓劲加油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(2)be of cheer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兴致勃勃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Cheers!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干杯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口语中敬酒辞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3350" y="98226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1.I’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 fallen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asleep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heard Dad’s phone ringing.(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我刚睡着就在这时我听到爸爸的电话响。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303610" y="1754981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【分析】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r>
              <a:rPr lang="en-US" altLang="zh-CN" b="1">
                <a:latin typeface="宋体" panose="02010600030101010101" pitchFamily="2" charset="-122"/>
              </a:rPr>
              <a:t>had just done...when...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刚做了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这时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，为固定句式。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【拓展】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(1)be doing...when...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正在做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这时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(2)be just going to do...when...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正要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这时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(3)had just done...when...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刚做了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这时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(4)be about to do...when...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正要做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这时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(5)be on the point of doing...when...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正要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这时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723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376" y="534591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07232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wandering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through the streets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caught sight of a tailor’s shop.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我正在街上徘徊，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这时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忽然看见了一家服装店。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just finished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homework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mother asked her to practice playing the piano yesterday.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昨天她刚做完作业，妈妈就叫她练习弹钢琴。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going to run away 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policeman came.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他正要逃跑，这时警察来了。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 about to start 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began to rain.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我们正要开始，这时天下起雨来。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>
            <a:spLocks noChangeArrowheads="1"/>
          </p:cNvSpPr>
          <p:nvPr/>
        </p:nvSpPr>
        <p:spPr bwMode="auto">
          <a:xfrm>
            <a:off x="314325" y="385763"/>
            <a:ext cx="8570119" cy="438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单句语法填空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 ________________(sleep)when there was a knock at the door.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We had just begun to work ____________ the machine broke down.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People of the city were about to fall asleep ____________ the earthquake happened.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They were putting on their clothes and leaving the bank ____________ a boy fell into the river.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_______________________________________when someone knocked at the door.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我刚想出门，这时有人敲门。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thief ____________________________his hand into the lady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handbag when the bus suddenly stopped.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小偷正要把手伸进那位女士的手提袋中，这时公共汽车突然停了。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6819" y="627460"/>
            <a:ext cx="131206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was sleeping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8766" y="1051323"/>
            <a:ext cx="6334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6703" y="1410891"/>
            <a:ext cx="63863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7197" y="1758554"/>
            <a:ext cx="6334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8216" y="2790825"/>
            <a:ext cx="194668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was about to go out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02915" y="3517107"/>
            <a:ext cx="261994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was on the point of putting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682" y="3274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2.This time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Dad’s turn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get mad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这一次，该是轮到爸爸又生气了！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35756" y="708422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为形式主语，代替后面的不定式。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【拓展】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类似的句型有：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time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该是某人做某事的时间了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duty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做某事是某人的责任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fault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做某事是某人的过错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(4)It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right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做某事是某人的权利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73857" y="3144441"/>
            <a:ext cx="831770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It’s your time to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practise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playing the piano.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是你练习弹钢琴的时候了。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It’s our duty to protect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environment.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保护环境是我们的责任。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It’s their fault to laugh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the disabled.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嘲笑残疾人是他们的错。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It’s my right to decide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which course to choose.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决定选择哪门课程是我的权利。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62746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________________________________________________________ ourselves.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现在是我们依靠自己的时候了。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________________________________________________________________.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赡养家人是你的责任。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_____________________________________________ playing computer games.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沉迷于玩电脑游戏是他的错。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___________________________________________when chatting online.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在网上聊天时，她有权保护自己的私人信息。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7824" y="963216"/>
            <a:ext cx="216469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our time to depend 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4990" y="1815704"/>
            <a:ext cx="31585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your duty to support your family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01477" y="2661048"/>
            <a:ext cx="247888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his fault to be addicted 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1855" y="3436144"/>
            <a:ext cx="406265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her right to protect her private information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39366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reached Quebec on the eighth 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where most people speak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French.Well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actually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speak Quebecois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 which is a type of Canadian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French.The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funniest thing happened on that day.(4)I’d fallen asleep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 heard Dad’s phone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ringing.He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driving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I answered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it.Guess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who it was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 It was then that I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realised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seat was empty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did that happen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(6)while I was sleeping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Dad stopped for some petrol and Mum also got out to take photos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you can guess the rest...She was so mad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cheer her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went to a typical Quebec restaurant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lunch.We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the famous “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poutine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is a dish of French fries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fresh cheese and a hot brown sauce called “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gravy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usually followed by pancakes with maple syrup—delicious!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we’re now in Newfoundland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very eastern part of Canada and the end of our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journey.To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celebrate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went on a boat trip yesterday.(7)Mum was using Dad’s phone to take photos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colourful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little houses along the coast when we saw something amazing—a killer whale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Mum was so excited that she dropped the phone into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sea.This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 (8)it was Dad’s turn to get mad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Anyway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another family from Quebec was also on the boat and they got some great photos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whale.They’re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going to send them to us when they get back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home.What’s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their son’s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same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age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me.He’s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 cool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We’re going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keep in touch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I now have someone(9)to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practise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French with!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love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Eva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14325" y="62626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(1)where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Vancouver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(2)where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引导地点状语从句。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此处为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which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引导非限制性定语从句。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此处是固定句型：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had done...when...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做完某事，就在这时。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(5)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本句是强调句型：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It was...that...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(6)while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(7)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此处是固定句型：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sb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be doing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...when...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正在做某事，就在这时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(8)It was one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 turn to do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轮到某人做某事。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(9)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不定式短语作定语。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14325" y="1225154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manage to do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成功地做成某事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continent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洲，大洲，大陆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 wait to do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迫不及待做某事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pick up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挑选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vehicle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交通工具，车辆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 poor sense of direction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较差的方向感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820341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lost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迷路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deer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鹿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masses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大批的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cheer...up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使某人振奋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poutine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肉汁乳酪薯条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加拿大一种食品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gravy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调味用的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肉汁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same...as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与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相同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keep in touch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保持联系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1557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91704" y="162163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1.Why did the family get lost?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681" y="1976437"/>
            <a:ext cx="7362825" cy="172997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A.Mother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 a poor sense of direction.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B.GPS in the car doesn’t work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difficult to find a direction.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D.Father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easy to lose his way.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360521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2.What did the writer feel satisfied with in Rocky Mountains?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11969" y="3987403"/>
            <a:ext cx="815340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A.A small group of deer.  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B.Fantastic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views.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C.High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mountains.  	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D.Thick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forests.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90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303610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3.What happened on the eighth day?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37010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 fell asleep early.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B.Dad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got lost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C.Mum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dropped on the 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D.Mum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dad have a quarrel.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203" y="2475310"/>
            <a:ext cx="447943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4.What was the big surprise in Newfoundland?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400" y="2863453"/>
            <a:ext cx="4572000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A.A boat trip.  	B.A new phone.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C.A killer whale.  	D.A family from Quebec.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2531" y="3690938"/>
            <a:ext cx="290207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答案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1.D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2.B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3.C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4.C 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Microsoft Office PowerPoint</Application>
  <PresentationFormat>全屏显示(16:9)</PresentationFormat>
  <Paragraphs>218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Cambria Math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93715B3B95324C38BBEE82D7917E1EEC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