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98" r:id="rId2"/>
    <p:sldId id="652" r:id="rId3"/>
    <p:sldId id="427" r:id="rId4"/>
    <p:sldId id="392" r:id="rId5"/>
    <p:sldId id="588" r:id="rId6"/>
    <p:sldId id="701" r:id="rId7"/>
    <p:sldId id="700" r:id="rId8"/>
    <p:sldId id="743" r:id="rId9"/>
    <p:sldId id="744" r:id="rId10"/>
    <p:sldId id="770" r:id="rId11"/>
    <p:sldId id="621" r:id="rId12"/>
    <p:sldId id="715" r:id="rId13"/>
    <p:sldId id="716" r:id="rId14"/>
    <p:sldId id="699" r:id="rId15"/>
    <p:sldId id="703" r:id="rId16"/>
    <p:sldId id="771" r:id="rId17"/>
    <p:sldId id="705" r:id="rId18"/>
    <p:sldId id="679" r:id="rId19"/>
    <p:sldId id="773" r:id="rId20"/>
    <p:sldId id="653" r:id="rId21"/>
    <p:sldId id="772" r:id="rId22"/>
    <p:sldId id="725" r:id="rId23"/>
    <p:sldId id="655" r:id="rId24"/>
    <p:sldId id="718" r:id="rId25"/>
    <p:sldId id="719" r:id="rId26"/>
    <p:sldId id="720" r:id="rId27"/>
    <p:sldId id="721" r:id="rId28"/>
    <p:sldId id="796" r:id="rId29"/>
    <p:sldId id="538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1">
          <p15:clr>
            <a:srgbClr val="A4A3A4"/>
          </p15:clr>
        </p15:guide>
        <p15:guide id="2" pos="36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521"/>
        <p:guide pos="369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6-10T23:39:27.541" idx="1">
    <p:pos x="29" y="1246"/>
    <p:text>通过复习以往知识平稳引入本节知识，学生易于接受.
由练习归纳规律，直观形象，水到渠成.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e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6" Type="http://schemas.openxmlformats.org/officeDocument/2006/relationships/image" Target="../media/image52.wmf"/><Relationship Id="rId1" Type="http://schemas.openxmlformats.org/officeDocument/2006/relationships/image" Target="../media/image37.wmf"/><Relationship Id="rId6" Type="http://schemas.openxmlformats.org/officeDocument/2006/relationships/image" Target="../media/image42.emf"/><Relationship Id="rId11" Type="http://schemas.openxmlformats.org/officeDocument/2006/relationships/image" Target="../media/image47.emf"/><Relationship Id="rId5" Type="http://schemas.openxmlformats.org/officeDocument/2006/relationships/image" Target="../media/image41.wmf"/><Relationship Id="rId15" Type="http://schemas.openxmlformats.org/officeDocument/2006/relationships/image" Target="../media/image51.wmf"/><Relationship Id="rId10" Type="http://schemas.openxmlformats.org/officeDocument/2006/relationships/image" Target="../media/image46.emf"/><Relationship Id="rId4" Type="http://schemas.openxmlformats.org/officeDocument/2006/relationships/image" Target="../media/image40.wmf"/><Relationship Id="rId9" Type="http://schemas.openxmlformats.org/officeDocument/2006/relationships/image" Target="../media/image45.emf"/><Relationship Id="rId1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6.wmf"/><Relationship Id="rId18" Type="http://schemas.openxmlformats.org/officeDocument/2006/relationships/image" Target="../media/image11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12" Type="http://schemas.openxmlformats.org/officeDocument/2006/relationships/image" Target="../media/image105.wmf"/><Relationship Id="rId17" Type="http://schemas.openxmlformats.org/officeDocument/2006/relationships/image" Target="../media/image110.wmf"/><Relationship Id="rId2" Type="http://schemas.openxmlformats.org/officeDocument/2006/relationships/image" Target="../media/image95.wmf"/><Relationship Id="rId16" Type="http://schemas.openxmlformats.org/officeDocument/2006/relationships/image" Target="../media/image109.wmf"/><Relationship Id="rId20" Type="http://schemas.openxmlformats.org/officeDocument/2006/relationships/image" Target="../media/image113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11" Type="http://schemas.openxmlformats.org/officeDocument/2006/relationships/image" Target="../media/image104.wmf"/><Relationship Id="rId5" Type="http://schemas.openxmlformats.org/officeDocument/2006/relationships/image" Target="../media/image98.wmf"/><Relationship Id="rId15" Type="http://schemas.openxmlformats.org/officeDocument/2006/relationships/image" Target="../media/image108.wmf"/><Relationship Id="rId10" Type="http://schemas.openxmlformats.org/officeDocument/2006/relationships/image" Target="../media/image103.wmf"/><Relationship Id="rId19" Type="http://schemas.openxmlformats.org/officeDocument/2006/relationships/image" Target="../media/image112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Relationship Id="rId1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image" Target="../media/image126.wmf"/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12" Type="http://schemas.openxmlformats.org/officeDocument/2006/relationships/image" Target="../media/image125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11" Type="http://schemas.openxmlformats.org/officeDocument/2006/relationships/image" Target="../media/image124.wmf"/><Relationship Id="rId5" Type="http://schemas.openxmlformats.org/officeDocument/2006/relationships/image" Target="../media/image11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4" Type="http://schemas.openxmlformats.org/officeDocument/2006/relationships/image" Target="../media/image13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4" Type="http://schemas.openxmlformats.org/officeDocument/2006/relationships/image" Target="../media/image141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5.emf"/><Relationship Id="rId1" Type="http://schemas.openxmlformats.org/officeDocument/2006/relationships/image" Target="../media/image14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45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4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7.xml"/><Relationship Id="rId20" Type="http://schemas.openxmlformats.org/officeDocument/2006/relationships/slideLayout" Target="../slideLayouts/slideLayout20.xml"/><Relationship Id="rId41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41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2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3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4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5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6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4.e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52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33" Type="http://schemas.openxmlformats.org/officeDocument/2006/relationships/oleObject" Target="../embeddings/oleObject50.bin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43.emf"/><Relationship Id="rId20" Type="http://schemas.openxmlformats.org/officeDocument/2006/relationships/image" Target="../media/image45.e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7.emf"/><Relationship Id="rId32" Type="http://schemas.openxmlformats.org/officeDocument/2006/relationships/image" Target="../media/image51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49.wmf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2.emf"/><Relationship Id="rId22" Type="http://schemas.openxmlformats.org/officeDocument/2006/relationships/image" Target="../media/image46.e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50.wmf"/><Relationship Id="rId8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6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7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8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7" Type="http://schemas.openxmlformats.org/officeDocument/2006/relationships/image" Target="../media/image88.jpeg"/><Relationship Id="rId2" Type="http://schemas.openxmlformats.org/officeDocument/2006/relationships/image" Target="../media/image83.jpe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7.jpeg"/><Relationship Id="rId5" Type="http://schemas.openxmlformats.org/officeDocument/2006/relationships/image" Target="../media/image86.jpeg"/><Relationship Id="rId4" Type="http://schemas.openxmlformats.org/officeDocument/2006/relationships/image" Target="../media/image8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93.wmf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0.w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84.bin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1.bin"/><Relationship Id="rId18" Type="http://schemas.openxmlformats.org/officeDocument/2006/relationships/image" Target="../media/image101.wmf"/><Relationship Id="rId26" Type="http://schemas.openxmlformats.org/officeDocument/2006/relationships/image" Target="../media/image105.wmf"/><Relationship Id="rId39" Type="http://schemas.openxmlformats.org/officeDocument/2006/relationships/oleObject" Target="../embeddings/oleObject104.bin"/><Relationship Id="rId21" Type="http://schemas.openxmlformats.org/officeDocument/2006/relationships/oleObject" Target="../embeddings/oleObject95.bin"/><Relationship Id="rId34" Type="http://schemas.openxmlformats.org/officeDocument/2006/relationships/image" Target="../media/image109.wmf"/><Relationship Id="rId42" Type="http://schemas.openxmlformats.org/officeDocument/2006/relationships/image" Target="../media/image113.wmf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29" Type="http://schemas.openxmlformats.org/officeDocument/2006/relationships/oleObject" Target="../embeddings/oleObject99.bin"/><Relationship Id="rId41" Type="http://schemas.openxmlformats.org/officeDocument/2006/relationships/oleObject" Target="../embeddings/oleObject105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0.bin"/><Relationship Id="rId24" Type="http://schemas.openxmlformats.org/officeDocument/2006/relationships/image" Target="../media/image104.wmf"/><Relationship Id="rId32" Type="http://schemas.openxmlformats.org/officeDocument/2006/relationships/image" Target="../media/image108.wmf"/><Relationship Id="rId37" Type="http://schemas.openxmlformats.org/officeDocument/2006/relationships/oleObject" Target="../embeddings/oleObject103.bin"/><Relationship Id="rId40" Type="http://schemas.openxmlformats.org/officeDocument/2006/relationships/image" Target="../media/image112.wmf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23" Type="http://schemas.openxmlformats.org/officeDocument/2006/relationships/oleObject" Target="../embeddings/oleObject96.bin"/><Relationship Id="rId28" Type="http://schemas.openxmlformats.org/officeDocument/2006/relationships/image" Target="../media/image106.wmf"/><Relationship Id="rId36" Type="http://schemas.openxmlformats.org/officeDocument/2006/relationships/image" Target="../media/image110.wmf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94.bin"/><Relationship Id="rId31" Type="http://schemas.openxmlformats.org/officeDocument/2006/relationships/oleObject" Target="../embeddings/oleObject100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9.wmf"/><Relationship Id="rId22" Type="http://schemas.openxmlformats.org/officeDocument/2006/relationships/image" Target="../media/image103.wmf"/><Relationship Id="rId27" Type="http://schemas.openxmlformats.org/officeDocument/2006/relationships/oleObject" Target="../embeddings/oleObject98.bin"/><Relationship Id="rId30" Type="http://schemas.openxmlformats.org/officeDocument/2006/relationships/image" Target="../media/image107.wmf"/><Relationship Id="rId35" Type="http://schemas.openxmlformats.org/officeDocument/2006/relationships/oleObject" Target="../embeddings/oleObject102.bin"/><Relationship Id="rId8" Type="http://schemas.openxmlformats.org/officeDocument/2006/relationships/image" Target="../media/image96.wmf"/><Relationship Id="rId3" Type="http://schemas.openxmlformats.org/officeDocument/2006/relationships/oleObject" Target="../embeddings/oleObject86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93.bin"/><Relationship Id="rId25" Type="http://schemas.openxmlformats.org/officeDocument/2006/relationships/oleObject" Target="../embeddings/oleObject97.bin"/><Relationship Id="rId33" Type="http://schemas.openxmlformats.org/officeDocument/2006/relationships/oleObject" Target="../embeddings/oleObject101.bin"/><Relationship Id="rId38" Type="http://schemas.openxmlformats.org/officeDocument/2006/relationships/image" Target="../media/image1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121.wmf"/><Relationship Id="rId26" Type="http://schemas.openxmlformats.org/officeDocument/2006/relationships/image" Target="../media/image125.wmf"/><Relationship Id="rId3" Type="http://schemas.openxmlformats.org/officeDocument/2006/relationships/oleObject" Target="../embeddings/oleObject106.bin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118.wmf"/><Relationship Id="rId17" Type="http://schemas.openxmlformats.org/officeDocument/2006/relationships/oleObject" Target="../embeddings/oleObject113.bin"/><Relationship Id="rId25" Type="http://schemas.openxmlformats.org/officeDocument/2006/relationships/oleObject" Target="../embeddings/oleObject117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120.wmf"/><Relationship Id="rId20" Type="http://schemas.openxmlformats.org/officeDocument/2006/relationships/image" Target="../media/image122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124.w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16.bin"/><Relationship Id="rId28" Type="http://schemas.openxmlformats.org/officeDocument/2006/relationships/image" Target="../media/image126.wmf"/><Relationship Id="rId10" Type="http://schemas.openxmlformats.org/officeDocument/2006/relationships/image" Target="../media/image117.wmf"/><Relationship Id="rId19" Type="http://schemas.openxmlformats.org/officeDocument/2006/relationships/oleObject" Target="../embeddings/oleObject114.bin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119.wmf"/><Relationship Id="rId22" Type="http://schemas.openxmlformats.org/officeDocument/2006/relationships/image" Target="../media/image123.wmf"/><Relationship Id="rId27" Type="http://schemas.openxmlformats.org/officeDocument/2006/relationships/oleObject" Target="../embeddings/oleObject11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2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32.wmf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9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3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5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29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39.wmf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14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7" Type="http://schemas.openxmlformats.org/officeDocument/2006/relationships/image" Target="../media/image146.png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5.emf"/><Relationship Id="rId5" Type="http://schemas.openxmlformats.org/officeDocument/2006/relationships/oleObject" Target="../embeddings/oleObject137.bin"/><Relationship Id="rId4" Type="http://schemas.openxmlformats.org/officeDocument/2006/relationships/image" Target="../media/image14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21" Type="http://schemas.openxmlformats.org/officeDocument/2006/relationships/comments" Target="../comments/comment1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97050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第十五章</a:t>
            </a:r>
            <a:r>
              <a:rPr lang="en-US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二次根式</a:t>
            </a:r>
            <a:endParaRPr lang="zh-CN" altLang="en-US" sz="40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519330"/>
            <a:ext cx="12192000" cy="106734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</a:t>
            </a:r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次根式的乘除运算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538102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409307" y="2730734"/>
            <a:ext cx="358606" cy="644533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1869729" y="2730734"/>
            <a:ext cx="358606" cy="644533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2137459" y="2730734"/>
            <a:ext cx="358606" cy="644533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内容占位符 2150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96770" y="2975610"/>
          <a:ext cx="43561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r:id="rId3" imgW="1412875" imgH="229235" progId="Equation.3">
                  <p:embed/>
                </p:oleObj>
              </mc:Choice>
              <mc:Fallback>
                <p:oleObj r:id="rId3" imgW="1412875" imgH="2292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96770" y="2975610"/>
                        <a:ext cx="4356100" cy="65405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矩形 21506"/>
          <p:cNvSpPr/>
          <p:nvPr/>
        </p:nvSpPr>
        <p:spPr>
          <a:xfrm>
            <a:off x="6347520" y="2941866"/>
            <a:ext cx="38814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（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a≥0</a:t>
            </a: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，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b≥0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）</a:t>
            </a:r>
          </a:p>
        </p:txBody>
      </p:sp>
      <p:sp>
        <p:nvSpPr>
          <p:cNvPr id="21508" name="直接连接符 21507"/>
          <p:cNvSpPr>
            <a:spLocks noChangeShapeType="1"/>
          </p:cNvSpPr>
          <p:nvPr/>
        </p:nvSpPr>
        <p:spPr bwMode="auto">
          <a:xfrm flipH="1">
            <a:off x="4451300" y="1936412"/>
            <a:ext cx="636587" cy="1119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9" name="直接连接符 21508"/>
          <p:cNvSpPr>
            <a:spLocks noChangeShapeType="1"/>
          </p:cNvSpPr>
          <p:nvPr/>
        </p:nvSpPr>
        <p:spPr bwMode="auto">
          <a:xfrm>
            <a:off x="5087888" y="1936411"/>
            <a:ext cx="827584" cy="1119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0" name="直接连接符 21509"/>
          <p:cNvSpPr>
            <a:spLocks noChangeShapeType="1"/>
          </p:cNvSpPr>
          <p:nvPr/>
        </p:nvSpPr>
        <p:spPr bwMode="auto">
          <a:xfrm flipH="1" flipV="1">
            <a:off x="3791743" y="3438977"/>
            <a:ext cx="1728191" cy="135817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直接连接符 21510"/>
          <p:cNvSpPr>
            <a:spLocks noChangeShapeType="1"/>
          </p:cNvSpPr>
          <p:nvPr/>
        </p:nvSpPr>
        <p:spPr bwMode="auto">
          <a:xfrm flipH="1" flipV="1">
            <a:off x="5229127" y="3438979"/>
            <a:ext cx="290808" cy="1358172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2" name="文本框 21511"/>
          <p:cNvSpPr txBox="1"/>
          <p:nvPr/>
        </p:nvSpPr>
        <p:spPr>
          <a:xfrm>
            <a:off x="1055370" y="5041265"/>
            <a:ext cx="94602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charset="-122"/>
                <a:cs typeface="+mn-ea"/>
              </a:rPr>
              <a:t>根号外的系数与系数相乘，积为结果的系数</a:t>
            </a:r>
            <a:r>
              <a:rPr lang="en-US" altLang="zh-CN" sz="36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charset="-122"/>
                <a:cs typeface="+mn-ea"/>
              </a:rPr>
              <a:t>.</a:t>
            </a:r>
          </a:p>
        </p:txBody>
      </p:sp>
      <p:sp>
        <p:nvSpPr>
          <p:cNvPr id="21513" name="直接连接符 21512"/>
          <p:cNvSpPr>
            <a:spLocks noChangeShapeType="1"/>
          </p:cNvSpPr>
          <p:nvPr/>
        </p:nvSpPr>
        <p:spPr bwMode="auto">
          <a:xfrm flipH="1" flipV="1">
            <a:off x="2458542" y="3492385"/>
            <a:ext cx="3061393" cy="130476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4" name="直接连接符 21513"/>
          <p:cNvSpPr>
            <a:spLocks noChangeShapeType="1"/>
          </p:cNvSpPr>
          <p:nvPr/>
        </p:nvSpPr>
        <p:spPr bwMode="auto">
          <a:xfrm flipH="1">
            <a:off x="3143672" y="1920536"/>
            <a:ext cx="1944216" cy="113551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文本框 21514"/>
          <p:cNvSpPr txBox="1"/>
          <p:nvPr/>
        </p:nvSpPr>
        <p:spPr>
          <a:xfrm>
            <a:off x="1055092" y="1247170"/>
            <a:ext cx="88931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36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charset="-122"/>
                <a:cs typeface="+mn-ea"/>
              </a:rPr>
              <a:t>根式和根式按公式相乘</a:t>
            </a:r>
            <a:r>
              <a:rPr lang="en-US" altLang="zh-CN" sz="36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ea typeface="微软雅黑" panose="020B0503020204020204" charset="-122"/>
                <a:cs typeface="+mn-ea"/>
              </a:rPr>
              <a:t>.</a:t>
            </a:r>
          </a:p>
        </p:txBody>
      </p:sp>
      <p:sp>
        <p:nvSpPr>
          <p:cNvPr id="2" name="上凸带形 1"/>
          <p:cNvSpPr/>
          <p:nvPr/>
        </p:nvSpPr>
        <p:spPr>
          <a:xfrm>
            <a:off x="44450" y="127635"/>
            <a:ext cx="2580005" cy="1552575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图解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1" animBg="1"/>
      <p:bldP spid="21512" grpId="2"/>
      <p:bldP spid="21514" grpId="3" animBg="1"/>
      <p:bldP spid="21515" grpId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4490" y="233680"/>
            <a:ext cx="4836160" cy="777875"/>
            <a:chOff x="1214" y="1427"/>
            <a:chExt cx="7616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23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二次根式的除法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36878" name="Rectangle 1"/>
          <p:cNvSpPr/>
          <p:nvPr/>
        </p:nvSpPr>
        <p:spPr>
          <a:xfrm>
            <a:off x="364490" y="1161415"/>
            <a:ext cx="955865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做一做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ysClr val="windowText" lastClr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下列各式，观察计算结果，你能发现什么规律？</a:t>
            </a:r>
            <a:endParaRPr lang="en-US" altLang="zh-CN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7899" name="Rectangle 1"/>
          <p:cNvSpPr/>
          <p:nvPr/>
        </p:nvSpPr>
        <p:spPr>
          <a:xfrm>
            <a:off x="783590" y="4759960"/>
            <a:ext cx="13258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发现：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767330" y="5766435"/>
            <a:ext cx="558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</a:p>
        </p:txBody>
      </p:sp>
      <p:graphicFrame>
        <p:nvGraphicFramePr>
          <p:cNvPr id="19" name="对象 -2147482509"/>
          <p:cNvGraphicFramePr>
            <a:graphicFrameLocks noChangeAspect="1"/>
          </p:cNvGraphicFramePr>
          <p:nvPr/>
        </p:nvGraphicFramePr>
        <p:xfrm>
          <a:off x="1895158" y="5587048"/>
          <a:ext cx="856615" cy="8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r:id="rId3" imgW="444500" imgH="457200" progId="Equation.KSEE3">
                  <p:embed/>
                </p:oleObj>
              </mc:Choice>
              <mc:Fallback>
                <p:oleObj r:id="rId3" imgW="4445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5158" y="5587048"/>
                        <a:ext cx="856615" cy="8801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组合 26"/>
          <p:cNvGrpSpPr/>
          <p:nvPr/>
        </p:nvGrpSpPr>
        <p:grpSpPr>
          <a:xfrm>
            <a:off x="1881505" y="2175510"/>
            <a:ext cx="5543550" cy="855980"/>
            <a:chOff x="1870" y="6317"/>
            <a:chExt cx="8730" cy="1348"/>
          </a:xfrm>
        </p:grpSpPr>
        <p:sp>
          <p:nvSpPr>
            <p:cNvPr id="28" name="Text Box 23"/>
            <p:cNvSpPr txBox="1"/>
            <p:nvPr/>
          </p:nvSpPr>
          <p:spPr>
            <a:xfrm>
              <a:off x="3378" y="6747"/>
              <a:ext cx="327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  <a:r>
                <a:rPr lang="zh-CN" altLang="en-US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</a:t>
              </a:r>
            </a:p>
          </p:txBody>
        </p:sp>
        <p:sp>
          <p:nvSpPr>
            <p:cNvPr id="29" name="Text Box 26"/>
            <p:cNvSpPr txBox="1"/>
            <p:nvPr/>
          </p:nvSpPr>
          <p:spPr>
            <a:xfrm>
              <a:off x="7995" y="6632"/>
              <a:ext cx="26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</a:p>
          </p:txBody>
        </p:sp>
        <p:graphicFrame>
          <p:nvGraphicFramePr>
            <p:cNvPr id="30" name="Object 28"/>
            <p:cNvGraphicFramePr>
              <a:graphicFrameLocks noChangeAspect="1"/>
            </p:cNvGraphicFramePr>
            <p:nvPr/>
          </p:nvGraphicFramePr>
          <p:xfrm>
            <a:off x="1870" y="6317"/>
            <a:ext cx="1648" cy="13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4" r:id="rId5" imgW="13411200" imgH="10972800" progId="Equation.DSMT4">
                    <p:embed/>
                  </p:oleObj>
                </mc:Choice>
                <mc:Fallback>
                  <p:oleObj r:id="rId5" imgW="13411200" imgH="10972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870" y="6317"/>
                          <a:ext cx="1648" cy="13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29"/>
            <p:cNvGraphicFramePr>
              <a:graphicFrameLocks noChangeAspect="1"/>
            </p:cNvGraphicFramePr>
            <p:nvPr/>
          </p:nvGraphicFramePr>
          <p:xfrm>
            <a:off x="7200" y="6317"/>
            <a:ext cx="928" cy="1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5" r:id="rId7" imgW="8534400" imgH="10668000" progId="Equation.DSMT4">
                    <p:embed/>
                  </p:oleObj>
                </mc:Choice>
                <mc:Fallback>
                  <p:oleObj r:id="rId7" imgW="8534400" imgH="1066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200" y="6317"/>
                          <a:ext cx="928" cy="115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组合 35"/>
          <p:cNvGrpSpPr/>
          <p:nvPr/>
        </p:nvGrpSpPr>
        <p:grpSpPr>
          <a:xfrm>
            <a:off x="1847215" y="3176905"/>
            <a:ext cx="5880100" cy="811530"/>
            <a:chOff x="1703" y="6990"/>
            <a:chExt cx="9260" cy="1278"/>
          </a:xfrm>
        </p:grpSpPr>
        <p:graphicFrame>
          <p:nvGraphicFramePr>
            <p:cNvPr id="37" name="Object 11"/>
            <p:cNvGraphicFramePr>
              <a:graphicFrameLocks noChangeAspect="1"/>
            </p:cNvGraphicFramePr>
            <p:nvPr/>
          </p:nvGraphicFramePr>
          <p:xfrm>
            <a:off x="2595" y="6990"/>
            <a:ext cx="5598" cy="1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6" r:id="rId9" imgW="109423200" imgH="24993600" progId="Equation.DSMT4">
                    <p:embed/>
                  </p:oleObj>
                </mc:Choice>
                <mc:Fallback>
                  <p:oleObj r:id="rId9" imgW="109423200" imgH="24993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595" y="6990"/>
                          <a:ext cx="5598" cy="12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57"/>
            <p:cNvSpPr/>
            <p:nvPr/>
          </p:nvSpPr>
          <p:spPr>
            <a:xfrm>
              <a:off x="1703" y="7330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(2)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       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　　　　　　　　　     </a:t>
              </a:r>
            </a:p>
          </p:txBody>
        </p:sp>
        <p:sp>
          <p:nvSpPr>
            <p:cNvPr id="40" name="Text Box 24"/>
            <p:cNvSpPr txBox="1"/>
            <p:nvPr/>
          </p:nvSpPr>
          <p:spPr>
            <a:xfrm>
              <a:off x="4233" y="7288"/>
              <a:ext cx="26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</a:p>
          </p:txBody>
        </p:sp>
        <p:sp>
          <p:nvSpPr>
            <p:cNvPr id="41" name="Text Box 27"/>
            <p:cNvSpPr txBox="1"/>
            <p:nvPr/>
          </p:nvSpPr>
          <p:spPr>
            <a:xfrm>
              <a:off x="8358" y="7283"/>
              <a:ext cx="26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847215" y="4084955"/>
            <a:ext cx="5808980" cy="833120"/>
            <a:chOff x="2042" y="7629"/>
            <a:chExt cx="9148" cy="1312"/>
          </a:xfrm>
        </p:grpSpPr>
        <p:graphicFrame>
          <p:nvGraphicFramePr>
            <p:cNvPr id="43" name="Object 17"/>
            <p:cNvGraphicFramePr>
              <a:graphicFrameLocks noChangeAspect="1"/>
            </p:cNvGraphicFramePr>
            <p:nvPr/>
          </p:nvGraphicFramePr>
          <p:xfrm>
            <a:off x="3240" y="7629"/>
            <a:ext cx="5492" cy="1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7" r:id="rId11" imgW="109728000" imgH="24993600" progId="Equation.DSMT4">
                    <p:embed/>
                  </p:oleObj>
                </mc:Choice>
                <mc:Fallback>
                  <p:oleObj r:id="rId11" imgW="109728000" imgH="24993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240" y="7629"/>
                          <a:ext cx="5492" cy="1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60"/>
            <p:cNvSpPr/>
            <p:nvPr/>
          </p:nvSpPr>
          <p:spPr>
            <a:xfrm>
              <a:off x="2042" y="7876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(3)</a:t>
              </a:r>
              <a:r>
                <a:rPr lang="zh-CN" altLang="en-US" sz="2800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        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　　　　　　　　　     </a:t>
              </a:r>
            </a:p>
          </p:txBody>
        </p:sp>
        <p:sp>
          <p:nvSpPr>
            <p:cNvPr id="46" name="Text Box 28"/>
            <p:cNvSpPr txBox="1"/>
            <p:nvPr/>
          </p:nvSpPr>
          <p:spPr>
            <a:xfrm>
              <a:off x="8585" y="8119"/>
              <a:ext cx="26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．</a:t>
              </a:r>
            </a:p>
          </p:txBody>
        </p:sp>
        <p:sp>
          <p:nvSpPr>
            <p:cNvPr id="47" name="Text Box 24"/>
            <p:cNvSpPr txBox="1"/>
            <p:nvPr/>
          </p:nvSpPr>
          <p:spPr>
            <a:xfrm>
              <a:off x="4572" y="8064"/>
              <a:ext cx="260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_______</a:t>
              </a:r>
              <a:r>
                <a:rPr lang="zh-CN" altLang="en-US" sz="280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</a:p>
          </p:txBody>
        </p:sp>
      </p:grpSp>
      <p:graphicFrame>
        <p:nvGraphicFramePr>
          <p:cNvPr id="48" name="Object 3"/>
          <p:cNvGraphicFramePr>
            <a:graphicFrameLocks noChangeAspect="1"/>
          </p:cNvGraphicFramePr>
          <p:nvPr/>
        </p:nvGraphicFramePr>
        <p:xfrm>
          <a:off x="3453448" y="2120635"/>
          <a:ext cx="22383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r:id="rId13" imgW="241935" imgH="815975" progId="Equation.DSMT4">
                  <p:embed/>
                </p:oleObj>
              </mc:Choice>
              <mc:Fallback>
                <p:oleObj r:id="rId13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453448" y="2120635"/>
                        <a:ext cx="223837" cy="731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6322060" y="2086610"/>
          <a:ext cx="2206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r:id="rId15" imgW="241935" imgH="815975" progId="Equation.DSMT4">
                  <p:embed/>
                </p:oleObj>
              </mc:Choice>
              <mc:Fallback>
                <p:oleObj r:id="rId15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322060" y="2086610"/>
                        <a:ext cx="220663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3933825" y="3032125"/>
          <a:ext cx="2254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r:id="rId17" imgW="241935" imgH="815975" progId="Equation.DSMT4">
                  <p:embed/>
                </p:oleObj>
              </mc:Choice>
              <mc:Fallback>
                <p:oleObj r:id="rId17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933825" y="3032125"/>
                        <a:ext cx="225425" cy="739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6"/>
          <p:cNvGraphicFramePr>
            <a:graphicFrameLocks noChangeAspect="1"/>
          </p:cNvGraphicFramePr>
          <p:nvPr/>
        </p:nvGraphicFramePr>
        <p:xfrm>
          <a:off x="6599238" y="3032125"/>
          <a:ext cx="2143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r:id="rId19" imgW="241935" imgH="815975" progId="Equation.DSMT4">
                  <p:embed/>
                </p:oleObj>
              </mc:Choice>
              <mc:Fallback>
                <p:oleObj r:id="rId19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99238" y="3032125"/>
                        <a:ext cx="214312" cy="704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4079558" y="4003993"/>
          <a:ext cx="246062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r:id="rId21" imgW="241935" imgH="815975" progId="Equation.DSMT4">
                  <p:embed/>
                </p:oleObj>
              </mc:Choice>
              <mc:Fallback>
                <p:oleObj r:id="rId21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079558" y="4003993"/>
                        <a:ext cx="246062" cy="8048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8"/>
          <p:cNvGraphicFramePr>
            <a:graphicFrameLocks noChangeAspect="1"/>
          </p:cNvGraphicFramePr>
          <p:nvPr/>
        </p:nvGraphicFramePr>
        <p:xfrm>
          <a:off x="6592888" y="4040188"/>
          <a:ext cx="24447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r:id="rId23" imgW="241935" imgH="815975" progId="Equation.DSMT4">
                  <p:embed/>
                </p:oleObj>
              </mc:Choice>
              <mc:Fallback>
                <p:oleObj r:id="rId23" imgW="241935" imgH="8159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592888" y="4040188"/>
                        <a:ext cx="244475" cy="801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对象 -2147482509"/>
          <p:cNvGraphicFramePr>
            <a:graphicFrameLocks noChangeAspect="1"/>
          </p:cNvGraphicFramePr>
          <p:nvPr/>
        </p:nvGraphicFramePr>
        <p:xfrm>
          <a:off x="3225800" y="5599113"/>
          <a:ext cx="563880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r:id="rId25" imgW="292100" imgH="444500" progId="Equation.KSEE3">
                  <p:embed/>
                </p:oleObj>
              </mc:Choice>
              <mc:Fallback>
                <p:oleObj r:id="rId25" imgW="2921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225800" y="5599113"/>
                        <a:ext cx="563880" cy="855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文本框 61"/>
          <p:cNvSpPr txBox="1"/>
          <p:nvPr/>
        </p:nvSpPr>
        <p:spPr>
          <a:xfrm>
            <a:off x="5119370" y="5786755"/>
            <a:ext cx="558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</a:p>
        </p:txBody>
      </p:sp>
      <p:graphicFrame>
        <p:nvGraphicFramePr>
          <p:cNvPr id="63" name="对象 -2147482509"/>
          <p:cNvGraphicFramePr>
            <a:graphicFrameLocks noChangeAspect="1"/>
          </p:cNvGraphicFramePr>
          <p:nvPr/>
        </p:nvGraphicFramePr>
        <p:xfrm>
          <a:off x="4149726" y="5607368"/>
          <a:ext cx="1051560" cy="8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r:id="rId27" imgW="545465" imgH="457200" progId="Equation.KSEE3">
                  <p:embed/>
                </p:oleObj>
              </mc:Choice>
              <mc:Fallback>
                <p:oleObj r:id="rId27" imgW="545465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149726" y="5607368"/>
                        <a:ext cx="1051560" cy="8801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对象 -2147482509"/>
          <p:cNvGraphicFramePr>
            <a:graphicFrameLocks noChangeAspect="1"/>
          </p:cNvGraphicFramePr>
          <p:nvPr/>
        </p:nvGraphicFramePr>
        <p:xfrm>
          <a:off x="5516245" y="5619433"/>
          <a:ext cx="687070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r:id="rId29" imgW="355600" imgH="444500" progId="Equation.KSEE3">
                  <p:embed/>
                </p:oleObj>
              </mc:Choice>
              <mc:Fallback>
                <p:oleObj r:id="rId29" imgW="3556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516245" y="5619433"/>
                        <a:ext cx="687070" cy="855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文本框 66"/>
          <p:cNvSpPr txBox="1"/>
          <p:nvPr/>
        </p:nvSpPr>
        <p:spPr>
          <a:xfrm>
            <a:off x="7374890" y="5741035"/>
            <a:ext cx="5588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</a:p>
        </p:txBody>
      </p:sp>
      <p:graphicFrame>
        <p:nvGraphicFramePr>
          <p:cNvPr id="68" name="对象 -2147482509"/>
          <p:cNvGraphicFramePr>
            <a:graphicFrameLocks noChangeAspect="1"/>
          </p:cNvGraphicFramePr>
          <p:nvPr/>
        </p:nvGraphicFramePr>
        <p:xfrm>
          <a:off x="6416993" y="5561648"/>
          <a:ext cx="1028065" cy="880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r:id="rId31" imgW="533400" imgH="457200" progId="Equation.KSEE3">
                  <p:embed/>
                </p:oleObj>
              </mc:Choice>
              <mc:Fallback>
                <p:oleObj r:id="rId31" imgW="5334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6416993" y="5561648"/>
                        <a:ext cx="1028065" cy="8801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对象 -2147482509"/>
          <p:cNvGraphicFramePr>
            <a:graphicFrameLocks noChangeAspect="1"/>
          </p:cNvGraphicFramePr>
          <p:nvPr/>
        </p:nvGraphicFramePr>
        <p:xfrm>
          <a:off x="7759700" y="5573713"/>
          <a:ext cx="711200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r:id="rId33" imgW="368300" imgH="444500" progId="Equation.KSEE3">
                  <p:embed/>
                </p:oleObj>
              </mc:Choice>
              <mc:Fallback>
                <p:oleObj r:id="rId33" imgW="3683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759700" y="5573713"/>
                        <a:ext cx="711200" cy="8559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16" grpId="0"/>
      <p:bldP spid="62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190" y="3681095"/>
            <a:ext cx="7532370" cy="1334770"/>
            <a:chOff x="1314624" y="2971800"/>
            <a:chExt cx="6630100" cy="912813"/>
          </a:xfrm>
        </p:grpSpPr>
        <p:graphicFrame>
          <p:nvGraphicFramePr>
            <p:cNvPr id="38927" name="对象 5"/>
            <p:cNvGraphicFramePr>
              <a:graphicFrameLocks noChangeAspect="1"/>
            </p:cNvGraphicFramePr>
            <p:nvPr/>
          </p:nvGraphicFramePr>
          <p:xfrm>
            <a:off x="1314624" y="2971800"/>
            <a:ext cx="4062413" cy="912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2" r:id="rId3" imgW="2032000" imgH="457200" progId="Equation.DSMT4">
                    <p:embed/>
                  </p:oleObj>
                </mc:Choice>
                <mc:Fallback>
                  <p:oleObj r:id="rId3" imgW="2032000" imgH="45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314624" y="2971800"/>
                          <a:ext cx="4062413" cy="9128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1"/>
            <p:cNvSpPr>
              <a:spLocks noChangeArrowheads="1"/>
            </p:cNvSpPr>
            <p:nvPr/>
          </p:nvSpPr>
          <p:spPr bwMode="auto">
            <a:xfrm>
              <a:off x="5501055" y="3105118"/>
              <a:ext cx="2443669" cy="50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(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  <a:cs typeface="Times New Roman" panose="02020603050405020304" pitchFamily="18" charset="0"/>
                </a:rPr>
                <a:t>≥</a:t>
              </a: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0</a:t>
              </a: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b="1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</a:t>
              </a:r>
              <a:r>
                <a:rPr kumimoji="0" lang="zh-C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  <a:cs typeface="Times New Roman" panose="02020603050405020304" pitchFamily="18" charset="0"/>
                </a:rPr>
                <a:t>＞</a:t>
              </a:r>
              <a:r>
                <a:rPr kumimoji="0" lang="en-US" altLang="zh-CN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0).</a:t>
              </a:r>
              <a:endPara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455930" y="55118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815" y="1573530"/>
            <a:ext cx="11301730" cy="7372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二次根式的除法法则：</a:t>
            </a:r>
            <a:r>
              <a:rPr lang="zh-CN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二次根式相除，把被开方数相除，根指数不变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内容占位符 7"/>
          <p:cNvSpPr txBox="1"/>
          <p:nvPr/>
        </p:nvSpPr>
        <p:spPr>
          <a:xfrm>
            <a:off x="436245" y="475933"/>
            <a:ext cx="7348538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下列各式：</a:t>
            </a:r>
            <a:endParaRPr lang="zh-CN" altLang="en-US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6" name="矩形 8"/>
          <p:cNvSpPr/>
          <p:nvPr/>
        </p:nvSpPr>
        <p:spPr>
          <a:xfrm>
            <a:off x="435928" y="2427605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39948" name="对象 2"/>
          <p:cNvGraphicFramePr>
            <a:graphicFrameLocks noChangeAspect="1"/>
          </p:cNvGraphicFramePr>
          <p:nvPr/>
        </p:nvGraphicFramePr>
        <p:xfrm>
          <a:off x="2771775" y="1426528"/>
          <a:ext cx="1651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3" imgW="824865" imgH="444500" progId="Equation.DSMT4">
                  <p:embed/>
                </p:oleObj>
              </mc:Choice>
              <mc:Fallback>
                <p:oleObj r:id="rId3" imgW="8248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1775" y="1426528"/>
                        <a:ext cx="1651000" cy="889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对象 4"/>
          <p:cNvGraphicFramePr>
            <a:graphicFrameLocks noChangeAspect="1"/>
          </p:cNvGraphicFramePr>
          <p:nvPr/>
        </p:nvGraphicFramePr>
        <p:xfrm>
          <a:off x="1090613" y="1413828"/>
          <a:ext cx="1016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r:id="rId5" imgW="508000" imgH="457200" progId="Equation.DSMT4">
                  <p:embed/>
                </p:oleObj>
              </mc:Choice>
              <mc:Fallback>
                <p:oleObj r:id="rId5" imgW="5080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0613" y="1413828"/>
                        <a:ext cx="10160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51878" y="2529205"/>
          <a:ext cx="3225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7" imgW="1612900" imgH="457200" progId="Equation.DSMT4">
                  <p:embed/>
                </p:oleObj>
              </mc:Choice>
              <mc:Fallback>
                <p:oleObj r:id="rId7" imgW="16129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1878" y="2529205"/>
                        <a:ext cx="32258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051878" y="3542030"/>
          <a:ext cx="629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r:id="rId9" imgW="3149600" imgH="457200" progId="Equation.DSMT4">
                  <p:embed/>
                </p:oleObj>
              </mc:Choice>
              <mc:Fallback>
                <p:oleObj r:id="rId9" imgW="31496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1878" y="3542030"/>
                        <a:ext cx="62992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4" name="对象 3"/>
          <p:cNvGraphicFramePr>
            <a:graphicFrameLocks noChangeAspect="1"/>
          </p:cNvGraphicFramePr>
          <p:nvPr/>
        </p:nvGraphicFramePr>
        <p:xfrm>
          <a:off x="4945063" y="1426528"/>
          <a:ext cx="1651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r:id="rId11" imgW="824865" imgH="444500" progId="Equation.DSMT4">
                  <p:embed/>
                </p:oleObj>
              </mc:Choice>
              <mc:Fallback>
                <p:oleObj r:id="rId11" imgW="8248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45063" y="1426528"/>
                        <a:ext cx="1651000" cy="889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051878" y="4556443"/>
          <a:ext cx="706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r:id="rId13" imgW="3530600" imgH="457200" progId="Equation.DSMT4">
                  <p:embed/>
                </p:oleObj>
              </mc:Choice>
              <mc:Fallback>
                <p:oleObj r:id="rId13" imgW="35306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51878" y="4556443"/>
                        <a:ext cx="70612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横卷形 1"/>
          <p:cNvSpPr/>
          <p:nvPr/>
        </p:nvSpPr>
        <p:spPr>
          <a:xfrm>
            <a:off x="6805930" y="967105"/>
            <a:ext cx="5280660" cy="247459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b="1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温馨提示：利用二次根式的除法法则进行计算，被开方数相除时，可以用“除以一个不为零的数等于乘这个数的倒数”进行约分、化简．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内容占位符 7"/>
          <p:cNvSpPr txBox="1"/>
          <p:nvPr/>
        </p:nvSpPr>
        <p:spPr>
          <a:xfrm>
            <a:off x="267018" y="447358"/>
            <a:ext cx="75692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-44958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</a:p>
        </p:txBody>
      </p:sp>
      <p:grpSp>
        <p:nvGrpSpPr>
          <p:cNvPr id="41996" name="组合 4"/>
          <p:cNvGrpSpPr/>
          <p:nvPr/>
        </p:nvGrpSpPr>
        <p:grpSpPr>
          <a:xfrm>
            <a:off x="1486535" y="1462723"/>
            <a:ext cx="6153150" cy="914400"/>
            <a:chOff x="1374775" y="2312876"/>
            <a:chExt cx="6153607" cy="914400"/>
          </a:xfrm>
        </p:grpSpPr>
        <p:graphicFrame>
          <p:nvGraphicFramePr>
            <p:cNvPr id="42004" name="对象 2"/>
            <p:cNvGraphicFramePr>
              <a:graphicFrameLocks noChangeAspect="1"/>
            </p:cNvGraphicFramePr>
            <p:nvPr/>
          </p:nvGraphicFramePr>
          <p:xfrm>
            <a:off x="3435578" y="2312876"/>
            <a:ext cx="13716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" r:id="rId3" imgW="685800" imgH="457200" progId="Equation.DSMT4">
                    <p:embed/>
                  </p:oleObj>
                </mc:Choice>
                <mc:Fallback>
                  <p:oleObj r:id="rId3" imgW="685800" imgH="45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35578" y="2312876"/>
                          <a:ext cx="1371600" cy="914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5" name="对象 4"/>
            <p:cNvGraphicFramePr>
              <a:graphicFrameLocks noChangeAspect="1"/>
            </p:cNvGraphicFramePr>
            <p:nvPr/>
          </p:nvGraphicFramePr>
          <p:xfrm>
            <a:off x="1374775" y="2312876"/>
            <a:ext cx="11430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r:id="rId5" imgW="571500" imgH="457200" progId="Equation.DSMT4">
                    <p:embed/>
                  </p:oleObj>
                </mc:Choice>
                <mc:Fallback>
                  <p:oleObj r:id="rId5" imgW="571500" imgH="45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4775" y="2312876"/>
                          <a:ext cx="1143000" cy="914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6" name="对象 4"/>
            <p:cNvGraphicFramePr>
              <a:graphicFrameLocks noChangeAspect="1"/>
            </p:cNvGraphicFramePr>
            <p:nvPr/>
          </p:nvGraphicFramePr>
          <p:xfrm>
            <a:off x="5724982" y="2325576"/>
            <a:ext cx="1803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7" r:id="rId7" imgW="901065" imgH="444500" progId="Equation.DSMT4">
                    <p:embed/>
                  </p:oleObj>
                </mc:Choice>
                <mc:Fallback>
                  <p:oleObj r:id="rId7" imgW="901065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24982" y="2325576"/>
                          <a:ext cx="1803400" cy="889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998" name="组合 3"/>
          <p:cNvGrpSpPr/>
          <p:nvPr/>
        </p:nvGrpSpPr>
        <p:grpSpPr>
          <a:xfrm>
            <a:off x="1457325" y="2557145"/>
            <a:ext cx="5789613" cy="1016000"/>
            <a:chOff x="1374775" y="3474852"/>
            <a:chExt cx="5789513" cy="1016000"/>
          </a:xfrm>
        </p:grpSpPr>
        <p:graphicFrame>
          <p:nvGraphicFramePr>
            <p:cNvPr id="42002" name="对象 3"/>
            <p:cNvGraphicFramePr>
              <a:graphicFrameLocks noChangeAspect="1"/>
            </p:cNvGraphicFramePr>
            <p:nvPr/>
          </p:nvGraphicFramePr>
          <p:xfrm>
            <a:off x="1374775" y="3474852"/>
            <a:ext cx="3606800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r:id="rId9" imgW="1803400" imgH="508000" progId="Equation.DSMT4">
                    <p:embed/>
                  </p:oleObj>
                </mc:Choice>
                <mc:Fallback>
                  <p:oleObj r:id="rId9" imgW="1803400" imgH="50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74775" y="3474852"/>
                          <a:ext cx="3606800" cy="1016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4932302" y="3573277"/>
              <a:ext cx="2231986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(</a:t>
              </a:r>
              <a:r>
                <a:rPr kumimoji="0" lang="en-US" altLang="zh-CN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</a:t>
              </a:r>
              <a:r>
                <a:rPr kumimoji="0" lang="zh-CN" altLang="en-US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＞</a:t>
              </a:r>
              <a:r>
                <a:rPr kumimoji="0" lang="en-US" altLang="zh-CN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</a:t>
              </a:r>
              <a:r>
                <a:rPr kumimoji="0" lang="zh-CN" altLang="en-US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kumimoji="0" lang="en-US" altLang="zh-CN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b</a:t>
              </a:r>
              <a:r>
                <a:rPr kumimoji="0" lang="zh-CN" altLang="en-US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＞</a:t>
              </a:r>
              <a:r>
                <a:rPr kumimoji="0" lang="en-US" altLang="zh-CN" sz="2400" b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</a:t>
              </a:r>
              <a:r>
                <a:rPr kumimoji="0" lang="en-US" altLang="zh-CN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).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9" name="内容占位符 7"/>
          <p:cNvSpPr txBox="1"/>
          <p:nvPr/>
        </p:nvSpPr>
        <p:spPr>
          <a:xfrm>
            <a:off x="267335" y="3592830"/>
            <a:ext cx="1136205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3175" algn="l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直接利用二次根式的除法法则进行计算；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(2)(4)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要注意根号外的因数与因数相除，同时要注意结果的符号；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进行计算时需先把带分数化成假分数．</a:t>
            </a:r>
            <a:endParaRPr lang="en-US" altLang="zh-CN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charRg st="0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3556000" y="4014470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050" b="0">
                <a:latin typeface="Calibri" panose="020F0502020204030204"/>
              </a:rPr>
              <a:t> 
</a:t>
            </a:r>
            <a:endParaRPr lang="zh-CN" altLang="en-US"/>
          </a:p>
        </p:txBody>
      </p:sp>
      <p:sp>
        <p:nvSpPr>
          <p:cNvPr id="44042" name="矩形 8"/>
          <p:cNvSpPr/>
          <p:nvPr/>
        </p:nvSpPr>
        <p:spPr>
          <a:xfrm>
            <a:off x="114935" y="1355408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pSp>
        <p:nvGrpSpPr>
          <p:cNvPr id="43019" name="组合 2"/>
          <p:cNvGrpSpPr/>
          <p:nvPr/>
        </p:nvGrpSpPr>
        <p:grpSpPr>
          <a:xfrm>
            <a:off x="873760" y="1340485"/>
            <a:ext cx="6174105" cy="3442335"/>
            <a:chOff x="1174080" y="1474788"/>
            <a:chExt cx="5918200" cy="3322364"/>
          </a:xfrm>
        </p:grpSpPr>
        <p:graphicFrame>
          <p:nvGraphicFramePr>
            <p:cNvPr id="44046" name="对象 2"/>
            <p:cNvGraphicFramePr>
              <a:graphicFrameLocks noChangeAspect="1"/>
            </p:cNvGraphicFramePr>
            <p:nvPr/>
          </p:nvGraphicFramePr>
          <p:xfrm>
            <a:off x="1174080" y="1474788"/>
            <a:ext cx="36830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9" r:id="rId3" imgW="1841500" imgH="457200" progId="Equation.DSMT4">
                    <p:embed/>
                  </p:oleObj>
                </mc:Choice>
                <mc:Fallback>
                  <p:oleObj r:id="rId3" imgW="1841500" imgH="45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74080" y="1474788"/>
                          <a:ext cx="3683000" cy="914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47" name="对象 3"/>
            <p:cNvGraphicFramePr>
              <a:graphicFrameLocks noChangeAspect="1"/>
            </p:cNvGraphicFramePr>
            <p:nvPr/>
          </p:nvGraphicFramePr>
          <p:xfrm>
            <a:off x="1174080" y="2691470"/>
            <a:ext cx="59182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0" r:id="rId5" imgW="2959100" imgH="457200" progId="Equation.DSMT4">
                    <p:embed/>
                  </p:oleObj>
                </mc:Choice>
                <mc:Fallback>
                  <p:oleObj r:id="rId5" imgW="2959100" imgH="457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74080" y="2691470"/>
                          <a:ext cx="5918200" cy="914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48" name="对象 5"/>
            <p:cNvGraphicFramePr>
              <a:graphicFrameLocks noChangeAspect="1"/>
            </p:cNvGraphicFramePr>
            <p:nvPr/>
          </p:nvGraphicFramePr>
          <p:xfrm>
            <a:off x="1174080" y="3908152"/>
            <a:ext cx="46228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1" r:id="rId7" imgW="2311400" imgH="444500" progId="Equation.DSMT4">
                    <p:embed/>
                  </p:oleObj>
                </mc:Choice>
                <mc:Fallback>
                  <p:oleObj r:id="rId7" imgW="23114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74080" y="3908152"/>
                          <a:ext cx="4622800" cy="889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044" name="组合 18"/>
          <p:cNvGrpSpPr/>
          <p:nvPr/>
        </p:nvGrpSpPr>
        <p:grpSpPr>
          <a:xfrm>
            <a:off x="7561580" y="967423"/>
            <a:ext cx="3606800" cy="4468812"/>
            <a:chOff x="1149350" y="1484313"/>
            <a:chExt cx="3606800" cy="4468911"/>
          </a:xfrm>
        </p:grpSpPr>
        <p:graphicFrame>
          <p:nvGraphicFramePr>
            <p:cNvPr id="43021" name="对象 4"/>
            <p:cNvGraphicFramePr>
              <a:graphicFrameLocks noChangeAspect="1"/>
            </p:cNvGraphicFramePr>
            <p:nvPr/>
          </p:nvGraphicFramePr>
          <p:xfrm>
            <a:off x="1149350" y="1484313"/>
            <a:ext cx="3606800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2" r:id="rId9" imgW="1803400" imgH="508000" progId="Equation.DSMT4">
                    <p:embed/>
                  </p:oleObj>
                </mc:Choice>
                <mc:Fallback>
                  <p:oleObj r:id="rId9" imgW="1803400" imgH="50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49350" y="1484313"/>
                          <a:ext cx="3606800" cy="1016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2" name="对象 2"/>
            <p:cNvGraphicFramePr>
              <a:graphicFrameLocks noChangeAspect="1"/>
            </p:cNvGraphicFramePr>
            <p:nvPr/>
          </p:nvGraphicFramePr>
          <p:xfrm>
            <a:off x="1581108" y="3642569"/>
            <a:ext cx="28448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3" r:id="rId11" imgW="1422400" imgH="444500" progId="Equation.DSMT4">
                    <p:embed/>
                  </p:oleObj>
                </mc:Choice>
                <mc:Fallback>
                  <p:oleObj r:id="rId11" imgW="14224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581108" y="3642569"/>
                          <a:ext cx="2844800" cy="889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3" name="对象 3"/>
            <p:cNvGraphicFramePr>
              <a:graphicFrameLocks noChangeAspect="1"/>
            </p:cNvGraphicFramePr>
            <p:nvPr/>
          </p:nvGraphicFramePr>
          <p:xfrm>
            <a:off x="1581108" y="4658197"/>
            <a:ext cx="220980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4" r:id="rId13" imgW="1104900" imgH="330200" progId="Equation.DSMT4">
                    <p:embed/>
                  </p:oleObj>
                </mc:Choice>
                <mc:Fallback>
                  <p:oleObj r:id="rId13" imgW="1104900" imgH="3302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81108" y="4658197"/>
                          <a:ext cx="2209800" cy="6604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4" name="对象 4"/>
            <p:cNvGraphicFramePr>
              <a:graphicFrameLocks noChangeAspect="1"/>
            </p:cNvGraphicFramePr>
            <p:nvPr/>
          </p:nvGraphicFramePr>
          <p:xfrm>
            <a:off x="1581108" y="2626941"/>
            <a:ext cx="29464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5" r:id="rId15" imgW="1473200" imgH="444500" progId="Equation.DSMT4">
                    <p:embed/>
                  </p:oleObj>
                </mc:Choice>
                <mc:Fallback>
                  <p:oleObj r:id="rId15" imgW="14732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581108" y="2626941"/>
                          <a:ext cx="2946400" cy="889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5" name="对象 17"/>
            <p:cNvGraphicFramePr>
              <a:graphicFrameLocks noChangeAspect="1"/>
            </p:cNvGraphicFramePr>
            <p:nvPr/>
          </p:nvGraphicFramePr>
          <p:xfrm>
            <a:off x="1581108" y="5445224"/>
            <a:ext cx="17780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6" r:id="rId17" imgW="888365" imgH="254000" progId="Equation.DSMT4">
                    <p:embed/>
                  </p:oleObj>
                </mc:Choice>
                <mc:Fallback>
                  <p:oleObj r:id="rId17" imgW="888365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581108" y="5445224"/>
                          <a:ext cx="1778000" cy="508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/>
          <p:nvPr/>
        </p:nvSpPr>
        <p:spPr>
          <a:xfrm>
            <a:off x="654050" y="1717675"/>
            <a:ext cx="1067689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在本例的解答过程中，将                         分别化成了也就是将分母中含二次根式的式子化为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分母中不含二次根式的式子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像这样，把分母中的二次根式化去，叫做分母有理化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58460" y="1808480"/>
          <a:ext cx="1828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3" imgW="914400" imgH="457200" progId="Equation.DSMT4">
                  <p:embed/>
                </p:oleObj>
              </mc:Choice>
              <mc:Fallback>
                <p:oleObj r:id="rId3" imgW="9144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58460" y="1808480"/>
                        <a:ext cx="18288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254943" y="2722563"/>
          <a:ext cx="223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r:id="rId5" imgW="1117600" imgH="431800" progId="Equation.DSMT4">
                  <p:embed/>
                </p:oleObj>
              </mc:Choice>
              <mc:Fallback>
                <p:oleObj r:id="rId5" imgW="11176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4943" y="2722563"/>
                        <a:ext cx="22352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29615" y="4739005"/>
            <a:ext cx="11107251" cy="1308884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温馨提示：</a:t>
            </a:r>
            <a:r>
              <a:rPr lang="zh-CN" alt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要想将分母有理化，其实质是将分子、分母同乘一个适当的数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，使</a:t>
            </a:r>
            <a:r>
              <a:rPr lang="zh-CN" alt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分母转化为          </a:t>
            </a:r>
            <a:r>
              <a:rPr lang="en-US" altLang="zh-CN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</a:t>
            </a:r>
            <a:r>
              <a:rPr lang="zh-CN" alt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的形式．</a:t>
            </a:r>
          </a:p>
        </p:txBody>
      </p:sp>
      <p:graphicFrame>
        <p:nvGraphicFramePr>
          <p:cNvPr id="50196" name="对象 2"/>
          <p:cNvGraphicFramePr>
            <a:graphicFrameLocks noChangeAspect="1"/>
          </p:cNvGraphicFramePr>
          <p:nvPr/>
        </p:nvGraphicFramePr>
        <p:xfrm>
          <a:off x="4824421" y="5492301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r:id="rId7" imgW="876300" imgH="342900" progId="Equation.DSMT4">
                  <p:embed/>
                </p:oleObj>
              </mc:Choice>
              <mc:Fallback>
                <p:oleObj r:id="rId7" imgW="876300" imgH="342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24421" y="5492301"/>
                        <a:ext cx="1752600" cy="685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组合 33"/>
          <p:cNvGrpSpPr/>
          <p:nvPr/>
        </p:nvGrpSpPr>
        <p:grpSpPr>
          <a:xfrm>
            <a:off x="271780" y="306705"/>
            <a:ext cx="4338320" cy="777875"/>
            <a:chOff x="1214" y="1427"/>
            <a:chExt cx="6832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3453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分母有理化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3</a:t>
              </a:r>
            </a:p>
          </p:txBody>
        </p:sp>
      </p:grpSp>
      <p:sp>
        <p:nvSpPr>
          <p:cNvPr id="8" name="圆角矩形 31"/>
          <p:cNvSpPr/>
          <p:nvPr/>
        </p:nvSpPr>
        <p:spPr>
          <a:xfrm>
            <a:off x="271780" y="1268095"/>
            <a:ext cx="196342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概念学习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内容占位符 7"/>
          <p:cNvSpPr txBox="1"/>
          <p:nvPr/>
        </p:nvSpPr>
        <p:spPr>
          <a:xfrm>
            <a:off x="883920" y="667703"/>
            <a:ext cx="7348538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例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3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去掉下列各式分母中的二次根式：</a:t>
            </a:r>
          </a:p>
        </p:txBody>
      </p:sp>
      <p:graphicFrame>
        <p:nvGraphicFramePr>
          <p:cNvPr id="50189" name="对象 4"/>
          <p:cNvGraphicFramePr>
            <a:graphicFrameLocks noChangeAspect="1"/>
          </p:cNvGraphicFramePr>
          <p:nvPr/>
        </p:nvGraphicFramePr>
        <p:xfrm>
          <a:off x="1116013" y="1475740"/>
          <a:ext cx="101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4" imgW="508000" imgH="431800" progId="Equation.DSMT4">
                  <p:embed/>
                </p:oleObj>
              </mc:Choice>
              <mc:Fallback>
                <p:oleObj r:id="rId4" imgW="5080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6013" y="1475740"/>
                        <a:ext cx="10160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0" name="对象 3"/>
          <p:cNvGraphicFramePr>
            <a:graphicFrameLocks noChangeAspect="1"/>
          </p:cNvGraphicFramePr>
          <p:nvPr/>
        </p:nvGraphicFramePr>
        <p:xfrm>
          <a:off x="2557463" y="1450340"/>
          <a:ext cx="1193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r:id="rId6" imgW="596900" imgH="457200" progId="Equation.DSMT4">
                  <p:embed/>
                </p:oleObj>
              </mc:Choice>
              <mc:Fallback>
                <p:oleObj r:id="rId6" imgW="5969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7463" y="1450340"/>
                        <a:ext cx="11938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内容占位符 7"/>
          <p:cNvSpPr txBox="1"/>
          <p:nvPr/>
        </p:nvSpPr>
        <p:spPr>
          <a:xfrm>
            <a:off x="767080" y="2964180"/>
            <a:ext cx="1065784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有多种方法：可以先运用二次根式的除法法则，再把被开方数进行化简，最后进行开方运算，也可以先分别把分子、分母进行化简，再将分子、分母同乘一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个适当的数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式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，化去分母中的根式；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0197" name="对象 3"/>
          <p:cNvGraphicFramePr>
            <a:graphicFrameLocks noChangeAspect="1"/>
          </p:cNvGraphicFramePr>
          <p:nvPr/>
        </p:nvGraphicFramePr>
        <p:xfrm>
          <a:off x="5109210" y="2536825"/>
          <a:ext cx="706120" cy="61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r:id="rId8" imgW="279400" imgH="241300" progId="Equation.DSMT4">
                  <p:embed/>
                </p:oleObj>
              </mc:Choice>
              <mc:Fallback>
                <p:oleObj r:id="rId8" imgW="2794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9210" y="2536825"/>
                        <a:ext cx="706120" cy="6102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内容占位符 7"/>
          <p:cNvSpPr txBox="1"/>
          <p:nvPr/>
        </p:nvSpPr>
        <p:spPr>
          <a:xfrm>
            <a:off x="883920" y="4994275"/>
            <a:ext cx="753745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分子、分母同乘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.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83920" y="2409825"/>
            <a:ext cx="4225290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defTabSz="91440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解析：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分子、分母同乘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aphicFrame>
        <p:nvGraphicFramePr>
          <p:cNvPr id="2" name="对象 -2147482618"/>
          <p:cNvGraphicFramePr>
            <a:graphicFrameLocks noChangeAspect="1"/>
          </p:cNvGraphicFramePr>
          <p:nvPr/>
        </p:nvGraphicFramePr>
        <p:xfrm>
          <a:off x="4272915" y="1428750"/>
          <a:ext cx="1701165" cy="956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r:id="rId10" imgW="812800" imgH="457200" progId="Equation.KSEE3">
                  <p:embed/>
                </p:oleObj>
              </mc:Choice>
              <mc:Fallback>
                <p:oleObj r:id="rId10" imgW="8128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72915" y="1428750"/>
                        <a:ext cx="1701165" cy="9569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4008120" y="5165090"/>
          <a:ext cx="1289685" cy="566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r:id="rId12" imgW="520700" imgH="228600" progId="Equation.KSEE3">
                  <p:embed/>
                </p:oleObj>
              </mc:Choice>
              <mc:Fallback>
                <p:oleObj r:id="rId12" imgW="5207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008120" y="5165090"/>
                        <a:ext cx="1289685" cy="5664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对象 32"/>
          <p:cNvGraphicFramePr>
            <a:graphicFrameLocks noChangeAspect="1"/>
          </p:cNvGraphicFramePr>
          <p:nvPr/>
        </p:nvGraphicFramePr>
        <p:xfrm>
          <a:off x="1086485" y="1084263"/>
          <a:ext cx="393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r:id="rId3" imgW="1968500" imgH="457200" progId="Equation.DSMT4">
                  <p:embed/>
                </p:oleObj>
              </mc:Choice>
              <mc:Fallback>
                <p:oleObj r:id="rId3" imgW="19685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6485" y="1084263"/>
                        <a:ext cx="39370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086485" y="2669223"/>
          <a:ext cx="5588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r:id="rId5" imgW="2794000" imgH="457200" progId="Equation.DSMT4">
                  <p:embed/>
                </p:oleObj>
              </mc:Choice>
              <mc:Fallback>
                <p:oleObj r:id="rId5" imgW="27940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6485" y="2669223"/>
                        <a:ext cx="55880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-2147482617"/>
          <p:cNvGraphicFramePr>
            <a:graphicFrameLocks noChangeAspect="1"/>
          </p:cNvGraphicFramePr>
          <p:nvPr/>
        </p:nvGraphicFramePr>
        <p:xfrm>
          <a:off x="981075" y="4076065"/>
          <a:ext cx="7590790" cy="9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r:id="rId7" imgW="3695700" imgH="457200" progId="Equation.KSEE3">
                  <p:embed/>
                </p:oleObj>
              </mc:Choice>
              <mc:Fallback>
                <p:oleObj r:id="rId7" imgW="36957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1075" y="4076065"/>
                        <a:ext cx="7590790" cy="9391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464820" y="1237615"/>
            <a:ext cx="1005840" cy="60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76885" y="1159510"/>
            <a:ext cx="10992485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分母有理化的一般步骤：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　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“一移”，即将分子、分母中能开得尽方的因数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式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开方后移到根号外；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“ 二乘”，即将分子、分母同乘分母的有理化因数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式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“ 三化”，即化简计算．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6885" y="42672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14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57">
                                            <p:txEl>
                                              <p:charRg st="14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51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7">
                                            <p:txEl>
                                              <p:charRg st="51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charRg st="8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457">
                                            <p:txEl>
                                              <p:charRg st="82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Text Box 2"/>
          <p:cNvSpPr txBox="1"/>
          <p:nvPr/>
        </p:nvSpPr>
        <p:spPr>
          <a:xfrm>
            <a:off x="504190" y="1039495"/>
            <a:ext cx="77330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我们学过二次根式的哪些性质？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590040" y="1741805"/>
          <a:ext cx="5248275" cy="4418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1727200" imgH="1447800" progId="Equation.3">
                  <p:embed/>
                </p:oleObj>
              </mc:Choice>
              <mc:Fallback>
                <p:oleObj r:id="rId3" imgW="1727200" imgH="1447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90040" y="1741805"/>
                        <a:ext cx="5248275" cy="4418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625475" y="892175"/>
            <a:ext cx="8624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3355" indent="-173355"/>
            <a:r>
              <a:rPr lang="zh-CN" altLang="en-US" sz="2800" b="1">
                <a:solidFill>
                  <a:schemeClr val="accent6"/>
                </a:solidFill>
                <a:sym typeface="+mn-ea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sym typeface="+mn-ea"/>
              </a:rPr>
              <a:t>3 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+2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则（　　）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3771900" y="955675"/>
            <a:ext cx="417195" cy="3949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5735320" y="828675"/>
            <a:ext cx="721995" cy="6489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1993265" y="2099945"/>
            <a:ext cx="78549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3355" indent="-173355"/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	B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	C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	D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/>
          <p:nvPr/>
        </p:nvPicPr>
        <p:blipFill>
          <a:blip r:embed="rId4"/>
          <a:stretch>
            <a:fillRect/>
          </a:stretch>
        </p:blipFill>
        <p:spPr>
          <a:xfrm>
            <a:off x="8709025" y="2099945"/>
            <a:ext cx="348615" cy="5213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7802880" y="955675"/>
            <a:ext cx="4476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endParaRPr lang="en-US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8200" y="3244215"/>
            <a:ext cx="1004252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</a:t>
            </a:r>
            <a:r>
              <a:rPr 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直接将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分母有理化，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∵b</a:t>
            </a:r>
            <a:r>
              <a:rPr 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lang="en-US" alt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=              =     </a:t>
            </a:r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+2</a:t>
            </a:r>
            <a:r>
              <a:rPr 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∴a</a:t>
            </a:r>
            <a:r>
              <a:rPr 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r>
              <a:rPr lang="en-US" alt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en-US" altLang="zh-CN" sz="28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</a:p>
        </p:txBody>
      </p:sp>
      <p:pic>
        <p:nvPicPr>
          <p:cNvPr id="7" name="图片 6"/>
          <p:cNvPicPr/>
          <p:nvPr/>
        </p:nvPicPr>
        <p:blipFill>
          <a:blip r:embed="rId5"/>
          <a:stretch>
            <a:fillRect/>
          </a:stretch>
        </p:blipFill>
        <p:spPr>
          <a:xfrm>
            <a:off x="6289675" y="3506470"/>
            <a:ext cx="788035" cy="4616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6"/>
          <a:stretch>
            <a:fillRect/>
          </a:stretch>
        </p:blipFill>
        <p:spPr>
          <a:xfrm>
            <a:off x="7365365" y="3506470"/>
            <a:ext cx="1403985" cy="5689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/>
          <p:cNvPicPr/>
          <p:nvPr/>
        </p:nvPicPr>
        <p:blipFill>
          <a:blip r:embed="rId7"/>
          <a:stretch>
            <a:fillRect/>
          </a:stretch>
        </p:blipFill>
        <p:spPr>
          <a:xfrm>
            <a:off x="9057640" y="3601720"/>
            <a:ext cx="386080" cy="2705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2" name="Rectangle 1"/>
          <p:cNvSpPr/>
          <p:nvPr/>
        </p:nvSpPr>
        <p:spPr>
          <a:xfrm>
            <a:off x="521335" y="3905250"/>
            <a:ext cx="477139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小明的做法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先运算后化简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graphicFrame>
        <p:nvGraphicFramePr>
          <p:cNvPr id="47124" name="对象 3"/>
          <p:cNvGraphicFramePr>
            <a:graphicFrameLocks noChangeAspect="1"/>
          </p:cNvGraphicFramePr>
          <p:nvPr/>
        </p:nvGraphicFramePr>
        <p:xfrm>
          <a:off x="764540" y="4702175"/>
          <a:ext cx="428815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3" imgW="1917700" imgH="228600" progId="Equation.DSMT4">
                  <p:embed/>
                </p:oleObj>
              </mc:Choice>
              <mc:Fallback>
                <p:oleObj r:id="rId3" imgW="19177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4540" y="4702175"/>
                        <a:ext cx="4288155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5" name="Rectangle 1"/>
          <p:cNvSpPr/>
          <p:nvPr/>
        </p:nvSpPr>
        <p:spPr>
          <a:xfrm>
            <a:off x="129223" y="4508500"/>
            <a:ext cx="636587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47126" name="对象 6"/>
          <p:cNvGraphicFramePr>
            <a:graphicFrameLocks noChangeAspect="1"/>
          </p:cNvGraphicFramePr>
          <p:nvPr/>
        </p:nvGraphicFramePr>
        <p:xfrm>
          <a:off x="942975" y="5448300"/>
          <a:ext cx="3051810" cy="98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5" imgW="1409700" imgH="457200" progId="Equation.DSMT4">
                  <p:embed/>
                </p:oleObj>
              </mc:Choice>
              <mc:Fallback>
                <p:oleObj r:id="rId5" imgW="14097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2975" y="5448300"/>
                        <a:ext cx="3051810" cy="9899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Rectangle 1"/>
          <p:cNvSpPr/>
          <p:nvPr/>
        </p:nvSpPr>
        <p:spPr>
          <a:xfrm>
            <a:off x="6514465" y="3891915"/>
            <a:ext cx="47428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大刚的做法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先化简后运算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</p:txBody>
      </p:sp>
      <p:graphicFrame>
        <p:nvGraphicFramePr>
          <p:cNvPr id="48140" name="对象 32"/>
          <p:cNvGraphicFramePr>
            <a:graphicFrameLocks noChangeAspect="1"/>
          </p:cNvGraphicFramePr>
          <p:nvPr/>
        </p:nvGraphicFramePr>
        <p:xfrm>
          <a:off x="6514465" y="4742180"/>
          <a:ext cx="5452745" cy="50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7" imgW="2476500" imgH="228600" progId="Equation.DSMT4">
                  <p:embed/>
                </p:oleObj>
              </mc:Choice>
              <mc:Fallback>
                <p:oleObj r:id="rId7" imgW="2476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4465" y="4742180"/>
                        <a:ext cx="5452745" cy="503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1" name="Rectangle 1"/>
          <p:cNvSpPr/>
          <p:nvPr/>
        </p:nvSpPr>
        <p:spPr>
          <a:xfrm>
            <a:off x="5877560" y="4508500"/>
            <a:ext cx="636588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48142" name="对象 34"/>
          <p:cNvGraphicFramePr>
            <a:graphicFrameLocks noChangeAspect="1"/>
          </p:cNvGraphicFramePr>
          <p:nvPr/>
        </p:nvGraphicFramePr>
        <p:xfrm>
          <a:off x="6514465" y="5448300"/>
          <a:ext cx="2309495" cy="98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r:id="rId9" imgW="1066800" imgH="457200" progId="Equation.DSMT4">
                  <p:embed/>
                </p:oleObj>
              </mc:Choice>
              <mc:Fallback>
                <p:oleObj r:id="rId9" imgW="10668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14465" y="5448300"/>
                        <a:ext cx="2309495" cy="9899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25755" y="1647825"/>
            <a:ext cx="5798820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请就小明和大刚分别计算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</a:t>
            </a:r>
          </a:p>
          <a:p>
            <a:pPr marL="0" lvl="0" indent="0" defTabSz="914400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endParaRPr lang="en-US" altLang="zh-CN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的做法给予评价，并谈谈你的想法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endParaRPr lang="en-US" altLang="zh-CN" sz="28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47123" name="对象 2"/>
          <p:cNvGraphicFramePr>
            <a:graphicFrameLocks noChangeAspect="1"/>
          </p:cNvGraphicFramePr>
          <p:nvPr/>
        </p:nvGraphicFramePr>
        <p:xfrm>
          <a:off x="3238818" y="2353310"/>
          <a:ext cx="1930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r:id="rId11" imgW="965200" imgH="457200" progId="Equation.DSMT4">
                  <p:embed/>
                </p:oleObj>
              </mc:Choice>
              <mc:Fallback>
                <p:oleObj r:id="rId11" imgW="9652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8818" y="2353310"/>
                        <a:ext cx="19304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圆角矩形 31"/>
          <p:cNvSpPr/>
          <p:nvPr/>
        </p:nvSpPr>
        <p:spPr>
          <a:xfrm>
            <a:off x="615315" y="679450"/>
            <a:ext cx="171831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大家谈谈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2" grpId="0"/>
      <p:bldP spid="47125" grpId="0"/>
      <p:bldP spid="48139" grpId="0"/>
      <p:bldP spid="481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1"/>
          <p:cNvGraphicFramePr>
            <a:graphicFrameLocks noChangeAspect="1"/>
          </p:cNvGraphicFramePr>
          <p:nvPr/>
        </p:nvGraphicFramePr>
        <p:xfrm>
          <a:off x="1277620" y="890270"/>
          <a:ext cx="500316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r:id="rId3" imgW="2159000" imgH="457200" progId="Equation.DSMT4">
                  <p:embed/>
                </p:oleObj>
              </mc:Choice>
              <mc:Fallback>
                <p:oleObj r:id="rId3" imgW="21590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7620" y="890270"/>
                        <a:ext cx="500316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322705" y="1978660"/>
          <a:ext cx="1167765" cy="95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tion" r:id="rId5" imgW="13411200" imgH="10972800" progId="Equation.DSMT4">
                  <p:embed/>
                </p:oleObj>
              </mc:Choice>
              <mc:Fallback>
                <p:oleObj name="Equation" r:id="rId5" imgW="134112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22705" y="1978660"/>
                        <a:ext cx="1167765" cy="956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16865" y="2176145"/>
            <a:ext cx="1005840" cy="60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372360" y="1964055"/>
          <a:ext cx="637540" cy="106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Equation" r:id="rId7" imgW="6400800" imgH="10668000" progId="Equation.DSMT4">
                  <p:embed/>
                </p:oleObj>
              </mc:Choice>
              <mc:Fallback>
                <p:oleObj name="Equation" r:id="rId7" imgW="6400800" imgH="1066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72360" y="1964055"/>
                        <a:ext cx="637540" cy="1061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988945" y="2008505"/>
          <a:ext cx="1208405" cy="984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2" name="Equation" r:id="rId9" imgW="13106400" imgH="10668000" progId="Equation.DSMT4">
                  <p:embed/>
                </p:oleObj>
              </mc:Choice>
              <mc:Fallback>
                <p:oleObj name="Equation" r:id="rId9" imgW="13106400" imgH="1066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8945" y="2008505"/>
                        <a:ext cx="1208405" cy="984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4152265" y="2010410"/>
          <a:ext cx="885190" cy="939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" name="Equation" r:id="rId11" imgW="10058400" imgH="10668000" progId="Equation.DSMT4">
                  <p:embed/>
                </p:oleObj>
              </mc:Choice>
              <mc:Fallback>
                <p:oleObj name="Equation" r:id="rId11" imgW="10058400" imgH="1066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52265" y="2010410"/>
                        <a:ext cx="885190" cy="939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4922520" y="1994535"/>
          <a:ext cx="101092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" name="Equation" r:id="rId13" imgW="10668000" imgH="10363200" progId="Equation.DSMT4">
                  <p:embed/>
                </p:oleObj>
              </mc:Choice>
              <mc:Fallback>
                <p:oleObj name="Equation" r:id="rId13" imgW="106680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922520" y="1994535"/>
                        <a:ext cx="101092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1592580" y="3129915"/>
          <a:ext cx="82042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5" name="Equation" r:id="rId15" imgW="8839200" imgH="10972800" progId="Equation.DSMT4">
                  <p:embed/>
                </p:oleObj>
              </mc:Choice>
              <mc:Fallback>
                <p:oleObj name="Equation" r:id="rId15" imgW="88392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92580" y="3129915"/>
                        <a:ext cx="82042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400935" y="3129915"/>
          <a:ext cx="1172210" cy="93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6" name="Equation" r:id="rId17" imgW="13716000" imgH="10972800" progId="Equation.DSMT4">
                  <p:embed/>
                </p:oleObj>
              </mc:Choice>
              <mc:Fallback>
                <p:oleObj name="Equation" r:id="rId17" imgW="137160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00935" y="3129915"/>
                        <a:ext cx="1172210" cy="937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3608070" y="3129915"/>
          <a:ext cx="1186815" cy="997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" name="Equation" r:id="rId19" imgW="13411200" imgH="11277600" progId="Equation.DSMT4">
                  <p:embed/>
                </p:oleObj>
              </mc:Choice>
              <mc:Fallback>
                <p:oleObj name="Equation" r:id="rId19" imgW="13411200" imgH="11277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08070" y="3129915"/>
                        <a:ext cx="1186815" cy="997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4744085" y="3129915"/>
          <a:ext cx="109918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8" name="Equation" r:id="rId21" imgW="10972800" imgH="10363200" progId="Equation.DSMT4">
                  <p:embed/>
                </p:oleObj>
              </mc:Choice>
              <mc:Fallback>
                <p:oleObj name="Equation" r:id="rId21" imgW="109728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744085" y="3129915"/>
                        <a:ext cx="1099185" cy="1036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01650" y="368300"/>
            <a:ext cx="6211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accent6"/>
                </a:solidFill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</a:rPr>
              <a:t>4</a:t>
            </a:r>
            <a:r>
              <a:rPr lang="en-US" altLang="zh-CN" sz="2800">
                <a:solidFill>
                  <a:schemeClr val="accent6"/>
                </a:solidFill>
              </a:rPr>
              <a:t>   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将下列各式中的根号化去：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131570" y="4224020"/>
          <a:ext cx="135001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9" name="Equation" r:id="rId23" imgW="15849600" imgH="10972800" progId="Equation.DSMT4">
                  <p:embed/>
                </p:oleObj>
              </mc:Choice>
              <mc:Fallback>
                <p:oleObj name="Equation" r:id="rId23" imgW="158496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131570" y="4224020"/>
                        <a:ext cx="135001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968375" y="5342890"/>
          <a:ext cx="1494155" cy="996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0" name="Equation" r:id="rId25" imgW="16459200" imgH="10972800" progId="Equation.DSMT4">
                  <p:embed/>
                </p:oleObj>
              </mc:Choice>
              <mc:Fallback>
                <p:oleObj name="Equation" r:id="rId25" imgW="164592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968375" y="5342890"/>
                        <a:ext cx="1494155" cy="996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2413000" y="4237990"/>
          <a:ext cx="700405" cy="93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Equation" r:id="rId27" imgW="8229600" imgH="10972800" progId="Equation.DSMT4">
                  <p:embed/>
                </p:oleObj>
              </mc:Choice>
              <mc:Fallback>
                <p:oleObj name="Equation" r:id="rId27" imgW="82296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413000" y="4237990"/>
                        <a:ext cx="700405" cy="934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/>
          <p:cNvGraphicFramePr>
            <a:graphicFrameLocks noChangeAspect="1"/>
          </p:cNvGraphicFramePr>
          <p:nvPr/>
        </p:nvGraphicFramePr>
        <p:xfrm>
          <a:off x="3009900" y="4237990"/>
          <a:ext cx="75120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29" imgW="8839200" imgH="10972800" progId="Equation.DSMT4">
                  <p:embed/>
                </p:oleObj>
              </mc:Choice>
              <mc:Fallback>
                <p:oleObj name="Equation" r:id="rId29" imgW="88392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009900" y="4237990"/>
                        <a:ext cx="75120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/>
          <p:cNvGraphicFramePr>
            <a:graphicFrameLocks noChangeAspect="1"/>
          </p:cNvGraphicFramePr>
          <p:nvPr/>
        </p:nvGraphicFramePr>
        <p:xfrm>
          <a:off x="3818255" y="4234180"/>
          <a:ext cx="1397635" cy="93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31" imgW="16459200" imgH="10972800" progId="Equation.DSMT4">
                  <p:embed/>
                </p:oleObj>
              </mc:Choice>
              <mc:Fallback>
                <p:oleObj name="Equation" r:id="rId31" imgW="164592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818255" y="4234180"/>
                        <a:ext cx="1397635" cy="934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/>
          <p:cNvGraphicFramePr>
            <a:graphicFrameLocks noChangeAspect="1"/>
          </p:cNvGraphicFramePr>
          <p:nvPr/>
        </p:nvGraphicFramePr>
        <p:xfrm>
          <a:off x="5273040" y="4224020"/>
          <a:ext cx="75120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33" imgW="8839200" imgH="10363200" progId="Equation.DSMT4">
                  <p:embed/>
                </p:oleObj>
              </mc:Choice>
              <mc:Fallback>
                <p:oleObj name="Equation" r:id="rId33" imgW="88392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273040" y="4224020"/>
                        <a:ext cx="75120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/>
          <p:cNvGraphicFramePr>
            <a:graphicFrameLocks noChangeAspect="1"/>
          </p:cNvGraphicFramePr>
          <p:nvPr/>
        </p:nvGraphicFramePr>
        <p:xfrm>
          <a:off x="2309495" y="5342890"/>
          <a:ext cx="116268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quation" r:id="rId35" imgW="12801600" imgH="10972800" progId="Equation.DSMT4">
                  <p:embed/>
                </p:oleObj>
              </mc:Choice>
              <mc:Fallback>
                <p:oleObj name="Equation" r:id="rId35" imgW="128016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309495" y="5342890"/>
                        <a:ext cx="116268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/>
          <p:cNvGraphicFramePr>
            <a:graphicFrameLocks noChangeAspect="1"/>
          </p:cNvGraphicFramePr>
          <p:nvPr/>
        </p:nvGraphicFramePr>
        <p:xfrm>
          <a:off x="3608070" y="5445125"/>
          <a:ext cx="83058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Equation" r:id="rId37" imgW="9144000" imgH="10058400" progId="Equation.DSMT4">
                  <p:embed/>
                </p:oleObj>
              </mc:Choice>
              <mc:Fallback>
                <p:oleObj name="Equation" r:id="rId37" imgW="9144000" imgH="10058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608070" y="5445125"/>
                        <a:ext cx="83058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/>
        </p:nvGraphicFramePr>
        <p:xfrm>
          <a:off x="4653915" y="5343525"/>
          <a:ext cx="141224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7" name="Equation" r:id="rId39" imgW="15544800" imgH="10972800" progId="Equation.DSMT4">
                  <p:embed/>
                </p:oleObj>
              </mc:Choice>
              <mc:Fallback>
                <p:oleObj name="Equation" r:id="rId39" imgW="15544800" imgH="10972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4653915" y="5343525"/>
                        <a:ext cx="141224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/>
          <p:cNvGraphicFramePr>
            <a:graphicFrameLocks noChangeAspect="1"/>
          </p:cNvGraphicFramePr>
          <p:nvPr/>
        </p:nvGraphicFramePr>
        <p:xfrm>
          <a:off x="6066155" y="5371465"/>
          <a:ext cx="997585" cy="93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8" name="Equation" r:id="rId41" imgW="10972800" imgH="10363200" progId="Equation.DSMT4">
                  <p:embed/>
                </p:oleObj>
              </mc:Choice>
              <mc:Fallback>
                <p:oleObj name="Equation" r:id="rId41" imgW="10972800" imgH="1036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066155" y="5371465"/>
                        <a:ext cx="997585" cy="937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4345" name="内容占位符 7"/>
          <p:cNvSpPr txBox="1">
            <a:spLocks noChangeArrowheads="1"/>
          </p:cNvSpPr>
          <p:nvPr/>
        </p:nvSpPr>
        <p:spPr bwMode="auto">
          <a:xfrm>
            <a:off x="460375" y="663575"/>
            <a:ext cx="9922510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449580" marR="0" lvl="0" indent="-449580" algn="l" defTabSz="914400" rtl="0" eaLnBrk="1" fontAlgn="auto" latinLnBrk="0" hangingPunct="1">
              <a:lnSpc>
                <a:spcPct val="2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449580" marR="0" lvl="0" indent="-85725" algn="l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　　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     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		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</a:p>
        </p:txBody>
      </p:sp>
      <p:graphicFrame>
        <p:nvGraphicFramePr>
          <p:cNvPr id="35857" name="对象 3"/>
          <p:cNvGraphicFramePr>
            <a:graphicFrameLocks noChangeAspect="1"/>
          </p:cNvGraphicFramePr>
          <p:nvPr/>
        </p:nvGraphicFramePr>
        <p:xfrm>
          <a:off x="1755775" y="1001395"/>
          <a:ext cx="1307465" cy="547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r:id="rId3" imgW="546100" imgH="228600" progId="Equation.DSMT4">
                  <p:embed/>
                </p:oleObj>
              </mc:Choice>
              <mc:Fallback>
                <p:oleObj r:id="rId3" imgW="5461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5775" y="1001395"/>
                        <a:ext cx="1307465" cy="5473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内容占位符 7"/>
          <p:cNvSpPr txBox="1"/>
          <p:nvPr/>
        </p:nvSpPr>
        <p:spPr>
          <a:xfrm>
            <a:off x="4759008" y="1011238"/>
            <a:ext cx="4333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35859" name="对象 3"/>
          <p:cNvGraphicFramePr>
            <a:graphicFrameLocks noChangeAspect="1"/>
          </p:cNvGraphicFramePr>
          <p:nvPr/>
        </p:nvGraphicFramePr>
        <p:xfrm>
          <a:off x="1448118" y="1914525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r:id="rId5" imgW="304800" imgH="228600" progId="Equation.DSMT4">
                  <p:embed/>
                </p:oleObj>
              </mc:Choice>
              <mc:Fallback>
                <p:oleObj r:id="rId5" imgW="304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8118" y="1914525"/>
                        <a:ext cx="6096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0" name="对象 4"/>
          <p:cNvGraphicFramePr>
            <a:graphicFrameLocks noChangeAspect="1"/>
          </p:cNvGraphicFramePr>
          <p:nvPr/>
        </p:nvGraphicFramePr>
        <p:xfrm>
          <a:off x="4652010" y="1758315"/>
          <a:ext cx="647700" cy="6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r:id="rId7" imgW="241300" imgH="228600" progId="Equation.DSMT4">
                  <p:embed/>
                </p:oleObj>
              </mc:Choice>
              <mc:Fallback>
                <p:oleObj r:id="rId7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2010" y="1758315"/>
                        <a:ext cx="647700" cy="6134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7"/>
          <p:cNvSpPr txBox="1">
            <a:spLocks noChangeArrowheads="1"/>
          </p:cNvSpPr>
          <p:nvPr/>
        </p:nvSpPr>
        <p:spPr bwMode="auto">
          <a:xfrm>
            <a:off x="341630" y="2618105"/>
            <a:ext cx="8413115" cy="190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2.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0" marR="0" lvl="0" indent="449580" algn="l" defTabSz="914400" rtl="0" eaLnBrk="0" fontAlgn="auto" latinLnBrk="0" hangingPunct="0">
              <a:lnSpc>
                <a:spcPct val="2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		B.            C.		D.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内容占位符 7"/>
          <p:cNvSpPr txBox="1"/>
          <p:nvPr/>
        </p:nvSpPr>
        <p:spPr>
          <a:xfrm>
            <a:off x="4617085" y="2770188"/>
            <a:ext cx="6175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-449580"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6095" name="对象 3"/>
          <p:cNvGraphicFramePr>
            <a:graphicFrameLocks noChangeAspect="1"/>
          </p:cNvGraphicFramePr>
          <p:nvPr/>
        </p:nvGraphicFramePr>
        <p:xfrm>
          <a:off x="1558290" y="2548890"/>
          <a:ext cx="1323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r:id="rId9" imgW="609600" imgH="444500" progId="Equation.DSMT4">
                  <p:embed/>
                </p:oleObj>
              </mc:Choice>
              <mc:Fallback>
                <p:oleObj r:id="rId9" imgW="6096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58290" y="2548890"/>
                        <a:ext cx="1323975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对象 4"/>
          <p:cNvGraphicFramePr>
            <a:graphicFrameLocks noChangeAspect="1"/>
          </p:cNvGraphicFramePr>
          <p:nvPr/>
        </p:nvGraphicFramePr>
        <p:xfrm>
          <a:off x="1237615" y="3434080"/>
          <a:ext cx="62357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2" r:id="rId11" imgW="266700" imgH="431165" progId="Equation.DSMT4">
                  <p:embed/>
                </p:oleObj>
              </mc:Choice>
              <mc:Fallback>
                <p:oleObj r:id="rId11" imgW="2667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37615" y="3434080"/>
                        <a:ext cx="623570" cy="1009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7" name="对象 5"/>
          <p:cNvGraphicFramePr>
            <a:graphicFrameLocks noChangeAspect="1"/>
          </p:cNvGraphicFramePr>
          <p:nvPr/>
        </p:nvGraphicFramePr>
        <p:xfrm>
          <a:off x="2725420" y="3424555"/>
          <a:ext cx="636905" cy="1032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3" r:id="rId13" imgW="266700" imgH="431165" progId="Equation.DSMT4">
                  <p:embed/>
                </p:oleObj>
              </mc:Choice>
              <mc:Fallback>
                <p:oleObj r:id="rId13" imgW="2667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25420" y="3424555"/>
                        <a:ext cx="636905" cy="10325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对象 6"/>
          <p:cNvGraphicFramePr>
            <a:graphicFrameLocks noChangeAspect="1"/>
          </p:cNvGraphicFramePr>
          <p:nvPr/>
        </p:nvGraphicFramePr>
        <p:xfrm>
          <a:off x="4617085" y="3510915"/>
          <a:ext cx="775970" cy="976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4" r:id="rId15" imgW="342900" imgH="431800" progId="Equation.DSMT4">
                  <p:embed/>
                </p:oleObj>
              </mc:Choice>
              <mc:Fallback>
                <p:oleObj r:id="rId15" imgW="3429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17085" y="3510915"/>
                        <a:ext cx="775970" cy="9766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9" name="对象 7"/>
          <p:cNvGraphicFramePr>
            <a:graphicFrameLocks noChangeAspect="1"/>
          </p:cNvGraphicFramePr>
          <p:nvPr/>
        </p:nvGraphicFramePr>
        <p:xfrm>
          <a:off x="6434455" y="3424555"/>
          <a:ext cx="593725" cy="961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r:id="rId17" imgW="266700" imgH="431165" progId="Equation.DSMT4">
                  <p:embed/>
                </p:oleObj>
              </mc:Choice>
              <mc:Fallback>
                <p:oleObj r:id="rId17" imgW="266700" imgH="4311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434455" y="3424555"/>
                        <a:ext cx="593725" cy="9613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7"/>
          <p:cNvSpPr txBox="1">
            <a:spLocks noChangeArrowheads="1"/>
          </p:cNvSpPr>
          <p:nvPr/>
        </p:nvSpPr>
        <p:spPr bwMode="auto">
          <a:xfrm>
            <a:off x="460058" y="4339273"/>
            <a:ext cx="800100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358775" marR="0" lvl="0" indent="-35877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-1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kumimoji="0" lang="zh-CN" altLang="en-US" sz="2800" i="0" u="none" strike="noStrike" kern="1200" cap="none" spc="-1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化简              的</a:t>
            </a:r>
            <a:r>
              <a:rPr kumimoji="0" lang="zh-CN" altLang="en-US" sz="2800" i="0" u="none" strike="noStrike" kern="1200" cap="none" spc="-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结果是</a:t>
            </a:r>
            <a:r>
              <a:rPr kumimoji="0" lang="en-US" altLang="zh-CN" sz="2800" i="0" u="none" strike="noStrike" kern="1200" cap="none" spc="-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-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-10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kumimoji="0" lang="en-US" altLang="zh-CN" sz="2800" i="0" u="none" strike="noStrike" kern="1200" cap="none" spc="-10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marL="358775" marR="0" lvl="0" indent="5080" algn="l" defTabSz="914400" rtl="0" eaLnBrk="1" fontAlgn="auto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		B.           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	     D.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8381" name="对象 4"/>
          <p:cNvGraphicFramePr>
            <a:graphicFrameLocks noChangeAspect="1"/>
          </p:cNvGraphicFramePr>
          <p:nvPr/>
        </p:nvGraphicFramePr>
        <p:xfrm>
          <a:off x="1418908" y="5506085"/>
          <a:ext cx="736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r:id="rId19" imgW="368300" imgH="431800" progId="Equation.DSMT4">
                  <p:embed/>
                </p:oleObj>
              </mc:Choice>
              <mc:Fallback>
                <p:oleObj r:id="rId19" imgW="3683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18908" y="5506085"/>
                        <a:ext cx="7366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4574540" y="4385945"/>
            <a:ext cx="454025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</a:p>
        </p:txBody>
      </p:sp>
      <p:graphicFrame>
        <p:nvGraphicFramePr>
          <p:cNvPr id="58383" name="对象 3"/>
          <p:cNvGraphicFramePr>
            <a:graphicFrameLocks noChangeAspect="1"/>
          </p:cNvGraphicFramePr>
          <p:nvPr/>
        </p:nvGraphicFramePr>
        <p:xfrm>
          <a:off x="2882265" y="5506085"/>
          <a:ext cx="736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r:id="rId21" imgW="368300" imgH="431800" progId="Equation.DSMT4">
                  <p:embed/>
                </p:oleObj>
              </mc:Choice>
              <mc:Fallback>
                <p:oleObj r:id="rId21" imgW="3683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882265" y="5506085"/>
                        <a:ext cx="7366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4" name="对象 4"/>
          <p:cNvGraphicFramePr>
            <a:graphicFrameLocks noChangeAspect="1"/>
          </p:cNvGraphicFramePr>
          <p:nvPr/>
        </p:nvGraphicFramePr>
        <p:xfrm>
          <a:off x="4471353" y="5721668"/>
          <a:ext cx="660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r:id="rId23" imgW="330200" imgH="215900" progId="Equation.DSMT4">
                  <p:embed/>
                </p:oleObj>
              </mc:Choice>
              <mc:Fallback>
                <p:oleObj r:id="rId23" imgW="3302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471353" y="5721668"/>
                        <a:ext cx="660400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5" name="对象 5"/>
          <p:cNvGraphicFramePr>
            <a:graphicFrameLocks noChangeAspect="1"/>
          </p:cNvGraphicFramePr>
          <p:nvPr/>
        </p:nvGraphicFramePr>
        <p:xfrm>
          <a:off x="6151880" y="5505768"/>
          <a:ext cx="736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r:id="rId25" imgW="368300" imgH="431800" progId="Equation.DSMT4">
                  <p:embed/>
                </p:oleObj>
              </mc:Choice>
              <mc:Fallback>
                <p:oleObj r:id="rId25" imgW="3683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151880" y="5505768"/>
                        <a:ext cx="7366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7" name="对象 3"/>
          <p:cNvGraphicFramePr>
            <a:graphicFrameLocks noChangeAspect="1"/>
          </p:cNvGraphicFramePr>
          <p:nvPr/>
        </p:nvGraphicFramePr>
        <p:xfrm>
          <a:off x="1755775" y="4295775"/>
          <a:ext cx="970280" cy="102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0" r:id="rId27" imgW="431800" imgH="457200" progId="Equation.DSMT4">
                  <p:embed/>
                </p:oleObj>
              </mc:Choice>
              <mc:Fallback>
                <p:oleObj r:id="rId27" imgW="4318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755775" y="4295775"/>
                        <a:ext cx="970280" cy="10274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5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6625" y="518795"/>
            <a:ext cx="5544820" cy="66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8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下列计算正确的是（ 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）</a:t>
            </a:r>
          </a:p>
        </p:txBody>
      </p:sp>
      <p:graphicFrame>
        <p:nvGraphicFramePr>
          <p:cNvPr id="25" name="对象 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8113" y="1438910"/>
          <a:ext cx="3570605" cy="2652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r:id="rId3" imgW="1371600" imgH="1016000" progId="Equation.KSEE3">
                  <p:embed/>
                </p:oleObj>
              </mc:Choice>
              <mc:Fallback>
                <p:oleObj r:id="rId3" imgW="1371600" imgH="1016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8113" y="1438910"/>
                        <a:ext cx="3570605" cy="2652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4549140" y="662305"/>
            <a:ext cx="572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内容占位符 7"/>
          <p:cNvSpPr txBox="1">
            <a:spLocks noChangeArrowheads="1"/>
          </p:cNvSpPr>
          <p:nvPr/>
        </p:nvSpPr>
        <p:spPr bwMode="auto">
          <a:xfrm>
            <a:off x="351473" y="330518"/>
            <a:ext cx="7569200" cy="289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449580" marR="0" lvl="0" indent="-44958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将下列各式分母中的二次根式去掉：</a:t>
            </a:r>
          </a:p>
          <a:p>
            <a:pPr marL="449580" marR="0" lvl="0" indent="0" algn="l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				 (2)</a:t>
            </a:r>
          </a:p>
          <a:p>
            <a:pPr marL="449580" marR="0" lvl="0" indent="0" algn="l" defTabSz="914400" rtl="0" eaLnBrk="1" fontAlgn="auto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				 (4)</a:t>
            </a:r>
            <a:endParaRPr kumimoji="0" lang="en-US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4285" name="对象 4"/>
          <p:cNvGraphicFramePr>
            <a:graphicFrameLocks noChangeAspect="1"/>
          </p:cNvGraphicFramePr>
          <p:nvPr/>
        </p:nvGraphicFramePr>
        <p:xfrm>
          <a:off x="1362710" y="1084580"/>
          <a:ext cx="762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r:id="rId3" imgW="381000" imgH="431800" progId="Equation.DSMT4">
                  <p:embed/>
                </p:oleObj>
              </mc:Choice>
              <mc:Fallback>
                <p:oleObj r:id="rId3" imgW="3810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2710" y="1084580"/>
                        <a:ext cx="7620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6" name="对象 3"/>
          <p:cNvGraphicFramePr>
            <a:graphicFrameLocks noChangeAspect="1"/>
          </p:cNvGraphicFramePr>
          <p:nvPr/>
        </p:nvGraphicFramePr>
        <p:xfrm>
          <a:off x="1362710" y="1986280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r:id="rId5" imgW="533400" imgH="431800" progId="Equation.DSMT4">
                  <p:embed/>
                </p:oleObj>
              </mc:Choice>
              <mc:Fallback>
                <p:oleObj r:id="rId5" imgW="5334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2710" y="1986280"/>
                        <a:ext cx="10668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7" name="对象 4"/>
          <p:cNvGraphicFramePr>
            <a:graphicFrameLocks noChangeAspect="1"/>
          </p:cNvGraphicFramePr>
          <p:nvPr/>
        </p:nvGraphicFramePr>
        <p:xfrm>
          <a:off x="4678998" y="1122680"/>
          <a:ext cx="83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r:id="rId7" imgW="419100" imgH="431800" progId="Equation.DSMT4">
                  <p:embed/>
                </p:oleObj>
              </mc:Choice>
              <mc:Fallback>
                <p:oleObj r:id="rId7" imgW="4191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8998" y="1122680"/>
                        <a:ext cx="838200" cy="863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8" name="对象 5"/>
          <p:cNvGraphicFramePr>
            <a:graphicFrameLocks noChangeAspect="1"/>
          </p:cNvGraphicFramePr>
          <p:nvPr/>
        </p:nvGraphicFramePr>
        <p:xfrm>
          <a:off x="4678998" y="196088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r:id="rId9" imgW="800100" imgH="457200" progId="Equation.DSMT4">
                  <p:embed/>
                </p:oleObj>
              </mc:Choice>
              <mc:Fallback>
                <p:oleObj r:id="rId9" imgW="8001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8998" y="1960880"/>
                        <a:ext cx="1600200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对象 32"/>
          <p:cNvGraphicFramePr>
            <a:graphicFrameLocks noChangeAspect="1"/>
          </p:cNvGraphicFramePr>
          <p:nvPr/>
        </p:nvGraphicFramePr>
        <p:xfrm>
          <a:off x="1021601" y="3576955"/>
          <a:ext cx="6807314" cy="91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r:id="rId11" imgW="3403600" imgH="457200" progId="Equation.DSMT4">
                  <p:embed/>
                </p:oleObj>
              </mc:Choice>
              <mc:Fallback>
                <p:oleObj r:id="rId11" imgW="3403600" imgH="457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21601" y="3576955"/>
                        <a:ext cx="6807314" cy="91435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2" name="对象 33"/>
          <p:cNvGraphicFramePr>
            <a:graphicFrameLocks noChangeAspect="1"/>
          </p:cNvGraphicFramePr>
          <p:nvPr/>
        </p:nvGraphicFramePr>
        <p:xfrm>
          <a:off x="1021601" y="4846459"/>
          <a:ext cx="4495875" cy="939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r:id="rId13" imgW="2247900" imgH="469900" progId="Equation.DSMT4">
                  <p:embed/>
                </p:oleObj>
              </mc:Choice>
              <mc:Fallback>
                <p:oleObj r:id="rId13" imgW="2247900" imgH="469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21601" y="4846459"/>
                        <a:ext cx="4495875" cy="93975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51790" y="3773170"/>
            <a:ext cx="8451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2" name="对象 6"/>
          <p:cNvGraphicFramePr>
            <a:graphicFrameLocks noChangeAspect="1"/>
          </p:cNvGraphicFramePr>
          <p:nvPr/>
        </p:nvGraphicFramePr>
        <p:xfrm>
          <a:off x="770890" y="3079115"/>
          <a:ext cx="7039610" cy="155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r:id="rId3" imgW="2768600" imgH="609600" progId="Equation.DSMT4">
                  <p:embed/>
                </p:oleObj>
              </mc:Choice>
              <mc:Fallback>
                <p:oleObj r:id="rId3" imgW="2768600" imgH="609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890" y="3079115"/>
                        <a:ext cx="7039610" cy="15500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3" name="对象 2"/>
          <p:cNvGraphicFramePr>
            <a:graphicFrameLocks noChangeAspect="1"/>
          </p:cNvGraphicFramePr>
          <p:nvPr/>
        </p:nvGraphicFramePr>
        <p:xfrm>
          <a:off x="1130935" y="4615180"/>
          <a:ext cx="8171815" cy="1453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r:id="rId5" imgW="3213100" imgH="571500" progId="Equation.DSMT4">
                  <p:embed/>
                </p:oleObj>
              </mc:Choice>
              <mc:Fallback>
                <p:oleObj r:id="rId5" imgW="3213100" imgH="571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0935" y="4615180"/>
                        <a:ext cx="8171815" cy="145351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对象 32"/>
          <p:cNvGraphicFramePr>
            <a:graphicFrameLocks noChangeAspect="1"/>
          </p:cNvGraphicFramePr>
          <p:nvPr/>
        </p:nvGraphicFramePr>
        <p:xfrm>
          <a:off x="798513" y="673735"/>
          <a:ext cx="850392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r:id="rId7" imgW="3378200" imgH="571500" progId="Equation.DSMT4">
                  <p:embed/>
                </p:oleObj>
              </mc:Choice>
              <mc:Fallback>
                <p:oleObj r:id="rId7" imgW="3378200" imgH="571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8513" y="673735"/>
                        <a:ext cx="8503920" cy="1438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9" name="对象 17"/>
          <p:cNvGraphicFramePr>
            <a:graphicFrameLocks noChangeAspect="1"/>
          </p:cNvGraphicFramePr>
          <p:nvPr/>
        </p:nvGraphicFramePr>
        <p:xfrm>
          <a:off x="1130935" y="2503805"/>
          <a:ext cx="1534160" cy="575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r:id="rId9" imgW="609600" imgH="228600" progId="Equation.DSMT4">
                  <p:embed/>
                </p:oleObj>
              </mc:Choice>
              <mc:Fallback>
                <p:oleObj r:id="rId9" imgW="6096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30935" y="2503805"/>
                        <a:ext cx="1534160" cy="5753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4010" y="558165"/>
            <a:ext cx="3695700" cy="66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80"/>
              </a:lnSpc>
            </a:pPr>
            <a:r>
              <a:rPr lang="en-US" sz="3200"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计算下列各式</a:t>
            </a: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28040" y="1223329"/>
          <a:ext cx="3201670" cy="62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3" imgW="1231265" imgH="241300" progId="Equation.KSEE3">
                  <p:embed/>
                </p:oleObj>
              </mc:Choice>
              <mc:Fallback>
                <p:oleObj r:id="rId3" imgW="1231265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8040" y="1223329"/>
                        <a:ext cx="3201670" cy="62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422390" y="941388"/>
          <a:ext cx="458978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5" imgW="1765300" imgH="457200" progId="Equation.KSEE3">
                  <p:embed/>
                </p:oleObj>
              </mc:Choice>
              <mc:Fallback>
                <p:oleObj r:id="rId5" imgW="17653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2390" y="941388"/>
                        <a:ext cx="4589780" cy="119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81025" y="1756094"/>
          <a:ext cx="5317490" cy="4640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7" imgW="2044700" imgH="1777365" progId="Equation.KSEE3">
                  <p:embed/>
                </p:oleObj>
              </mc:Choice>
              <mc:Fallback>
                <p:oleObj r:id="rId7" imgW="2044700" imgH="1777365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1025" y="1756094"/>
                        <a:ext cx="5317490" cy="4640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282690" y="2135507"/>
          <a:ext cx="5483860" cy="3117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r:id="rId9" imgW="2108200" imgH="1193800" progId="Equation.KSEE3">
                  <p:embed/>
                </p:oleObj>
              </mc:Choice>
              <mc:Fallback>
                <p:oleObj r:id="rId9" imgW="2108200" imgH="1193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82690" y="2135507"/>
                        <a:ext cx="5483860" cy="3117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239760" y="3433445"/>
            <a:ext cx="3952240" cy="296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48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多个二次根式乘除的</a:t>
            </a:r>
          </a:p>
          <a:p>
            <a:pPr fontAlgn="auto">
              <a:lnSpc>
                <a:spcPts val="448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一般步骤：</a:t>
            </a:r>
          </a:p>
          <a:p>
            <a:pPr fontAlgn="auto">
              <a:lnSpc>
                <a:spcPts val="4480"/>
              </a:lnSpc>
            </a:pP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</a:t>
            </a: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确定符号；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480"/>
              </a:lnSpc>
            </a:pP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根号内外分别作计算；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ts val="4480"/>
              </a:lnSpc>
            </a:pP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altLang="en-US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化简结果</a:t>
            </a: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2130" y="680720"/>
          <a:ext cx="5251450" cy="1325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r:id="rId3" imgW="2019300" imgH="508000" progId="Equation.KSEE3">
                  <p:embed/>
                </p:oleObj>
              </mc:Choice>
              <mc:Fallback>
                <p:oleObj r:id="rId3" imgW="2019300" imgH="5080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130" y="680720"/>
                        <a:ext cx="5251450" cy="1325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1813" y="2217738"/>
          <a:ext cx="5780405" cy="3379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r:id="rId5" imgW="2222500" imgH="1295400" progId="Equation.KSEE3">
                  <p:embed/>
                </p:oleObj>
              </mc:Choice>
              <mc:Fallback>
                <p:oleObj r:id="rId5" imgW="2222500" imgH="12954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813" y="2217738"/>
                        <a:ext cx="5780405" cy="33794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1040765" y="1443355"/>
            <a:ext cx="748665" cy="396938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二次根式的乘除运算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2098675" y="1158875"/>
            <a:ext cx="219075" cy="4538663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2416810" y="4914900"/>
            <a:ext cx="204343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分母有理化</a:t>
            </a:r>
          </a:p>
        </p:txBody>
      </p:sp>
      <p:sp>
        <p:nvSpPr>
          <p:cNvPr id="12" name="Text Box 18"/>
          <p:cNvSpPr txBox="1"/>
          <p:nvPr/>
        </p:nvSpPr>
        <p:spPr>
          <a:xfrm>
            <a:off x="2362835" y="1044575"/>
            <a:ext cx="276098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二次根式的乘法</a:t>
            </a:r>
          </a:p>
        </p:txBody>
      </p:sp>
      <p:sp>
        <p:nvSpPr>
          <p:cNvPr id="13" name="Text Box 18"/>
          <p:cNvSpPr txBox="1"/>
          <p:nvPr/>
        </p:nvSpPr>
        <p:spPr>
          <a:xfrm>
            <a:off x="4887595" y="4483735"/>
            <a:ext cx="6550660" cy="138366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 二乘”，即将分子、分母同乘分母的有理化因数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　　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2382520" y="2169795"/>
            <a:ext cx="2757805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二次根式的除法</a:t>
            </a:r>
          </a:p>
        </p:txBody>
      </p:sp>
      <p:sp>
        <p:nvSpPr>
          <p:cNvPr id="20" name="左大括号 19"/>
          <p:cNvSpPr/>
          <p:nvPr/>
        </p:nvSpPr>
        <p:spPr>
          <a:xfrm>
            <a:off x="4559300" y="3822065"/>
            <a:ext cx="289560" cy="2670810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Text Box 18"/>
          <p:cNvSpPr txBox="1"/>
          <p:nvPr/>
        </p:nvSpPr>
        <p:spPr>
          <a:xfrm>
            <a:off x="4887595" y="5948680"/>
            <a:ext cx="4613910" cy="7372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 三化”，即化简计算．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18"/>
          <p:cNvSpPr txBox="1"/>
          <p:nvPr/>
        </p:nvSpPr>
        <p:spPr>
          <a:xfrm>
            <a:off x="5858510" y="996950"/>
            <a:ext cx="406019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 Box 18"/>
          <p:cNvSpPr txBox="1"/>
          <p:nvPr/>
        </p:nvSpPr>
        <p:spPr>
          <a:xfrm>
            <a:off x="5858510" y="1877695"/>
            <a:ext cx="3470910" cy="11684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23" name="Text Box 18"/>
          <p:cNvSpPr txBox="1"/>
          <p:nvPr/>
        </p:nvSpPr>
        <p:spPr>
          <a:xfrm>
            <a:off x="4848860" y="3214370"/>
            <a:ext cx="6589395" cy="112458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“一移”，即将分子、分母中能开得尽方的因数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式</a:t>
            </a:r>
            <a:r>
              <a:rPr lang="en-US" altLang="zh-CN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2800" noProof="0">
                <a:ln>
                  <a:noFill/>
                </a:ln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开方后移到根号外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77255" y="925195"/>
          <a:ext cx="3660140" cy="55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公式" r:id="rId3" imgW="1803400" imgH="241300" progId="Equation.3">
                  <p:embed/>
                </p:oleObj>
              </mc:Choice>
              <mc:Fallback>
                <p:oleObj name="公式" r:id="rId3" imgW="1803400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7255" y="925195"/>
                        <a:ext cx="3660140" cy="55753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141085" y="2047240"/>
          <a:ext cx="1066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r:id="rId5" imgW="1254760" imgH="968375" progId="Equation.DSMT4">
                  <p:embed/>
                </p:oleObj>
              </mc:Choice>
              <mc:Fallback>
                <p:oleObj r:id="rId5" imgW="1254760" imgH="96837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FF"/>
                          </a:clrFrom>
                          <a:clrTo>
                            <a:srgbClr val="0000FF">
                              <a:alpha val="0"/>
                            </a:srgbClr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141085" y="2047240"/>
                        <a:ext cx="1066800" cy="825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28"/>
          <p:cNvSpPr/>
          <p:nvPr/>
        </p:nvSpPr>
        <p:spPr>
          <a:xfrm>
            <a:off x="6972935" y="2231390"/>
            <a:ext cx="21482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Arial" panose="020B0604020202020204" pitchFamily="34" charset="0"/>
              </a:rPr>
              <a:t>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＞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0</a:t>
            </a:r>
            <a:r>
              <a:rPr lang="zh-CN" altLang="en-US" sz="240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49" charset="-122"/>
                <a:sym typeface="Arial" panose="020B0604020202020204" pitchFamily="34" charset="0"/>
              </a:rPr>
              <a:t>）        </a:t>
            </a:r>
          </a:p>
        </p:txBody>
      </p:sp>
      <p:sp>
        <p:nvSpPr>
          <p:cNvPr id="2" name="右箭头 1"/>
          <p:cNvSpPr/>
          <p:nvPr/>
        </p:nvSpPr>
        <p:spPr>
          <a:xfrm>
            <a:off x="5121910" y="1292860"/>
            <a:ext cx="687705" cy="151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5121910" y="2371725"/>
            <a:ext cx="687705" cy="121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93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1506200" y="11887200"/>
            <a:ext cx="317500" cy="2413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11" grpId="0" animBg="1"/>
      <p:bldP spid="22" grpId="0" animBg="1"/>
      <p:bldP spid="23" grpId="0" animBg="1"/>
      <p:bldP spid="11273" grpId="0"/>
      <p:bldP spid="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7188" name="组合 7187"/>
          <p:cNvGrpSpPr/>
          <p:nvPr/>
        </p:nvGrpSpPr>
        <p:grpSpPr>
          <a:xfrm>
            <a:off x="1058583" y="3980154"/>
            <a:ext cx="2727960" cy="792480"/>
            <a:chOff x="2985" y="3560"/>
            <a:chExt cx="1589" cy="686"/>
          </a:xfrm>
        </p:grpSpPr>
        <p:graphicFrame>
          <p:nvGraphicFramePr>
            <p:cNvPr id="6163" name="对象 7188"/>
            <p:cNvGraphicFramePr>
              <a:graphicFrameLocks noChangeAspect="1"/>
            </p:cNvGraphicFramePr>
            <p:nvPr/>
          </p:nvGraphicFramePr>
          <p:xfrm>
            <a:off x="2985" y="3560"/>
            <a:ext cx="738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" name="Equation" r:id="rId4" imgW="304800" imgH="228600" progId="Equation.DSMT4">
                    <p:embed/>
                  </p:oleObj>
                </mc:Choice>
                <mc:Fallback>
                  <p:oleObj name="Equation" r:id="rId4" imgW="3048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985" y="3560"/>
                          <a:ext cx="738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文本框 7189"/>
            <p:cNvSpPr txBox="1">
              <a:spLocks noChangeArrowheads="1"/>
            </p:cNvSpPr>
            <p:nvPr/>
          </p:nvSpPr>
          <p:spPr bwMode="auto">
            <a:xfrm>
              <a:off x="3723" y="3631"/>
              <a:ext cx="544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>
                  <a:ea typeface="黑体" panose="02010609060101010101" pitchFamily="49" charset="-122"/>
                </a:rPr>
                <a:t>×</a:t>
              </a:r>
            </a:p>
          </p:txBody>
        </p:sp>
        <p:graphicFrame>
          <p:nvGraphicFramePr>
            <p:cNvPr id="6165" name="对象 7190"/>
            <p:cNvGraphicFramePr>
              <a:graphicFrameLocks noChangeAspect="1"/>
            </p:cNvGraphicFramePr>
            <p:nvPr/>
          </p:nvGraphicFramePr>
          <p:xfrm>
            <a:off x="3975" y="3573"/>
            <a:ext cx="599" cy="6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r:id="rId6" imgW="241300" imgH="228600" progId="Equation.3">
                    <p:embed/>
                  </p:oleObj>
                </mc:Choice>
                <mc:Fallback>
                  <p:oleObj r:id="rId6" imgW="2413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75" y="3573"/>
                          <a:ext cx="599" cy="6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2"/>
          <p:cNvGrpSpPr/>
          <p:nvPr/>
        </p:nvGrpSpPr>
        <p:grpSpPr>
          <a:xfrm>
            <a:off x="6553200" y="2563495"/>
            <a:ext cx="3258185" cy="3084830"/>
            <a:chOff x="1560936" y="3102953"/>
            <a:chExt cx="3258035" cy="3084696"/>
          </a:xfrm>
        </p:grpSpPr>
        <p:graphicFrame>
          <p:nvGraphicFramePr>
            <p:cNvPr id="6149" name="内容占位符 7173"/>
            <p:cNvGraphicFramePr>
              <a:graphicFrameLocks noChangeAspect="1"/>
            </p:cNvGraphicFramePr>
            <p:nvPr/>
          </p:nvGraphicFramePr>
          <p:xfrm>
            <a:off x="3846012" y="3102953"/>
            <a:ext cx="972959" cy="5300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r:id="rId8" imgW="359410" imgH="196215" progId="Equation.3">
                    <p:embed/>
                  </p:oleObj>
                </mc:Choice>
                <mc:Fallback>
                  <p:oleObj r:id="rId8" imgW="359410" imgH="196215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846012" y="3102953"/>
                          <a:ext cx="972959" cy="5300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对象 7174"/>
            <p:cNvGraphicFramePr>
              <a:graphicFrameLocks noChangeAspect="1"/>
            </p:cNvGraphicFramePr>
            <p:nvPr/>
          </p:nvGraphicFramePr>
          <p:xfrm>
            <a:off x="1560936" y="5529123"/>
            <a:ext cx="986802" cy="658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r:id="rId10" imgW="342900" imgH="228600" progId="Equation.3">
                    <p:embed/>
                  </p:oleObj>
                </mc:Choice>
                <mc:Fallback>
                  <p:oleObj r:id="rId10" imgW="342900" imgH="228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560936" y="5529123"/>
                          <a:ext cx="986802" cy="658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6" name="文本框 7191"/>
          <p:cNvSpPr txBox="1">
            <a:spLocks noChangeArrowheads="1"/>
          </p:cNvSpPr>
          <p:nvPr/>
        </p:nvSpPr>
        <p:spPr bwMode="auto">
          <a:xfrm>
            <a:off x="9627235" y="4623435"/>
            <a:ext cx="184150" cy="36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82557" y="950961"/>
            <a:ext cx="11626886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学校教学楼前有一矩形花坛（长宽如图所示），现在学校根据需要，要把它改建为草坪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</a:rPr>
              <a:t>若全部铺满，请同学们预算一下：需购买多少平方米的草皮呢？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39990" y="3136900"/>
            <a:ext cx="4139565" cy="2656205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7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16840" y="704850"/>
            <a:ext cx="4911725" cy="777875"/>
            <a:chOff x="1214" y="1427"/>
            <a:chExt cx="7735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435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二次根式的乘法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1596390" y="2617470"/>
            <a:ext cx="760666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4572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lang="en-US" altLang="zh-CN" sz="280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(1)                =_______,          =_______;</a:t>
            </a:r>
            <a:endParaRPr kumimoji="0" lang="en-US" altLang="zh-CN" sz="2800" kern="1200" cap="none" spc="0" normalizeH="0" baseline="0" noProof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R="0" defTabSz="4572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lang="en-US" altLang="zh-CN" sz="280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(2)                 =_______,              =_______;</a:t>
            </a:r>
            <a:endParaRPr kumimoji="0" lang="en-US" altLang="zh-CN" sz="2800" kern="1200" cap="none" spc="0" normalizeH="0" baseline="0" noProof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marR="0" defTabSz="4572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lang="en-US" altLang="zh-CN" sz="2800" noProof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(3)                 =_______,              =_______.</a:t>
            </a:r>
            <a:endParaRPr kumimoji="0" lang="en-US" altLang="zh-CN" sz="2800" kern="1200" cap="none" spc="0" normalizeH="0" baseline="0" noProof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21"/>
          <p:cNvGraphicFramePr>
            <a:graphicFrameLocks noChangeAspect="1"/>
          </p:cNvGraphicFramePr>
          <p:nvPr/>
        </p:nvGraphicFramePr>
        <p:xfrm>
          <a:off x="2312670" y="2745740"/>
          <a:ext cx="1420495" cy="56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r:id="rId3" imgW="545465" imgH="228600" progId="Equation.DSMT4">
                  <p:embed/>
                </p:oleObj>
              </mc:Choice>
              <mc:Fallback>
                <p:oleObj r:id="rId3" imgW="545465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2670" y="2745740"/>
                        <a:ext cx="1420495" cy="5689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5153025" y="2773045"/>
          <a:ext cx="998855" cy="59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r:id="rId5" imgW="431800" imgH="228600" progId="Equation.DSMT4">
                  <p:embed/>
                </p:oleObj>
              </mc:Choice>
              <mc:Fallback>
                <p:oleObj r:id="rId5" imgW="431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53025" y="2773045"/>
                        <a:ext cx="998855" cy="5918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2316480" y="3368040"/>
          <a:ext cx="1542415" cy="57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r:id="rId7" imgW="685800" imgH="228600" progId="Equation.DSMT4">
                  <p:embed/>
                </p:oleObj>
              </mc:Choice>
              <mc:Fallback>
                <p:oleObj r:id="rId7" imgW="685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16480" y="3368040"/>
                        <a:ext cx="1542415" cy="5708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5419725" y="3346450"/>
          <a:ext cx="1428750" cy="55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9" imgW="571500" imgH="228600" progId="Equation.DSMT4">
                  <p:embed/>
                </p:oleObj>
              </mc:Choice>
              <mc:Fallback>
                <p:oleObj r:id="rId9" imgW="571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19725" y="3346450"/>
                        <a:ext cx="1428750" cy="5505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2374265" y="4037330"/>
          <a:ext cx="1536065" cy="553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r:id="rId11" imgW="698500" imgH="228600" progId="Equation.DSMT4">
                  <p:embed/>
                </p:oleObj>
              </mc:Choice>
              <mc:Fallback>
                <p:oleObj r:id="rId11" imgW="6985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374265" y="4037330"/>
                        <a:ext cx="1536065" cy="553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5472430" y="4010660"/>
          <a:ext cx="1430020" cy="553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r:id="rId13" imgW="584200" imgH="228600" progId="Equation.DSMT4">
                  <p:embed/>
                </p:oleObj>
              </mc:Choice>
              <mc:Fallback>
                <p:oleObj r:id="rId13" imgW="5842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72430" y="4010660"/>
                        <a:ext cx="1430020" cy="5530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Text Box 20"/>
          <p:cNvSpPr txBox="1"/>
          <p:nvPr/>
        </p:nvSpPr>
        <p:spPr>
          <a:xfrm>
            <a:off x="4389935" y="2704611"/>
            <a:ext cx="3968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</a:p>
        </p:txBody>
      </p:sp>
      <p:sp>
        <p:nvSpPr>
          <p:cNvPr id="10" name="Text Box 20"/>
          <p:cNvSpPr txBox="1"/>
          <p:nvPr/>
        </p:nvSpPr>
        <p:spPr>
          <a:xfrm>
            <a:off x="6946571" y="2784232"/>
            <a:ext cx="3968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</a:p>
        </p:txBody>
      </p:sp>
      <p:sp>
        <p:nvSpPr>
          <p:cNvPr id="10267" name="Text Box 20"/>
          <p:cNvSpPr txBox="1"/>
          <p:nvPr/>
        </p:nvSpPr>
        <p:spPr>
          <a:xfrm>
            <a:off x="4418330" y="3331528"/>
            <a:ext cx="7477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20</a:t>
            </a:r>
          </a:p>
        </p:txBody>
      </p:sp>
      <p:sp>
        <p:nvSpPr>
          <p:cNvPr id="11" name="Text Box 20"/>
          <p:cNvSpPr txBox="1"/>
          <p:nvPr/>
        </p:nvSpPr>
        <p:spPr>
          <a:xfrm>
            <a:off x="7343140" y="3358833"/>
            <a:ext cx="7477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20</a:t>
            </a:r>
          </a:p>
        </p:txBody>
      </p:sp>
      <p:sp>
        <p:nvSpPr>
          <p:cNvPr id="10271" name="Text Box 20"/>
          <p:cNvSpPr txBox="1"/>
          <p:nvPr/>
        </p:nvSpPr>
        <p:spPr>
          <a:xfrm>
            <a:off x="4398010" y="4010402"/>
            <a:ext cx="63023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30</a:t>
            </a:r>
          </a:p>
        </p:txBody>
      </p:sp>
      <p:sp>
        <p:nvSpPr>
          <p:cNvPr id="39" name="Text Box 20"/>
          <p:cNvSpPr txBox="1"/>
          <p:nvPr/>
        </p:nvSpPr>
        <p:spPr>
          <a:xfrm>
            <a:off x="7381875" y="4025642"/>
            <a:ext cx="63023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30</a:t>
            </a:r>
          </a:p>
        </p:txBody>
      </p:sp>
      <p:graphicFrame>
        <p:nvGraphicFramePr>
          <p:cNvPr id="7183" name="对象 51"/>
          <p:cNvGraphicFramePr>
            <a:graphicFrameLocks noChangeAspect="1"/>
          </p:cNvGraphicFramePr>
          <p:nvPr/>
        </p:nvGraphicFramePr>
        <p:xfrm>
          <a:off x="1654175" y="5629910"/>
          <a:ext cx="2785110" cy="614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r:id="rId15" imgW="25603200" imgH="5486400" progId="Equation.DSMT4">
                  <p:embed/>
                </p:oleObj>
              </mc:Choice>
              <mc:Fallback>
                <p:oleObj r:id="rId15" imgW="256032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54175" y="5629910"/>
                        <a:ext cx="2785110" cy="6140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对象 52"/>
          <p:cNvGraphicFramePr>
            <a:graphicFrameLocks noChangeAspect="1"/>
          </p:cNvGraphicFramePr>
          <p:nvPr/>
        </p:nvGraphicFramePr>
        <p:xfrm>
          <a:off x="4595495" y="5653405"/>
          <a:ext cx="3241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17" imgW="32004000" imgH="5486400" progId="Equation.DSMT4">
                  <p:embed/>
                </p:oleObj>
              </mc:Choice>
              <mc:Fallback>
                <p:oleObj r:id="rId17" imgW="320040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595495" y="5653405"/>
                        <a:ext cx="3241675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对象 53"/>
          <p:cNvGraphicFramePr>
            <a:graphicFrameLocks noChangeAspect="1"/>
          </p:cNvGraphicFramePr>
          <p:nvPr/>
        </p:nvGraphicFramePr>
        <p:xfrm>
          <a:off x="7837170" y="5671185"/>
          <a:ext cx="3382010" cy="56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19" imgW="32613600" imgH="5486400" progId="Equation.DSMT4">
                  <p:embed/>
                </p:oleObj>
              </mc:Choice>
              <mc:Fallback>
                <p:oleObj r:id="rId19" imgW="326136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837170" y="5671185"/>
                        <a:ext cx="3382010" cy="5632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447040" y="1724660"/>
            <a:ext cx="8935085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做一做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</a:t>
            </a:r>
            <a:r>
              <a:rPr lang="zh-CN" altLang="en-US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计算下列各式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zh-CN" altLang="en-US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观察计算结果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altLang="en-US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试着归纳其中规律</a:t>
            </a:r>
            <a:r>
              <a:rPr lang="en-US" altLang="zh-CN" sz="2800">
                <a:solidFill>
                  <a:sysClr val="windowText" lastClr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800"/>
          </a:p>
        </p:txBody>
      </p:sp>
      <p:sp>
        <p:nvSpPr>
          <p:cNvPr id="13" name="文本框 12"/>
          <p:cNvSpPr txBox="1"/>
          <p:nvPr/>
        </p:nvSpPr>
        <p:spPr>
          <a:xfrm>
            <a:off x="602615" y="4647565"/>
            <a:ext cx="894080" cy="6508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发现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0263" grpId="0"/>
      <p:bldP spid="10" grpId="0"/>
      <p:bldP spid="10267" grpId="0"/>
      <p:bldP spid="11" grpId="0"/>
      <p:bldP spid="10271" grpId="0"/>
      <p:bldP spid="3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141220" y="1774825"/>
          <a:ext cx="5193030" cy="69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4" imgW="1981200" imgH="266700" progId="Equation.DSMT4">
                  <p:embed/>
                </p:oleObj>
              </mc:Choice>
              <mc:Fallback>
                <p:oleObj r:id="rId4" imgW="19812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1220" y="1774825"/>
                        <a:ext cx="5193030" cy="6991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63220" y="234950"/>
            <a:ext cx="10998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/>
              <a:t>归纳</a:t>
            </a:r>
          </a:p>
        </p:txBody>
      </p:sp>
      <p:graphicFrame>
        <p:nvGraphicFramePr>
          <p:cNvPr id="7181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50586" y="5143818"/>
          <a:ext cx="7670542" cy="56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6" imgW="3632200" imgH="266700" progId="Equation.KSEE3">
                  <p:embed/>
                </p:oleObj>
              </mc:Choice>
              <mc:Fallback>
                <p:oleObj r:id="rId6" imgW="3632200" imgH="266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0586" y="5143818"/>
                        <a:ext cx="7670542" cy="5632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23265" y="2331720"/>
            <a:ext cx="1074547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注意：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≥0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是公式成立的必要条件；</a:t>
            </a:r>
            <a:endParaRPr lang="zh-CN" altLang="en-US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）公式中的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b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既可以是数，也可以是代数式，但都必须是非负的；</a:t>
            </a:r>
            <a:endParaRPr lang="en-US" altLang="zh-CN" sz="28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）此法则也可以推广为</a:t>
            </a:r>
          </a:p>
        </p:txBody>
      </p:sp>
      <p:sp>
        <p:nvSpPr>
          <p:cNvPr id="11275" name="文本框 11274"/>
          <p:cNvSpPr txBox="1">
            <a:spLocks noChangeArrowheads="1"/>
          </p:cNvSpPr>
          <p:nvPr/>
        </p:nvSpPr>
        <p:spPr bwMode="auto">
          <a:xfrm>
            <a:off x="528955" y="1036320"/>
            <a:ext cx="108045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二次根式的乘法法则：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两个二次根式相乘，将它们的被开方数相乘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  <p:sp>
        <p:nvSpPr>
          <p:cNvPr id="14347" name="矩形 14346"/>
          <p:cNvSpPr>
            <a:spLocks noChangeArrowheads="1"/>
          </p:cNvSpPr>
          <p:nvPr/>
        </p:nvSpPr>
        <p:spPr bwMode="auto">
          <a:xfrm>
            <a:off x="528955" y="5948680"/>
            <a:ext cx="94164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注意：二次根式的乘法与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积的算术平方根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互逆运算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关系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275" grpId="0"/>
      <p:bldP spid="14347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内容占位符 7"/>
          <p:cNvSpPr txBox="1"/>
          <p:nvPr/>
        </p:nvSpPr>
        <p:spPr>
          <a:xfrm>
            <a:off x="573405" y="1008380"/>
            <a:ext cx="33966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计算下列各式：</a:t>
            </a:r>
            <a:endParaRPr lang="zh-CN" altLang="en-US" sz="280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4" name="矩形 8"/>
          <p:cNvSpPr/>
          <p:nvPr/>
        </p:nvSpPr>
        <p:spPr>
          <a:xfrm>
            <a:off x="573405" y="2531428"/>
            <a:ext cx="894080" cy="73723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44295" y="2715260"/>
          <a:ext cx="4131310" cy="60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r:id="rId3" imgW="1651000" imgH="241300" progId="Equation.DSMT4">
                  <p:embed/>
                </p:oleObj>
              </mc:Choice>
              <mc:Fallback>
                <p:oleObj r:id="rId3" imgW="16510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4295" y="2715260"/>
                        <a:ext cx="4131310" cy="6038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350645" y="3423285"/>
          <a:ext cx="5657215" cy="60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5" imgW="2260600" imgH="241300" progId="Equation.DSMT4">
                  <p:embed/>
                </p:oleObj>
              </mc:Choice>
              <mc:Fallback>
                <p:oleObj r:id="rId5" imgW="22606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0645" y="3423285"/>
                        <a:ext cx="5657215" cy="6038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1" name="对象 3"/>
          <p:cNvGraphicFramePr>
            <a:graphicFrameLocks noChangeAspect="1"/>
          </p:cNvGraphicFramePr>
          <p:nvPr/>
        </p:nvGraphicFramePr>
        <p:xfrm>
          <a:off x="1203643" y="1894840"/>
          <a:ext cx="1524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r:id="rId7" imgW="761365" imgH="241300" progId="Equation.DSMT4">
                  <p:embed/>
                </p:oleObj>
              </mc:Choice>
              <mc:Fallback>
                <p:oleObj r:id="rId7" imgW="761365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3643" y="1894840"/>
                        <a:ext cx="1524000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2" name="对象 5"/>
          <p:cNvGraphicFramePr>
            <a:graphicFrameLocks noChangeAspect="1"/>
          </p:cNvGraphicFramePr>
          <p:nvPr/>
        </p:nvGraphicFramePr>
        <p:xfrm>
          <a:off x="3024505" y="1894840"/>
          <a:ext cx="170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r:id="rId9" imgW="850265" imgH="241300" progId="Equation.DSMT4">
                  <p:embed/>
                </p:oleObj>
              </mc:Choice>
              <mc:Fallback>
                <p:oleObj r:id="rId9" imgW="850265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4505" y="1894840"/>
                        <a:ext cx="1701800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3" name="对象 6"/>
          <p:cNvGraphicFramePr>
            <a:graphicFrameLocks noChangeAspect="1"/>
          </p:cNvGraphicFramePr>
          <p:nvPr/>
        </p:nvGraphicFramePr>
        <p:xfrm>
          <a:off x="5024755" y="1894840"/>
          <a:ext cx="1828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r:id="rId11" imgW="914400" imgH="241300" progId="Equation.DSMT4">
                  <p:embed/>
                </p:oleObj>
              </mc:Choice>
              <mc:Fallback>
                <p:oleObj r:id="rId11" imgW="9144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24755" y="1894840"/>
                        <a:ext cx="1828800" cy="482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344295" y="4288790"/>
          <a:ext cx="6864985" cy="60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r:id="rId13" imgW="2743200" imgH="241300" progId="Equation.DSMT4">
                  <p:embed/>
                </p:oleObj>
              </mc:Choice>
              <mc:Fallback>
                <p:oleObj r:id="rId13" imgW="27432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44295" y="4288790"/>
                        <a:ext cx="6864985" cy="6038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487045" y="177800"/>
            <a:ext cx="2194560" cy="583565"/>
            <a:chOff x="752" y="294"/>
            <a:chExt cx="3456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360" y="294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2855912" y="3384550"/>
            <a:ext cx="7667625" cy="3716338"/>
          </a:xfrm>
          <a:prstGeom prst="rect">
            <a:avLst/>
          </a:prstGeom>
          <a:noFill/>
          <a:ln w="31750"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1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buClr>
                <a:srgbClr val="CC0066"/>
              </a:buClr>
              <a:buSzPct val="70000"/>
              <a:buFont typeface="Wingdings" panose="05000000000000000000" pitchFamily="2" charset="2"/>
            </a:pPr>
            <a:endParaRPr lang="zh-CN" altLang="zh-CN" sz="4000">
              <a:solidFill>
                <a:srgbClr val="00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27380" y="1664335"/>
            <a:ext cx="10541635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两个二次根式相乘，被开方数的积能开方的一定要开方；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当二次根式根号外有因数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式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时，可类比单项式乘单项式的法则进行运算，如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(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≥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0" lang="zh-CN" altLang="en-US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altLang="zh-CN" sz="280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ea"/>
                <a:ea typeface="+mn-ea"/>
                <a:cs typeface="Times New Roman" panose="02020603050405020304" pitchFamily="18" charset="0"/>
              </a:rPr>
              <a:t>≥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，即将根号外的因数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式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与根号外的因数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式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相乘的积作为积的系数，被开方数与被开方数相乘的积作为积的被开方数．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006725" y="3067685"/>
          <a:ext cx="2870835" cy="51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1270000" imgH="228600" progId="Equation.DSMT4">
                  <p:embed/>
                </p:oleObj>
              </mc:Choice>
              <mc:Fallback>
                <p:oleObj r:id="rId3" imgW="12700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6725" y="3067685"/>
                        <a:ext cx="2870835" cy="5168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内容占位符 7"/>
          <p:cNvSpPr txBox="1"/>
          <p:nvPr/>
        </p:nvSpPr>
        <p:spPr>
          <a:xfrm>
            <a:off x="627380" y="615950"/>
            <a:ext cx="203898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温馨提示：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317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内容占位符 7"/>
          <p:cNvSpPr txBox="1"/>
          <p:nvPr/>
        </p:nvSpPr>
        <p:spPr>
          <a:xfrm>
            <a:off x="849313" y="794068"/>
            <a:ext cx="75692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449580" lvl="0" indent="-44958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变式练习</a:t>
            </a:r>
            <a:r>
              <a:rPr lang="en-US" altLang="zh-CN" sz="2800" b="1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计算：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3804" name="对象 4"/>
          <p:cNvGraphicFramePr>
            <a:graphicFrameLocks noChangeAspect="1"/>
          </p:cNvGraphicFramePr>
          <p:nvPr/>
        </p:nvGraphicFramePr>
        <p:xfrm>
          <a:off x="1214755" y="1596390"/>
          <a:ext cx="2069465" cy="53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3" imgW="939165" imgH="241300" progId="Equation.DSMT4">
                  <p:embed/>
                </p:oleObj>
              </mc:Choice>
              <mc:Fallback>
                <p:oleObj r:id="rId3" imgW="939165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755" y="1596390"/>
                        <a:ext cx="2069465" cy="5314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7" name="对象 3"/>
          <p:cNvGraphicFramePr>
            <a:graphicFrameLocks noChangeAspect="1"/>
          </p:cNvGraphicFramePr>
          <p:nvPr/>
        </p:nvGraphicFramePr>
        <p:xfrm>
          <a:off x="1214755" y="2329180"/>
          <a:ext cx="229362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5" imgW="1040765" imgH="469900" progId="Equation.DSMT4">
                  <p:embed/>
                </p:oleObj>
              </mc:Choice>
              <mc:Fallback>
                <p:oleObj r:id="rId5" imgW="1040765" imgH="469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4755" y="2329180"/>
                        <a:ext cx="2293620" cy="1035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对象 4"/>
          <p:cNvGraphicFramePr>
            <a:graphicFrameLocks noChangeAspect="1"/>
          </p:cNvGraphicFramePr>
          <p:nvPr/>
        </p:nvGraphicFramePr>
        <p:xfrm>
          <a:off x="4556125" y="1352550"/>
          <a:ext cx="2292350" cy="978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7" imgW="1040765" imgH="444500" progId="Equation.DSMT4">
                  <p:embed/>
                </p:oleObj>
              </mc:Choice>
              <mc:Fallback>
                <p:oleObj r:id="rId7" imgW="10407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6125" y="1352550"/>
                        <a:ext cx="2292350" cy="9785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9" name="对象 5"/>
          <p:cNvGraphicFramePr>
            <a:graphicFrameLocks noChangeAspect="1"/>
          </p:cNvGraphicFramePr>
          <p:nvPr/>
        </p:nvGraphicFramePr>
        <p:xfrm>
          <a:off x="4556125" y="2512695"/>
          <a:ext cx="2712085" cy="69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9" imgW="1231265" imgH="317500" progId="Equation.DSMT4">
                  <p:embed/>
                </p:oleObj>
              </mc:Choice>
              <mc:Fallback>
                <p:oleObj r:id="rId9" imgW="1231265" imgH="317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56125" y="2512695"/>
                        <a:ext cx="2712085" cy="6991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内容占位符 7"/>
          <p:cNvSpPr txBox="1">
            <a:spLocks noChangeArrowheads="1"/>
          </p:cNvSpPr>
          <p:nvPr/>
        </p:nvSpPr>
        <p:spPr bwMode="auto">
          <a:xfrm>
            <a:off x="733425" y="3216910"/>
            <a:ext cx="10811510" cy="2030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9580" indent="-44958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/>
                <a:ea typeface="宋体" panose="02010600030101010101" pitchFamily="2" charset="-122"/>
              </a:defRPr>
            </a:lvl9pPr>
          </a:lstStyle>
          <a:p>
            <a:pPr marL="449580" marR="0" lvl="0" indent="3175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(1)(2)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两题直接利用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公式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(</a:t>
            </a:r>
            <a:r>
              <a:rPr kumimoji="0" lang="en-US" altLang="zh-CN" sz="280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≥0</a:t>
            </a:r>
            <a:r>
              <a:rPr kumimoji="0" lang="zh-CN" altLang="en-US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en-US" altLang="zh-CN" sz="280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b≥0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计算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(3)(4)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两题要利用乘法交换律和结合律，将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二次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根式根号外的因数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式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和两个二次根式分别相乘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，同时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注意确定积的符号．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115685" y="3364865"/>
          <a:ext cx="2260600" cy="54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11" imgW="939800" imgH="228600" progId="Equation.DSMT4">
                  <p:embed/>
                </p:oleObj>
              </mc:Choice>
              <mc:Fallback>
                <p:oleObj r:id="rId11" imgW="939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85" y="3364865"/>
                        <a:ext cx="2260600" cy="5499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矩形 8"/>
          <p:cNvSpPr/>
          <p:nvPr/>
        </p:nvSpPr>
        <p:spPr>
          <a:xfrm>
            <a:off x="490855" y="424815"/>
            <a:ext cx="93599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261110" y="530225"/>
            <a:ext cx="5624830" cy="4164965"/>
            <a:chOff x="1517650" y="1690688"/>
            <a:chExt cx="4826000" cy="3682528"/>
          </a:xfrm>
        </p:grpSpPr>
        <p:graphicFrame>
          <p:nvGraphicFramePr>
            <p:cNvPr id="34830" name="对象 2"/>
            <p:cNvGraphicFramePr>
              <a:graphicFrameLocks noChangeAspect="1"/>
            </p:cNvGraphicFramePr>
            <p:nvPr/>
          </p:nvGraphicFramePr>
          <p:xfrm>
            <a:off x="1517650" y="1690688"/>
            <a:ext cx="44958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0" r:id="rId4" imgW="2247900" imgH="241300" progId="Equation.DSMT4">
                    <p:embed/>
                  </p:oleObj>
                </mc:Choice>
                <mc:Fallback>
                  <p:oleObj r:id="rId4" imgW="2247900" imgH="2413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517650" y="1690688"/>
                          <a:ext cx="4495800" cy="4826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1" name="对象 3"/>
            <p:cNvGraphicFramePr>
              <a:graphicFrameLocks noChangeAspect="1"/>
            </p:cNvGraphicFramePr>
            <p:nvPr/>
          </p:nvGraphicFramePr>
          <p:xfrm>
            <a:off x="1517650" y="2251075"/>
            <a:ext cx="4622800" cy="889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1" r:id="rId6" imgW="2311400" imgH="444500" progId="Equation.DSMT4">
                    <p:embed/>
                  </p:oleObj>
                </mc:Choice>
                <mc:Fallback>
                  <p:oleObj r:id="rId6" imgW="23114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517650" y="2251075"/>
                          <a:ext cx="4622800" cy="889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2" name="对象 4"/>
            <p:cNvGraphicFramePr>
              <a:graphicFrameLocks noChangeAspect="1"/>
            </p:cNvGraphicFramePr>
            <p:nvPr/>
          </p:nvGraphicFramePr>
          <p:xfrm>
            <a:off x="1517650" y="4234160"/>
            <a:ext cx="4826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r:id="rId8" imgW="2411730" imgH="317500" progId="Equation.DSMT4">
                    <p:embed/>
                  </p:oleObj>
                </mc:Choice>
                <mc:Fallback>
                  <p:oleObj r:id="rId8" imgW="2411730" imgH="317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517650" y="4234160"/>
                          <a:ext cx="4826000" cy="6350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3" name="对象 5"/>
            <p:cNvGraphicFramePr>
              <a:graphicFrameLocks noChangeAspect="1"/>
            </p:cNvGraphicFramePr>
            <p:nvPr/>
          </p:nvGraphicFramePr>
          <p:xfrm>
            <a:off x="1517650" y="3217002"/>
            <a:ext cx="4191000" cy="939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r:id="rId10" imgW="2095500" imgH="469900" progId="Equation.DSMT4">
                    <p:embed/>
                  </p:oleObj>
                </mc:Choice>
                <mc:Fallback>
                  <p:oleObj r:id="rId10" imgW="2095500" imgH="469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517650" y="3217002"/>
                          <a:ext cx="4191000" cy="9398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834" name="对象 18"/>
            <p:cNvGraphicFramePr>
              <a:graphicFrameLocks noChangeAspect="1"/>
            </p:cNvGraphicFramePr>
            <p:nvPr/>
          </p:nvGraphicFramePr>
          <p:xfrm>
            <a:off x="2011536" y="4916016"/>
            <a:ext cx="37846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r:id="rId12" imgW="1892300" imgH="228600" progId="Equation.DSMT4">
                    <p:embed/>
                  </p:oleObj>
                </mc:Choice>
                <mc:Fallback>
                  <p:oleObj r:id="rId12" imgW="18923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011536" y="4916016"/>
                          <a:ext cx="3784600" cy="457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宽屏</PresentationFormat>
  <Paragraphs>130</Paragraphs>
  <Slides>29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29</vt:i4>
      </vt:variant>
    </vt:vector>
  </HeadingPairs>
  <TitlesOfParts>
    <vt:vector size="45" baseType="lpstr">
      <vt:lpstr>Gulim</vt:lpstr>
      <vt:lpstr>黑体</vt:lpstr>
      <vt:lpstr>华文细黑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</vt:lpstr>
      <vt:lpstr>Equation.DSMT4</vt:lpstr>
      <vt:lpstr>Equation.KSEE3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2021-06-30T16:55:00Z</cp:lastPrinted>
  <dcterms:created xsi:type="dcterms:W3CDTF">2021-06-30T16:55:00Z</dcterms:created>
  <dcterms:modified xsi:type="dcterms:W3CDTF">2023-01-16T22:00:27Z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8F4D67854D8D4F03B3B827A3FA06826D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