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sldIdLst>
    <p:sldId id="278" r:id="rId2"/>
    <p:sldId id="276" r:id="rId3"/>
    <p:sldId id="258" r:id="rId4"/>
    <p:sldId id="259" r:id="rId5"/>
    <p:sldId id="302" r:id="rId6"/>
    <p:sldId id="323" r:id="rId7"/>
    <p:sldId id="324" r:id="rId8"/>
    <p:sldId id="325" r:id="rId9"/>
    <p:sldId id="326" r:id="rId10"/>
    <p:sldId id="327" r:id="rId11"/>
    <p:sldId id="328" r:id="rId12"/>
    <p:sldId id="274" r:id="rId13"/>
    <p:sldId id="329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宋体" panose="02010600030101010101" pitchFamily="2" charset="-122"/>
              </a:defRPr>
            </a:lvl1pPr>
          </a:lstStyle>
          <a:p>
            <a:fld id="{77217773-4DBF-4B34-9546-6C6893D53D41}" type="slidenum">
              <a:rPr lang="zh-CN" altLang="en-US" smtClean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3C104E11-440E-473E-9697-F0319583F546}" type="slidenum">
              <a:rPr lang="zh-CN" altLang="en-US" sz="1200">
                <a:latin typeface="Times New Roman" panose="02020603050405020304" pitchFamily="18" charset="0"/>
              </a:rPr>
              <a:t>12</a:t>
            </a:fld>
            <a:endParaRPr lang="en-US" altLang="zh-CN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/>
          <a:lstStyle/>
          <a:p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17773-4DBF-4B34-9546-6C6893D53D41}" type="slidenum">
              <a:rPr lang="zh-CN" altLang="en-US" smtClean="0"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image" Target="../media/image5.wmf"/><Relationship Id="rId10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-19604" y="1676446"/>
            <a:ext cx="9163604" cy="1325880"/>
          </a:xfrm>
        </p:spPr>
        <p:txBody>
          <a:bodyPr/>
          <a:lstStyle/>
          <a:p>
            <a:r>
              <a:rPr lang="zh-CN" altLang="en-US" dirty="0" smtClean="0"/>
              <a:t>一次函数的应用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0" y="479198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1116012"/>
            <a:ext cx="8382000" cy="26776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266700"/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1</a:t>
            </a:r>
            <a:r>
              <a:rPr lang="en-US" altLang="zh-CN" sz="24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sz="2400" b="1" dirty="0" err="1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在一次运输任务中</a:t>
            </a:r>
            <a:r>
              <a:rPr lang="en-US" sz="2400" b="1" dirty="0" err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，一辆汽车将一批货物从甲地运往乙地，</a:t>
            </a:r>
            <a:r>
              <a:rPr lang="en-US" sz="2400" b="1" dirty="0" err="1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到达乙地卸货后返回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。</a:t>
            </a:r>
            <a:r>
              <a:rPr lang="en-US" sz="2400" b="1" dirty="0" err="1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设汽车从甲地出发</a:t>
            </a:r>
            <a:r>
              <a:rPr lang="zh-CN" altLang="en-US" sz="2400" b="1" i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(h)时，汽车与甲地的距离为</a:t>
            </a:r>
            <a:r>
              <a:rPr lang="zh-CN" altLang="en-US" sz="2400" b="1" i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(km)，</a:t>
            </a:r>
            <a:r>
              <a:rPr lang="zh-CN" altLang="en-US" sz="2400" b="1" i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zh-CN" altLang="en-US" sz="2400" b="1" i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的函数关系如下图所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示。根据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图像信息，解答下列问题：</a:t>
            </a:r>
          </a:p>
          <a:p>
            <a:pPr indent="266700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（1）这辆汽车的往、返速度是否相同？请说明理由；</a:t>
            </a:r>
          </a:p>
          <a:p>
            <a:pPr indent="266700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（2）求返程中</a:t>
            </a:r>
            <a:r>
              <a:rPr lang="zh-CN" altLang="en-US" sz="2400" b="1" i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zh-CN" altLang="en-US" sz="2400" b="1" i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之间的函数表达式；</a:t>
            </a:r>
          </a:p>
          <a:p>
            <a:pPr indent="266700"/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（3）求这辆汽车从甲地出发4h时与甲地的</a:t>
            </a:r>
            <a:r>
              <a:rPr lang="zh-CN" altLang="en-US" sz="24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距离。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pic>
        <p:nvPicPr>
          <p:cNvPr id="12291" name="Pictur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992562"/>
            <a:ext cx="3124200" cy="2103438"/>
          </a:xfrm>
          <a:prstGeom prst="rect">
            <a:avLst/>
          </a:prstGeom>
          <a:solidFill>
            <a:srgbClr val="0000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12294" name="Picture 10" descr="图片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6875" y="334962"/>
            <a:ext cx="3032125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298" name="Group 10"/>
          <p:cNvGrpSpPr/>
          <p:nvPr/>
        </p:nvGrpSpPr>
        <p:grpSpPr bwMode="auto">
          <a:xfrm>
            <a:off x="4495800" y="4068762"/>
            <a:ext cx="3352800" cy="1971675"/>
            <a:chOff x="2832" y="2832"/>
            <a:chExt cx="2112" cy="1242"/>
          </a:xfrm>
        </p:grpSpPr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2832" y="2832"/>
              <a:ext cx="2112" cy="124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解：</a:t>
              </a:r>
              <a:r>
                <a:rPr lang="en-US" altLang="zh-CN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(1)</a:t>
              </a:r>
              <a:r>
                <a:rPr lang="en-US" dirty="0" err="1" smtClean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这辆汽车的往</a:t>
              </a:r>
              <a:r>
                <a:rPr lang="en-US" dirty="0" err="1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、返速度</a:t>
              </a:r>
              <a:r>
                <a:rPr lang="zh-CN" altLang="en-US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不</a:t>
              </a:r>
              <a:r>
                <a:rPr lang="en-US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同</a:t>
              </a:r>
              <a:r>
                <a:rPr lang="zh-CN" altLang="en-US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，因为</a:t>
              </a:r>
              <a:r>
                <a:rPr lang="en-US" altLang="zh-CN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w</a:t>
              </a:r>
              <a:r>
                <a:rPr lang="zh-CN" altLang="en-US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往返时间</a:t>
              </a:r>
              <a:r>
                <a:rPr lang="zh-CN" altLang="en-US" dirty="0" smtClean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不同。</a:t>
              </a:r>
              <a:endParaRPr lang="en-US" altLang="zh-CN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(2)</a:t>
              </a:r>
            </a:p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dirty="0" smtClean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3)48</a:t>
              </a:r>
              <a:r>
                <a:rPr lang="zh-CN" altLang="en-US" dirty="0" smtClean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km</a:t>
              </a:r>
              <a:endParaRPr lang="en-US" altLang="zh-CN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12296" name="Object 8"/>
            <p:cNvGraphicFramePr>
              <a:graphicFrameLocks noChangeAspect="1"/>
            </p:cNvGraphicFramePr>
            <p:nvPr/>
          </p:nvGraphicFramePr>
          <p:xfrm>
            <a:off x="3120" y="3552"/>
            <a:ext cx="1296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8" name="Equation" r:id="rId6" imgW="32105600" imgH="6502400" progId="">
                    <p:embed/>
                  </p:oleObj>
                </mc:Choice>
                <mc:Fallback>
                  <p:oleObj name="Equation" r:id="rId6" imgW="32105600" imgH="650240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552"/>
                          <a:ext cx="1296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609600"/>
            <a:ext cx="8382000" cy="32496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en-US" sz="2300" b="1" dirty="0" err="1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一农民带上若干千克自产的土豆进城出售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，为了方便，他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带了一些零钱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备用，按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市场价售出一些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后，又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降价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出售，售出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的土豆千克数与他手中持有的钱数(含备用零钱)的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关系，如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图所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示，结合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图象回答下列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问题。</a:t>
            </a:r>
            <a:endParaRPr lang="zh-CN" altLang="en-US" sz="23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）农民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自带的零钱是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多少？</a:t>
            </a:r>
            <a:endParaRPr lang="zh-CN" altLang="en-US" sz="23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）试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求降价前y与x之间的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关系式。</a:t>
            </a:r>
            <a:endParaRPr lang="zh-CN" altLang="en-US" sz="23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）由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表达式你能求出降价前每千克的土豆价格是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多少？</a:t>
            </a:r>
            <a:endParaRPr lang="zh-CN" altLang="en-US" sz="23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）降价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后他按每千克0.4元将剩余土豆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售完，这时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他手中的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钱（含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备用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零钱）是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26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元，试问</a:t>
            </a:r>
            <a:r>
              <a:rPr lang="zh-CN" altLang="en-US" sz="23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他一共带了多少千克</a:t>
            </a:r>
            <a:r>
              <a:rPr lang="zh-CN" altLang="en-US" sz="2300" b="1" dirty="0" smtClean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土豆？</a:t>
            </a:r>
            <a:endParaRPr lang="zh-CN" altLang="en-US" sz="2300" b="1" dirty="0">
              <a:latin typeface="宋体" panose="02010600030101010101" pitchFamily="2" charset="-122"/>
            </a:endParaRPr>
          </a:p>
        </p:txBody>
      </p:sp>
      <p:pic>
        <p:nvPicPr>
          <p:cNvPr id="13315" name="Picture 4" descr="250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962400"/>
            <a:ext cx="3505200" cy="2149475"/>
          </a:xfrm>
          <a:prstGeom prst="rect">
            <a:avLst/>
          </a:prstGeom>
          <a:noFill/>
          <a:ln w="9525">
            <a:noFill/>
            <a:bevel/>
          </a:ln>
          <a:effectLst/>
        </p:spPr>
      </p:pic>
      <p:grpSp>
        <p:nvGrpSpPr>
          <p:cNvPr id="13323" name="Group 11"/>
          <p:cNvGrpSpPr/>
          <p:nvPr/>
        </p:nvGrpSpPr>
        <p:grpSpPr bwMode="auto">
          <a:xfrm>
            <a:off x="5105400" y="3962400"/>
            <a:ext cx="2057400" cy="1971675"/>
            <a:chOff x="2640" y="2832"/>
            <a:chExt cx="1296" cy="1190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2640" y="2832"/>
              <a:ext cx="1248" cy="119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解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：</a:t>
              </a:r>
              <a:r>
                <a:rPr lang="en-US" altLang="zh-CN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(1)</a:t>
              </a:r>
              <a:r>
                <a:rPr lang="en-US" altLang="zh-CN" dirty="0" smtClean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5</a:t>
              </a:r>
              <a:r>
                <a:rPr lang="zh-CN" altLang="en-US" dirty="0" smtClean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元</a:t>
              </a:r>
              <a:endParaRPr lang="en-US" altLang="zh-CN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(2)</a:t>
              </a:r>
            </a:p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en-US" altLang="zh-CN" dirty="0" smtClean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3)0.5</a:t>
              </a:r>
              <a:r>
                <a:rPr lang="zh-CN" altLang="en-US" dirty="0" smtClean="0">
                  <a:solidFill>
                    <a:srgbClr val="0000FF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元</a:t>
              </a:r>
              <a:endParaRPr lang="en-US" altLang="zh-CN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宋体" panose="02010600030101010101" pitchFamily="2" charset="-122"/>
                </a:rPr>
                <a:t>(</a:t>
              </a:r>
              <a:r>
                <a:rPr lang="en-US" altLang="zh-CN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4)55</a:t>
              </a:r>
              <a:r>
                <a:rPr lang="zh-CN" altLang="en-US" dirty="0" smtClean="0">
                  <a:solidFill>
                    <a:srgbClr val="0000FF"/>
                  </a:solidFill>
                  <a:latin typeface="宋体" panose="02010600030101010101" pitchFamily="2" charset="-122"/>
                </a:rPr>
                <a:t>千克</a:t>
              </a:r>
              <a:endParaRPr lang="zh-CN" altLang="en-US" dirty="0">
                <a:solidFill>
                  <a:srgbClr val="0000FF"/>
                </a:solidFill>
                <a:latin typeface="宋体" panose="02010600030101010101" pitchFamily="2" charset="-122"/>
              </a:endParaRPr>
            </a:p>
          </p:txBody>
        </p:sp>
        <p:graphicFrame>
          <p:nvGraphicFramePr>
            <p:cNvPr id="13322" name="Object 10"/>
            <p:cNvGraphicFramePr>
              <a:graphicFrameLocks noChangeAspect="1"/>
            </p:cNvGraphicFramePr>
            <p:nvPr/>
          </p:nvGraphicFramePr>
          <p:xfrm>
            <a:off x="2880" y="3216"/>
            <a:ext cx="1056" cy="4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9" name="Equation" r:id="rId5" imgW="23164800" imgH="12598400" progId="">
                    <p:embed/>
                  </p:oleObj>
                </mc:Choice>
                <mc:Fallback>
                  <p:oleObj name="Equation" r:id="rId5" imgW="23164800" imgH="1259840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3216"/>
                          <a:ext cx="1056" cy="4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2230438"/>
            <a:ext cx="541526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通过本课时的学习，我们学习了</a:t>
            </a:r>
            <a:r>
              <a:rPr lang="en-US" altLang="zh-CN" sz="2800" b="1" dirty="0"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457200" y="2895600"/>
            <a:ext cx="8382000" cy="2079625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6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600" b="1" dirty="0">
                <a:solidFill>
                  <a:srgbClr val="FF3300"/>
                </a:solidFill>
                <a:latin typeface="宋体" panose="02010600030101010101" pitchFamily="2" charset="-122"/>
              </a:rPr>
              <a:t>在运用一次函数解决实际问题时，首先判断问题中的两个变量之间是不是一次函数关系？当确定是一次函数关系时，可求出函数解析式，并运用一次函数的图象和性质进一步求得我们所需要的</a:t>
            </a:r>
            <a:r>
              <a:rPr lang="zh-CN" altLang="en-US" sz="2600" b="1" dirty="0" smtClean="0">
                <a:solidFill>
                  <a:srgbClr val="FF3300"/>
                </a:solidFill>
                <a:latin typeface="宋体" panose="02010600030101010101" pitchFamily="2" charset="-122"/>
              </a:rPr>
              <a:t>结果。</a:t>
            </a:r>
            <a:endParaRPr lang="en-US" altLang="zh-CN" sz="2600" b="1" dirty="0">
              <a:solidFill>
                <a:srgbClr val="FF3300"/>
              </a:solidFill>
              <a:latin typeface="宋体" panose="02010600030101010101" pitchFamily="2" charset="-122"/>
            </a:endParaRP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430587" y="962025"/>
            <a:ext cx="21526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zh-CN" altLang="en-US" sz="3600" b="1" dirty="0">
                <a:latin typeface="宋体" panose="02010600030101010101" pitchFamily="2" charset="-122"/>
              </a:rPr>
              <a:t>课堂小结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990850" y="1628775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2990850" y="1000125"/>
            <a:ext cx="2952750" cy="0"/>
          </a:xfrm>
          <a:prstGeom prst="line">
            <a:avLst/>
          </a:prstGeom>
          <a:noFill/>
          <a:ln w="28575" cap="rnd">
            <a:solidFill>
              <a:srgbClr val="990099"/>
            </a:solidFill>
            <a:prstDash val="sysDot"/>
            <a:round/>
            <a:headEnd type="diamond" w="med" len="med"/>
            <a:tailEnd type="diamond" w="med" len="med"/>
          </a:ln>
        </p:spPr>
        <p:txBody>
          <a:bodyPr>
            <a:spAutoFit/>
          </a:bodyPr>
          <a:lstStyle/>
          <a:p>
            <a:endParaRPr lang="zh-CN" altLang="en-US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90600" y="2859223"/>
            <a:ext cx="7010400" cy="1712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600" b="1" dirty="0">
                <a:latin typeface="宋体" panose="0201060003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en-US" sz="2600" b="1" dirty="0">
                <a:latin typeface="宋体" panose="02010600030101010101" pitchFamily="2" charset="-122"/>
                <a:sym typeface="宋体" panose="02010600030101010101" pitchFamily="2" charset="-122"/>
              </a:rPr>
              <a:t>一次函数的概念、图象、性质及其</a:t>
            </a:r>
            <a:r>
              <a:rPr lang="zh-CN" altLang="en-US" sz="2600" b="1" dirty="0" smtClean="0">
                <a:latin typeface="宋体" panose="02010600030101010101" pitchFamily="2" charset="-122"/>
                <a:sym typeface="宋体" panose="02010600030101010101" pitchFamily="2" charset="-122"/>
              </a:rPr>
              <a:t>应用。</a:t>
            </a:r>
            <a:endParaRPr lang="zh-CN" altLang="en-US" sz="26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35000"/>
              </a:lnSpc>
            </a:pPr>
            <a:r>
              <a:rPr lang="en-US" altLang="zh-CN" sz="2600" b="1" dirty="0">
                <a:latin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zh-CN" altLang="en-US" sz="2600" b="1" dirty="0">
                <a:latin typeface="宋体" panose="02010600030101010101" pitchFamily="2" charset="-122"/>
                <a:sym typeface="宋体" panose="02010600030101010101" pitchFamily="2" charset="-122"/>
              </a:rPr>
              <a:t>对函数的意义的理解及函数的表示方法，函数的</a:t>
            </a:r>
            <a:r>
              <a:rPr lang="zh-CN" altLang="en-US" sz="2600" b="1" dirty="0" smtClean="0">
                <a:latin typeface="宋体" panose="02010600030101010101" pitchFamily="2" charset="-122"/>
                <a:sym typeface="宋体" panose="02010600030101010101" pitchFamily="2" charset="-122"/>
              </a:rPr>
              <a:t>应用。</a:t>
            </a:r>
            <a:endParaRPr lang="en-US" altLang="zh-CN" sz="2600" b="1" dirty="0">
              <a:latin typeface="宋体" panose="02010600030101010101" pitchFamily="2" charset="-122"/>
            </a:endParaRPr>
          </a:p>
        </p:txBody>
      </p:sp>
      <p:pic>
        <p:nvPicPr>
          <p:cNvPr id="4100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6813" y="1190625"/>
            <a:ext cx="388778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4975" y="1410553"/>
            <a:ext cx="84328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 smtClean="0">
                <a:latin typeface="宋体" panose="02010600030101010101" pitchFamily="2" charset="-122"/>
              </a:rPr>
              <a:t>    我们</a:t>
            </a:r>
            <a:r>
              <a:rPr lang="zh-CN" altLang="en-US" sz="2400" b="1" dirty="0">
                <a:latin typeface="宋体" panose="02010600030101010101" pitchFamily="2" charset="-122"/>
              </a:rPr>
              <a:t>知道，世界各国温度的计量单位尚不统一，常用的有摄氏温度（℃）和华氏温度（℉）两种，它们之间的换算关系如下表所示：</a:t>
            </a:r>
          </a:p>
        </p:txBody>
      </p:sp>
      <p:graphicFrame>
        <p:nvGraphicFramePr>
          <p:cNvPr id="5126" name="Group 6"/>
          <p:cNvGraphicFramePr>
            <a:graphicFrameLocks noGrp="1"/>
          </p:cNvGraphicFramePr>
          <p:nvPr/>
        </p:nvGraphicFramePr>
        <p:xfrm>
          <a:off x="788987" y="2718653"/>
          <a:ext cx="7316788" cy="125095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摄氏温度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华氏温度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86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85" name="Text Box 65"/>
          <p:cNvSpPr txBox="1">
            <a:spLocks noChangeArrowheads="1"/>
          </p:cNvSpPr>
          <p:nvPr/>
        </p:nvSpPr>
        <p:spPr bwMode="auto">
          <a:xfrm>
            <a:off x="381000" y="4198203"/>
            <a:ext cx="83343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 dirty="0">
                <a:latin typeface="宋体" panose="02010600030101010101" pitchFamily="2" charset="-122"/>
              </a:rPr>
              <a:t>    </a:t>
            </a:r>
            <a:r>
              <a:rPr lang="zh-CN" altLang="en-US" b="1" dirty="0" smtClean="0">
                <a:latin typeface="宋体" panose="02010600030101010101" pitchFamily="2" charset="-122"/>
              </a:rPr>
              <a:t>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观察</a:t>
            </a:r>
            <a:r>
              <a:rPr lang="zh-CN" altLang="en-US" sz="2400" b="1" dirty="0">
                <a:latin typeface="宋体" panose="02010600030101010101" pitchFamily="2" charset="-122"/>
              </a:rPr>
              <a:t>上表，如果把表中的摄氏温度与华氏温度都看作变量，那么它们之间的函数关系是一次函数吗？</a:t>
            </a:r>
          </a:p>
        </p:txBody>
      </p:sp>
      <p:pic>
        <p:nvPicPr>
          <p:cNvPr id="5187" name="Picture 4" descr="新课引入（3）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" y="619978"/>
            <a:ext cx="2466975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8313" y="1295400"/>
            <a:ext cx="8370887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宋体" panose="02010600030101010101" pitchFamily="2" charset="-122"/>
              </a:rPr>
              <a:t>    由于</a:t>
            </a:r>
            <a:r>
              <a:rPr lang="zh-CN" altLang="en-US" sz="2400" b="1" dirty="0">
                <a:latin typeface="宋体" panose="02010600030101010101" pitchFamily="2" charset="-122"/>
              </a:rPr>
              <a:t>在上表中摄氏温度所取得的值中包含0℃，为了方便，可把摄氏温度作为自变量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，</a:t>
            </a:r>
            <a:r>
              <a:rPr lang="zh-CN" altLang="en-US" sz="2400" b="1" dirty="0">
                <a:latin typeface="宋体" panose="02010600030101010101" pitchFamily="2" charset="-122"/>
              </a:rPr>
              <a:t>用横轴表示，华氏温度  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 看作    的</a:t>
            </a:r>
            <a:r>
              <a:rPr lang="zh-CN" altLang="en-US" sz="2400" b="1" dirty="0">
                <a:latin typeface="宋体" panose="02010600030101010101" pitchFamily="2" charset="-122"/>
              </a:rPr>
              <a:t>函数，用纵轴表示，建立直角坐标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系。把</a:t>
            </a:r>
            <a:r>
              <a:rPr lang="zh-CN" altLang="en-US" sz="2400" b="1" dirty="0">
                <a:latin typeface="宋体" panose="02010600030101010101" pitchFamily="2" charset="-122"/>
              </a:rPr>
              <a:t>表中每一对       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的</a:t>
            </a:r>
            <a:r>
              <a:rPr lang="zh-CN" altLang="en-US" sz="2400" b="1" dirty="0">
                <a:latin typeface="宋体" panose="02010600030101010101" pitchFamily="2" charset="-122"/>
              </a:rPr>
              <a:t>值作为点的坐标，在直角坐标系中描出表中相应的点，观察这些点是否在同一条直线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上</a:t>
            </a:r>
            <a:r>
              <a:rPr lang="zh-CN" altLang="en-US" sz="2400" b="1" dirty="0">
                <a:latin typeface="宋体" panose="02010600030101010101" pitchFamily="2" charset="-122"/>
              </a:rPr>
              <a:t>。</a:t>
            </a:r>
          </a:p>
        </p:txBody>
      </p:sp>
      <p:graphicFrame>
        <p:nvGraphicFramePr>
          <p:cNvPr id="6150" name="Object 6"/>
          <p:cNvGraphicFramePr/>
          <p:nvPr/>
        </p:nvGraphicFramePr>
        <p:xfrm>
          <a:off x="3962400" y="17526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r:id="rId4" imgW="127000" imgH="139700" progId="">
                  <p:embed/>
                </p:oleObj>
              </mc:Choice>
              <mc:Fallback>
                <p:oleObj r:id="rId4" imgW="127000" imgH="139700" progId="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52600"/>
                        <a:ext cx="381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/>
          <p:nvPr/>
        </p:nvGraphicFramePr>
        <p:xfrm>
          <a:off x="914400" y="21336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r:id="rId6" imgW="139700" imgH="165100" progId="">
                  <p:embed/>
                </p:oleObj>
              </mc:Choice>
              <mc:Fallback>
                <p:oleObj r:id="rId6" imgW="139700" imgH="165100" progId="">
                  <p:embed/>
                  <p:pic>
                    <p:nvPicPr>
                      <p:cNvPr id="0" name="Picture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336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/>
          <p:nvPr/>
        </p:nvGraphicFramePr>
        <p:xfrm>
          <a:off x="7848600" y="1752600"/>
          <a:ext cx="381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r:id="rId8" imgW="127000" imgH="139700" progId="">
                  <p:embed/>
                </p:oleObj>
              </mc:Choice>
              <mc:Fallback>
                <p:oleObj r:id="rId8" imgW="127000" imgH="139700" progId="">
                  <p:embed/>
                  <p:pic>
                    <p:nvPicPr>
                      <p:cNvPr id="0" name="Picture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1752600"/>
                        <a:ext cx="381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bevel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/>
          <p:nvPr/>
        </p:nvGraphicFramePr>
        <p:xfrm>
          <a:off x="990600" y="2514600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r:id="rId9" imgW="381000" imgH="203200" progId="">
                  <p:embed/>
                </p:oleObj>
              </mc:Choice>
              <mc:Fallback>
                <p:oleObj r:id="rId9" imgW="381000" imgH="203200" progId="">
                  <p:embed/>
                  <p:pic>
                    <p:nvPicPr>
                      <p:cNvPr id="0" name="Picture 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838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743200" y="3352800"/>
            <a:ext cx="4191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5" name="Picture 11" descr="图片4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98475" y="457200"/>
            <a:ext cx="25495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2" name="Object 4"/>
          <p:cNvGraphicFramePr/>
          <p:nvPr/>
        </p:nvGraphicFramePr>
        <p:xfrm>
          <a:off x="609600" y="1271587"/>
          <a:ext cx="7924800" cy="345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4356100" imgH="1727200" progId="">
                  <p:embed/>
                </p:oleObj>
              </mc:Choice>
              <mc:Fallback>
                <p:oleObj name="Equation" r:id="rId4" imgW="4356100" imgH="1727200" progId="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71587"/>
                        <a:ext cx="7924800" cy="3452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03" name="Group 11"/>
          <p:cNvGrpSpPr/>
          <p:nvPr/>
        </p:nvGrpSpPr>
        <p:grpSpPr bwMode="auto">
          <a:xfrm>
            <a:off x="2057400" y="989012"/>
            <a:ext cx="5791200" cy="3506788"/>
            <a:chOff x="1776" y="432"/>
            <a:chExt cx="3648" cy="2209"/>
          </a:xfrm>
        </p:grpSpPr>
        <p:sp>
          <p:nvSpPr>
            <p:cNvPr id="8195" name="AutoShape 3"/>
            <p:cNvSpPr>
              <a:spLocks noChangeArrowheads="1"/>
            </p:cNvSpPr>
            <p:nvPr/>
          </p:nvSpPr>
          <p:spPr bwMode="auto">
            <a:xfrm>
              <a:off x="1776" y="432"/>
              <a:ext cx="3648" cy="2209"/>
            </a:xfrm>
            <a:prstGeom prst="cloudCallout">
              <a:avLst>
                <a:gd name="adj1" fmla="val -56417"/>
                <a:gd name="adj2" fmla="val 3493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lnSpc>
                  <a:spcPct val="140000"/>
                </a:lnSpc>
              </a:pPr>
              <a:r>
                <a:rPr lang="zh-CN" altLang="en-US" b="1" dirty="0" smtClean="0">
                  <a:latin typeface="宋体" panose="02010600030101010101" pitchFamily="2" charset="-122"/>
                </a:rPr>
                <a:t>           一般</a:t>
              </a:r>
              <a:r>
                <a:rPr lang="zh-CN" altLang="en-US" b="1" dirty="0">
                  <a:latin typeface="宋体" panose="02010600030101010101" pitchFamily="2" charset="-122"/>
                </a:rPr>
                <a:t>地，如果两个变量对应数值的差之比</a:t>
              </a:r>
            </a:p>
            <a:p>
              <a:pPr algn="ctr">
                <a:lnSpc>
                  <a:spcPct val="140000"/>
                </a:lnSpc>
              </a:pPr>
              <a:r>
                <a:rPr lang="zh-CN" altLang="en-US" b="1" dirty="0">
                  <a:latin typeface="宋体" panose="02010600030101010101" pitchFamily="2" charset="-122"/>
                </a:rPr>
                <a:t>是一个常数k，那么这两个变量之间是一次</a:t>
              </a:r>
            </a:p>
            <a:p>
              <a:pPr algn="ctr">
                <a:lnSpc>
                  <a:spcPct val="140000"/>
                </a:lnSpc>
              </a:pPr>
              <a:r>
                <a:rPr lang="zh-CN" altLang="en-US" b="1" dirty="0">
                  <a:latin typeface="宋体" panose="02010600030101010101" pitchFamily="2" charset="-122"/>
                </a:rPr>
                <a:t>函数</a:t>
              </a:r>
              <a:r>
                <a:rPr lang="zh-CN" altLang="en-US" b="1" dirty="0" smtClean="0">
                  <a:latin typeface="宋体" panose="02010600030101010101" pitchFamily="2" charset="-122"/>
                </a:rPr>
                <a:t>关系。事实上</a:t>
              </a:r>
              <a:r>
                <a:rPr lang="zh-CN" altLang="en-US" b="1" dirty="0">
                  <a:latin typeface="宋体" panose="02010600030101010101" pitchFamily="2" charset="-122"/>
                </a:rPr>
                <a:t>，如果  </a:t>
              </a:r>
              <a:r>
                <a:rPr lang="zh-CN" altLang="en-US" b="1" dirty="0" smtClean="0">
                  <a:latin typeface="宋体" panose="02010600030101010101" pitchFamily="2" charset="-122"/>
                </a:rPr>
                <a:t> 与   是</a:t>
              </a:r>
              <a:r>
                <a:rPr lang="zh-CN" altLang="en-US" b="1" dirty="0">
                  <a:latin typeface="宋体" panose="02010600030101010101" pitchFamily="2" charset="-122"/>
                </a:rPr>
                <a:t>两个变量</a:t>
              </a:r>
            </a:p>
            <a:p>
              <a:pPr algn="ctr">
                <a:lnSpc>
                  <a:spcPct val="140000"/>
                </a:lnSpc>
              </a:pPr>
              <a:r>
                <a:rPr lang="zh-CN" altLang="en-US" b="1" dirty="0" smtClean="0">
                  <a:latin typeface="宋体" panose="02010600030101010101" pitchFamily="2" charset="-122"/>
                </a:rPr>
                <a:t>，     </a:t>
              </a:r>
              <a:r>
                <a:rPr lang="zh-CN" altLang="en-US" b="1" dirty="0">
                  <a:latin typeface="宋体" panose="02010600030101010101" pitchFamily="2" charset="-122"/>
                </a:rPr>
                <a:t>是它们的一组对应值，且        </a:t>
              </a:r>
            </a:p>
            <a:p>
              <a:pPr algn="ctr">
                <a:lnSpc>
                  <a:spcPct val="140000"/>
                </a:lnSpc>
              </a:pPr>
              <a:r>
                <a:rPr lang="zh-CN" altLang="en-US" b="1" dirty="0">
                  <a:latin typeface="宋体" panose="02010600030101010101" pitchFamily="2" charset="-122"/>
                </a:rPr>
                <a:t>              </a:t>
              </a:r>
              <a:r>
                <a:rPr lang="zh-CN" altLang="en-US" b="1" dirty="0" smtClean="0">
                  <a:latin typeface="宋体" panose="02010600030101010101" pitchFamily="2" charset="-122"/>
                </a:rPr>
                <a:t>那么</a:t>
              </a:r>
              <a:r>
                <a:rPr lang="zh-CN" altLang="en-US" b="1" dirty="0">
                  <a:latin typeface="宋体" panose="02010600030101010101" pitchFamily="2" charset="-122"/>
                </a:rPr>
                <a:t>，              </a:t>
              </a:r>
              <a:r>
                <a:rPr lang="zh-CN" altLang="en-US" b="1" dirty="0" smtClean="0">
                  <a:latin typeface="宋体" panose="02010600030101010101" pitchFamily="2" charset="-122"/>
                </a:rPr>
                <a:t>其中</a:t>
              </a:r>
              <a:endParaRPr lang="zh-CN" altLang="en-US" b="1" dirty="0">
                <a:latin typeface="宋体" panose="02010600030101010101" pitchFamily="2" charset="-122"/>
              </a:endParaRPr>
            </a:p>
            <a:p>
              <a:pPr algn="ctr">
                <a:lnSpc>
                  <a:spcPct val="140000"/>
                </a:lnSpc>
              </a:pPr>
              <a:endParaRPr lang="zh-CN" altLang="en-US" b="1" dirty="0">
                <a:latin typeface="宋体" panose="02010600030101010101" pitchFamily="2" charset="-122"/>
              </a:endParaRPr>
            </a:p>
          </p:txBody>
        </p:sp>
        <p:graphicFrame>
          <p:nvGraphicFramePr>
            <p:cNvPr id="8196" name="Object 4"/>
            <p:cNvGraphicFramePr/>
            <p:nvPr/>
          </p:nvGraphicFramePr>
          <p:xfrm>
            <a:off x="3600" y="1249"/>
            <a:ext cx="23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3" r:id="rId4" imgW="139700" imgH="165100" progId="">
                    <p:embed/>
                  </p:oleObj>
                </mc:Choice>
                <mc:Fallback>
                  <p:oleObj r:id="rId4" imgW="139700" imgH="165100" progId="">
                    <p:embed/>
                    <p:pic>
                      <p:nvPicPr>
                        <p:cNvPr id="0" name="Picture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1249"/>
                          <a:ext cx="237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5"/>
            <p:cNvGraphicFramePr/>
            <p:nvPr/>
          </p:nvGraphicFramePr>
          <p:xfrm>
            <a:off x="3944" y="1249"/>
            <a:ext cx="232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4" r:id="rId6" imgW="127000" imgH="139700" progId="">
                    <p:embed/>
                  </p:oleObj>
                </mc:Choice>
                <mc:Fallback>
                  <p:oleObj r:id="rId6" imgW="127000" imgH="139700" progId="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4" y="1249"/>
                          <a:ext cx="232" cy="2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8" name="Object 6"/>
            <p:cNvGraphicFramePr/>
            <p:nvPr/>
          </p:nvGraphicFramePr>
          <p:xfrm>
            <a:off x="2256" y="1441"/>
            <a:ext cx="33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r:id="rId8" imgW="177800" imgH="228600" progId="">
                    <p:embed/>
                  </p:oleObj>
                </mc:Choice>
                <mc:Fallback>
                  <p:oleObj r:id="rId8" imgW="177800" imgH="228600" progId="">
                    <p:embed/>
                    <p:pic>
                      <p:nvPicPr>
                        <p:cNvPr id="0" name="Picture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441"/>
                          <a:ext cx="336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7"/>
            <p:cNvGraphicFramePr/>
            <p:nvPr/>
          </p:nvGraphicFramePr>
          <p:xfrm>
            <a:off x="1872" y="1440"/>
            <a:ext cx="28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6" r:id="rId10" imgW="165100" imgH="228600" progId="">
                    <p:embed/>
                  </p:oleObj>
                </mc:Choice>
                <mc:Fallback>
                  <p:oleObj r:id="rId10" imgW="165100" imgH="228600" progId="">
                    <p:embed/>
                    <p:pic>
                      <p:nvPicPr>
                        <p:cNvPr id="0" name="Picture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440"/>
                          <a:ext cx="28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bevel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8"/>
            <p:cNvGraphicFramePr/>
            <p:nvPr/>
          </p:nvGraphicFramePr>
          <p:xfrm>
            <a:off x="2160" y="1728"/>
            <a:ext cx="912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7" r:id="rId12" imgW="1105535" imgH="431800" progId="">
                    <p:embed/>
                  </p:oleObj>
                </mc:Choice>
                <mc:Fallback>
                  <p:oleObj r:id="rId12" imgW="1105535" imgH="431800" progId="">
                    <p:embed/>
                    <p:pic>
                      <p:nvPicPr>
                        <p:cNvPr id="0" name="Picture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1728"/>
                          <a:ext cx="912" cy="3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1" name="Object 9"/>
            <p:cNvGraphicFramePr/>
            <p:nvPr/>
          </p:nvGraphicFramePr>
          <p:xfrm>
            <a:off x="3408" y="1729"/>
            <a:ext cx="1084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r:id="rId14" imgW="1156335" imgH="228600" progId="">
                    <p:embed/>
                  </p:oleObj>
                </mc:Choice>
                <mc:Fallback>
                  <p:oleObj r:id="rId14" imgW="1156335" imgH="228600" progId="">
                    <p:embed/>
                    <p:pic>
                      <p:nvPicPr>
                        <p:cNvPr id="0" name="Picture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1729"/>
                          <a:ext cx="1084" cy="2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10"/>
            <p:cNvGraphicFramePr/>
            <p:nvPr/>
          </p:nvGraphicFramePr>
          <p:xfrm>
            <a:off x="2160" y="2064"/>
            <a:ext cx="129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name="Equation" r:id="rId16" imgW="1143635" imgH="228600" progId="">
                    <p:embed/>
                  </p:oleObj>
                </mc:Choice>
                <mc:Fallback>
                  <p:oleObj name="Equation" r:id="rId16" imgW="1143635" imgH="228600" progId="">
                    <p:embed/>
                    <p:pic>
                      <p:nvPicPr>
                        <p:cNvPr id="0" name="Picture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064"/>
                          <a:ext cx="1296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924800" cy="44135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例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1：山</a:t>
            </a:r>
            <a:r>
              <a:rPr lang="zh-CN" altLang="en-US" sz="2400" b="1" dirty="0">
                <a:latin typeface="宋体" panose="02010600030101010101" pitchFamily="2" charset="-122"/>
              </a:rPr>
              <a:t>青林场计划购买甲、乙两种树苗共800株，甲种树苗每株24元，乙种树苗每株30元，根据相关资料，甲、乙两种树苗的成活率分别为85%，90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%。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4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）如果</a:t>
            </a:r>
            <a:r>
              <a:rPr lang="zh-CN" altLang="en-US" sz="2400" b="1" dirty="0">
                <a:latin typeface="宋体" panose="02010600030101010101" pitchFamily="2" charset="-122"/>
              </a:rPr>
              <a:t>购买者两种树苗共用去21000元，甲、乙两种树苗各买了多少株？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4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）如果</a:t>
            </a:r>
            <a:r>
              <a:rPr lang="zh-CN" altLang="en-US" sz="2400" b="1" dirty="0">
                <a:latin typeface="宋体" panose="02010600030101010101" pitchFamily="2" charset="-122"/>
              </a:rPr>
              <a:t>为了保证这批树苗的总成活率不低于88%，甲种树苗至多购买多少株？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latin typeface="宋体" panose="02010600030101010101" pitchFamily="2" charset="-122"/>
              </a:rPr>
              <a:t>（</a:t>
            </a:r>
            <a:r>
              <a:rPr lang="en-US" altLang="zh-CN" sz="2400" b="1" dirty="0" smtClean="0">
                <a:latin typeface="宋体" panose="02010600030101010101" pitchFamily="2" charset="-122"/>
              </a:rPr>
              <a:t>3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）在</a:t>
            </a:r>
            <a:r>
              <a:rPr lang="zh-CN" altLang="en-US" sz="2400" b="1" dirty="0">
                <a:latin typeface="宋体" panose="02010600030101010101" pitchFamily="2" charset="-122"/>
              </a:rPr>
              <a:t>（2）的条件下，应如何选购树苗，使购买树苗的费用最低？并求最低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费用。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pic>
        <p:nvPicPr>
          <p:cNvPr id="9220" name="Picture 4" descr="典例透析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33400"/>
            <a:ext cx="2449513" cy="77787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/>
          <p:nvPr/>
        </p:nvGraphicFramePr>
        <p:xfrm>
          <a:off x="762000" y="685800"/>
          <a:ext cx="7502525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4" imgW="135737600" imgH="67462400" progId="">
                  <p:embed/>
                </p:oleObj>
              </mc:Choice>
              <mc:Fallback>
                <p:oleObj name="Equation" r:id="rId4" imgW="135737600" imgH="67462400" progId="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85800"/>
                        <a:ext cx="7502525" cy="342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0" y="3581400"/>
            <a:ext cx="6629400" cy="245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     0.85 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z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+0.9×(800- 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z</a:t>
            </a: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)≥0.88×800</a:t>
            </a:r>
          </a:p>
          <a:p>
            <a:pPr>
              <a:lnSpc>
                <a:spcPct val="125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解得 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z</a:t>
            </a: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≤320</a:t>
            </a:r>
          </a:p>
          <a:p>
            <a:pPr>
              <a:lnSpc>
                <a:spcPct val="125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所以甲种树苗至多购买320</a:t>
            </a:r>
            <a:r>
              <a:rPr lang="zh-CN" altLang="en-US" sz="20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棵。</a:t>
            </a:r>
            <a:endParaRPr lang="zh-CN" altLang="en-US" sz="2000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25000"/>
              </a:lnSpc>
            </a:pPr>
            <a:r>
              <a:rPr lang="zh-CN" altLang="en-US" sz="20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（3</a:t>
            </a: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0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设</a:t>
            </a: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购买甲种树苗 </a:t>
            </a:r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</a:rPr>
              <a:t>t</a:t>
            </a:r>
            <a:r>
              <a:rPr lang="zh-CN" altLang="en-US" sz="20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株，购买</a:t>
            </a: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树苗的费用为</a:t>
            </a:r>
            <a:r>
              <a:rPr lang="zh-CN" altLang="en-US" sz="28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w</a:t>
            </a:r>
            <a:r>
              <a:rPr lang="zh-CN" altLang="en-US" sz="20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元</a:t>
            </a: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lnSpc>
                <a:spcPct val="125000"/>
              </a:lnSpc>
            </a:pPr>
            <a:r>
              <a:rPr lang="zh-CN" altLang="en-US" sz="2000" dirty="0">
                <a:solidFill>
                  <a:srgbClr val="0000FF"/>
                </a:solidFill>
                <a:latin typeface="宋体" panose="02010600030101010101" pitchFamily="2" charset="-122"/>
              </a:rPr>
              <a:t>由题意</a:t>
            </a:r>
            <a:r>
              <a:rPr lang="zh-CN" altLang="en-US" sz="2000" dirty="0" smtClean="0">
                <a:solidFill>
                  <a:srgbClr val="0000FF"/>
                </a:solidFill>
                <a:latin typeface="宋体" panose="02010600030101010101" pitchFamily="2" charset="-122"/>
              </a:rPr>
              <a:t>得：</a:t>
            </a:r>
            <a:endParaRPr lang="zh-CN" altLang="en-US" sz="200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96925" y="898525"/>
            <a:ext cx="7813675" cy="298543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w=24t+30</a:t>
            </a:r>
            <a:r>
              <a:rPr lang="zh-CN" altLang="en-US" sz="2400" b="1" dirty="0">
                <a:latin typeface="宋体" panose="02010600030101010101" pitchFamily="2" charset="-122"/>
              </a:rPr>
              <a:t>×（800</a:t>
            </a:r>
            <a:r>
              <a:rPr lang="en-US" altLang="en-US" b="1" dirty="0">
                <a:latin typeface="宋体" panose="02010600030101010101" pitchFamily="2" charset="-122"/>
              </a:rPr>
              <a:t>－</a:t>
            </a:r>
            <a:r>
              <a:rPr lang="en-US" altLang="zh-CN" sz="28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）=</a:t>
            </a:r>
            <a:r>
              <a:rPr lang="en-US" altLang="en-US" b="1" dirty="0">
                <a:latin typeface="宋体" panose="02010600030101010101" pitchFamily="2" charset="-122"/>
              </a:rPr>
              <a:t>－</a:t>
            </a:r>
            <a:r>
              <a:rPr lang="zh-CN" altLang="en-US" sz="2400" b="1" dirty="0">
                <a:latin typeface="宋体" panose="02010600030101010101" pitchFamily="2" charset="-122"/>
              </a:rPr>
              <a:t>6</a:t>
            </a:r>
            <a:r>
              <a:rPr lang="zh-CN" altLang="en-US" sz="28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+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24000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r>
              <a:rPr lang="zh-CN" altLang="en-US" sz="2400" b="1" dirty="0" smtClean="0">
                <a:latin typeface="宋体" panose="02010600030101010101" pitchFamily="2" charset="-122"/>
              </a:rPr>
              <a:t>    所以</a:t>
            </a:r>
            <a:r>
              <a:rPr lang="zh-CN" altLang="en-US" sz="2800" b="1" dirty="0">
                <a:latin typeface="宋体" panose="02010600030101010101" pitchFamily="2" charset="-122"/>
              </a:rPr>
              <a:t>w</a:t>
            </a:r>
            <a:r>
              <a:rPr lang="zh-CN" altLang="en-US" sz="2400" b="1" dirty="0">
                <a:latin typeface="宋体" panose="02010600030101010101" pitchFamily="2" charset="-122"/>
              </a:rPr>
              <a:t>是</a:t>
            </a:r>
            <a:r>
              <a:rPr lang="zh-CN" altLang="en-US" sz="28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的一次函数，且由于</a:t>
            </a:r>
            <a:r>
              <a:rPr lang="zh-CN" altLang="en-US" sz="2800" b="1" dirty="0">
                <a:latin typeface="宋体" panose="02010600030101010101" pitchFamily="2" charset="-122"/>
              </a:rPr>
              <a:t>k</a:t>
            </a:r>
            <a:r>
              <a:rPr lang="zh-CN" altLang="en-US" sz="2400" b="1" dirty="0">
                <a:latin typeface="宋体" panose="02010600030101010101" pitchFamily="2" charset="-122"/>
              </a:rPr>
              <a:t>=</a:t>
            </a:r>
            <a:r>
              <a:rPr lang="en-US" altLang="en-US" b="1" dirty="0">
                <a:latin typeface="宋体" panose="02010600030101010101" pitchFamily="2" charset="-122"/>
              </a:rPr>
              <a:t>－</a:t>
            </a:r>
            <a:r>
              <a:rPr lang="zh-CN" altLang="en-US" sz="2400" b="1" dirty="0">
                <a:latin typeface="宋体" panose="02010600030101010101" pitchFamily="2" charset="-122"/>
              </a:rPr>
              <a:t>6＜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0，因此</a:t>
            </a:r>
            <a:r>
              <a:rPr lang="zh-CN" altLang="en-US" sz="2800" b="1" dirty="0">
                <a:latin typeface="宋体" panose="02010600030101010101" pitchFamily="2" charset="-122"/>
              </a:rPr>
              <a:t>w</a:t>
            </a:r>
            <a:r>
              <a:rPr lang="zh-CN" altLang="en-US" sz="2400" b="1" dirty="0">
                <a:latin typeface="宋体" panose="02010600030101010101" pitchFamily="2" charset="-122"/>
              </a:rPr>
              <a:t>随</a:t>
            </a:r>
            <a:r>
              <a:rPr lang="zh-CN" altLang="en-US" sz="28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增大而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减小。由</a:t>
            </a:r>
            <a:r>
              <a:rPr lang="zh-CN" altLang="en-US" sz="2400" b="1" dirty="0">
                <a:latin typeface="宋体" panose="02010600030101010101" pitchFamily="2" charset="-122"/>
              </a:rPr>
              <a:t>（2）知</a:t>
            </a:r>
            <a:r>
              <a:rPr lang="zh-CN" altLang="en-US" sz="28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≤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320，因此，当</a:t>
            </a:r>
            <a:r>
              <a:rPr lang="zh-CN" altLang="en-US" sz="28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取最大即</a:t>
            </a:r>
            <a:r>
              <a:rPr lang="zh-CN" altLang="en-US" sz="2800" b="1" dirty="0">
                <a:latin typeface="宋体" panose="02010600030101010101" pitchFamily="2" charset="-122"/>
              </a:rPr>
              <a:t>t</a:t>
            </a:r>
            <a:r>
              <a:rPr lang="zh-CN" altLang="en-US" sz="2400" b="1" dirty="0">
                <a:latin typeface="宋体" panose="02010600030101010101" pitchFamily="2" charset="-122"/>
              </a:rPr>
              <a:t>=320时，</a:t>
            </a:r>
            <a:r>
              <a:rPr lang="zh-CN" altLang="en-US" sz="2800" b="1" dirty="0">
                <a:latin typeface="宋体" panose="02010600030101010101" pitchFamily="2" charset="-122"/>
              </a:rPr>
              <a:t>w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最小。这时</a:t>
            </a:r>
            <a:r>
              <a:rPr lang="zh-CN" altLang="en-US" sz="2400" b="1" dirty="0">
                <a:latin typeface="宋体" panose="02010600030101010101" pitchFamily="2" charset="-122"/>
              </a:rPr>
              <a:t>800</a:t>
            </a:r>
            <a:r>
              <a:rPr lang="en-US" altLang="en-US" b="1" dirty="0">
                <a:latin typeface="宋体" panose="02010600030101010101" pitchFamily="2" charset="-122"/>
              </a:rPr>
              <a:t>－</a:t>
            </a:r>
            <a:r>
              <a:rPr lang="zh-CN" altLang="en-US" sz="2400" b="1" dirty="0">
                <a:latin typeface="宋体" panose="02010600030101010101" pitchFamily="2" charset="-122"/>
              </a:rPr>
              <a:t>320=480，</a:t>
            </a:r>
            <a:r>
              <a:rPr lang="zh-CN" altLang="en-US" sz="2800" b="1" dirty="0">
                <a:latin typeface="宋体" panose="02010600030101010101" pitchFamily="2" charset="-122"/>
              </a:rPr>
              <a:t>w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=6</a:t>
            </a:r>
            <a:r>
              <a:rPr lang="zh-CN" altLang="en-US" sz="2400" b="1" dirty="0">
                <a:latin typeface="宋体" panose="02010600030101010101" pitchFamily="2" charset="-122"/>
              </a:rPr>
              <a:t>×320+24000=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22080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r>
              <a:rPr lang="zh-CN" altLang="en-US" sz="2400" b="1" dirty="0">
                <a:latin typeface="宋体" panose="02010600030101010101" pitchFamily="2" charset="-122"/>
              </a:rPr>
              <a:t>所以购买甲种树苗320株、乙种树苗480株时，费用最低，最低费用为22080</a:t>
            </a:r>
            <a:r>
              <a:rPr lang="zh-CN" altLang="en-US" sz="2400" b="1" dirty="0" smtClean="0">
                <a:latin typeface="宋体" panose="02010600030101010101" pitchFamily="2" charset="-122"/>
              </a:rPr>
              <a:t>元。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1676400" y="3962400"/>
            <a:ext cx="6781800" cy="1828800"/>
          </a:xfrm>
          <a:prstGeom prst="wedgeRectCallout">
            <a:avLst>
              <a:gd name="adj1" fmla="val -70671"/>
              <a:gd name="adj2" fmla="val 3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zh-CN" altLang="en-US" sz="2000" b="1" dirty="0" smtClean="0">
                <a:latin typeface="宋体" panose="02010600030101010101" pitchFamily="2" charset="-122"/>
              </a:rPr>
              <a:t>    在</a:t>
            </a:r>
            <a:r>
              <a:rPr lang="zh-CN" altLang="en-US" sz="2000" b="1" dirty="0">
                <a:latin typeface="宋体" panose="02010600030101010101" pitchFamily="2" charset="-122"/>
              </a:rPr>
              <a:t>例1的解决过程中，是从现实生活中抽象出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数学</a:t>
            </a:r>
            <a:endParaRPr lang="en-US" altLang="zh-CN" sz="2000" b="1" dirty="0" smtClean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b="1" dirty="0" smtClean="0">
                <a:latin typeface="宋体" panose="02010600030101010101" pitchFamily="2" charset="-122"/>
              </a:rPr>
              <a:t>问题，用</a:t>
            </a:r>
            <a:r>
              <a:rPr lang="zh-CN" altLang="en-US" sz="2000" b="1" dirty="0">
                <a:latin typeface="宋体" panose="02010600030101010101" pitchFamily="2" charset="-122"/>
              </a:rPr>
              <a:t>数学符号建立函数表达式，表示数学问题中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变</a:t>
            </a:r>
            <a:endParaRPr lang="en-US" altLang="zh-CN" sz="2000" b="1" dirty="0" smtClean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b="1" dirty="0" smtClean="0">
                <a:latin typeface="宋体" panose="02010600030101010101" pitchFamily="2" charset="-122"/>
              </a:rPr>
              <a:t>量之间的</a:t>
            </a:r>
            <a:r>
              <a:rPr lang="zh-CN" altLang="en-US" sz="2000" b="1" dirty="0">
                <a:latin typeface="宋体" panose="02010600030101010101" pitchFamily="2" charset="-122"/>
              </a:rPr>
              <a:t>数量关系和变化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规律。因此</a:t>
            </a:r>
            <a:r>
              <a:rPr lang="zh-CN" altLang="en-US" sz="2000" b="1" dirty="0">
                <a:latin typeface="宋体" panose="02010600030101010101" pitchFamily="2" charset="-122"/>
              </a:rPr>
              <a:t>函数也是一种</a:t>
            </a:r>
            <a:r>
              <a:rPr lang="zh-CN" altLang="en-US" sz="2000" b="1" dirty="0" smtClean="0">
                <a:latin typeface="宋体" panose="02010600030101010101" pitchFamily="2" charset="-122"/>
              </a:rPr>
              <a:t>重要</a:t>
            </a:r>
            <a:endParaRPr lang="en-US" altLang="zh-CN" sz="2000" b="1" dirty="0" smtClean="0"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000" b="1" dirty="0" smtClean="0">
                <a:latin typeface="宋体" panose="02010600030101010101" pitchFamily="2" charset="-122"/>
              </a:rPr>
              <a:t>的数学模型。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allAtOnce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936</Words>
  <Application>Microsoft Office PowerPoint</Application>
  <PresentationFormat>全屏显示(4:3)</PresentationFormat>
  <Paragraphs>77</Paragraphs>
  <Slides>13</Slides>
  <Notes>13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Equation</vt:lpstr>
      <vt:lpstr>一次函数的应用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2022-01-05T00:25:42Z</dcterms:created>
  <dcterms:modified xsi:type="dcterms:W3CDTF">2023-01-16T22:00:39Z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63D1CF11B6864BC9ADAA14FEED6079C4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