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4" r:id="rId2"/>
    <p:sldId id="410" r:id="rId3"/>
    <p:sldId id="411" r:id="rId4"/>
    <p:sldId id="412" r:id="rId5"/>
    <p:sldId id="433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387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233CF5"/>
    <a:srgbClr val="071893"/>
    <a:srgbClr val="FF0000"/>
    <a:srgbClr val="48322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7" autoAdjust="0"/>
    <p:restoredTop sz="94660"/>
  </p:normalViewPr>
  <p:slideViewPr>
    <p:cSldViewPr snapToObjects="1">
      <p:cViewPr>
        <p:scale>
          <a:sx n="100" d="100"/>
          <a:sy n="100" d="100"/>
        </p:scale>
        <p:origin x="-444" y="-264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6B1FB69F-41F6-4B7B-8CEA-035C8F2BF30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0D8FF121-FAEF-4A87-97FF-53A8548C0B5B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F121-FAEF-4A87-97FF-53A8548C0B5B}" type="slidenum">
              <a:rPr lang="zh-CN" alt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F121-FAEF-4A87-97FF-53A8548C0B5B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9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753889"/>
            <a:ext cx="9144000" cy="1223541"/>
          </a:xfrm>
          <a:prstGeom prst="rect">
            <a:avLst/>
          </a:prstGeom>
        </p:spPr>
        <p:txBody>
          <a:bodyPr/>
          <a:lstStyle>
            <a:lvl1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  <a:sym typeface="MS PGothic" panose="020B0600070205080204" pitchFamily="34" charset="-128"/>
              </a:defRPr>
            </a:lvl1pPr>
            <a:lvl2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MS PGothic" panose="020B0600070205080204" pitchFamily="34" charset="-128"/>
              </a:defRPr>
            </a:lvl2pPr>
            <a:lvl3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MS PGothic" panose="020B0600070205080204" pitchFamily="34" charset="-128"/>
              </a:defRPr>
            </a:lvl3pPr>
            <a:lvl4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MS PGothic" panose="020B0600070205080204" pitchFamily="34" charset="-128"/>
              </a:defRPr>
            </a:lvl4pPr>
            <a:lvl5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MS PGothic" panose="020B0600070205080204" pitchFamily="34" charset="-128"/>
              </a:defRPr>
            </a:lvl5pPr>
            <a:lvl6pPr marL="13716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MS PGothic" panose="020B0600070205080204" pitchFamily="34" charset="-128"/>
              </a:defRPr>
            </a:lvl6pPr>
            <a:lvl7pPr marL="18288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MS PGothic" panose="020B0600070205080204" pitchFamily="34" charset="-128"/>
              </a:defRPr>
            </a:lvl7pPr>
            <a:lvl8pPr marL="22860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MS PGothic" panose="020B0600070205080204" pitchFamily="34" charset="-128"/>
              </a:defRPr>
            </a:lvl8pPr>
            <a:lvl9pPr marL="27432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4800" b="1" i="1" dirty="0" smtClean="0">
                <a:solidFill>
                  <a:srgbClr val="FF0000"/>
                </a:solidFill>
              </a:rPr>
              <a:t>Lesson 57</a:t>
            </a:r>
            <a:endParaRPr lang="zh-CN" alt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97743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200" b="1" i="1" dirty="0" smtClean="0">
                <a:solidFill>
                  <a:srgbClr val="FF0000"/>
                </a:solidFill>
              </a:rPr>
              <a:t>Best wishes</a:t>
            </a:r>
            <a:endParaRPr lang="zh-CN" altLang="en-US" sz="7200" b="1" i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494116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1"/>
          <p:cNvSpPr>
            <a:spLocks noChangeArrowheads="1"/>
          </p:cNvSpPr>
          <p:nvPr/>
        </p:nvSpPr>
        <p:spPr bwMode="auto">
          <a:xfrm>
            <a:off x="684213" y="1127869"/>
            <a:ext cx="7643812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活学活用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</a:rPr>
              <a:t>) </a:t>
            </a:r>
            <a:r>
              <a:rPr lang="en-US" altLang="zh-CN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[2012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</a:rPr>
              <a:t>·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盐城</a:t>
            </a:r>
            <a:r>
              <a:rPr lang="en-US" altLang="zh-CN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The reporter said that the UFO ________ east to west when he saw it.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travels</a:t>
            </a:r>
            <a:r>
              <a:rPr lang="zh-CN" altLang="en-US" sz="2400" b="1" dirty="0">
                <a:latin typeface="Times New Roman" panose="02020603050405020304" pitchFamily="18" charset="0"/>
              </a:rPr>
              <a:t>　　　　　</a:t>
            </a:r>
            <a:r>
              <a:rPr lang="en-US" altLang="zh-CN" sz="2400" b="1" dirty="0"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travelled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was travelling  D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has travelled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考查动词时态。根据时间状语从句“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when he saw it”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可知，表示在过去的某一时间正在发生的动作用过去进行时态，故选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32461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16938" y="116632"/>
            <a:ext cx="4714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971550" y="162634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4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4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 build="allAtOnce" autoUpdateAnimBg="0"/>
      <p:bldP spid="3246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1"/>
          <p:cNvSpPr>
            <a:spLocks noChangeArrowheads="1"/>
          </p:cNvSpPr>
          <p:nvPr/>
        </p:nvSpPr>
        <p:spPr bwMode="auto">
          <a:xfrm>
            <a:off x="684213" y="1346944"/>
            <a:ext cx="7643812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</a:rPr>
              <a:t>But one little boy did not run because he did not see the giant coming.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但是一个小男孩没有跑，因为他没有看见巨人来了。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语境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The children ran away immediately because they 6 toward them. </a:t>
            </a:r>
            <a:r>
              <a:rPr lang="zh-CN" altLang="en-US" sz="2400" b="1" dirty="0">
                <a:latin typeface="Times New Roman" panose="02020603050405020304" pitchFamily="18" charset="0"/>
              </a:rPr>
              <a:t>孩子们立刻逃跑了，因为他们看见巨人正向他们跑来。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see sb. doing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</a:rPr>
              <a:t>看到某人在做某事。</a:t>
            </a:r>
          </a:p>
        </p:txBody>
      </p:sp>
      <p:pic>
        <p:nvPicPr>
          <p:cNvPr id="32563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16938" y="116632"/>
            <a:ext cx="4714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636" name="Text Box 2"/>
          <p:cNvSpPr txBox="1">
            <a:spLocks noChangeArrowheads="1"/>
          </p:cNvSpPr>
          <p:nvPr/>
        </p:nvSpPr>
        <p:spPr bwMode="auto">
          <a:xfrm>
            <a:off x="1258888" y="260350"/>
            <a:ext cx="65516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Lesson 23</a:t>
            </a:r>
            <a:r>
              <a:rPr lang="zh-CN" altLang="en-US" sz="22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Giant (Ⅱ)</a:t>
            </a:r>
            <a:endParaRPr lang="zh-CN" altLang="en-US" sz="2200" b="1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5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25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25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build="allAtOnce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1"/>
          <p:cNvSpPr>
            <a:spLocks noChangeArrowheads="1"/>
          </p:cNvSpPr>
          <p:nvPr/>
        </p:nvSpPr>
        <p:spPr bwMode="auto">
          <a:xfrm>
            <a:off x="539552" y="452165"/>
            <a:ext cx="7643812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活学活用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</a:rPr>
              <a:t>)When I was walking past the window, I saw Wang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Fei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 my homework. I really got________. 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copying; annoyed  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copying; annoying 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copy; annoyed  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D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copied; annoyed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考查固定用法。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see sb. doing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意为“看到某人正在干某事”，而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see sb. do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意为“看到某人做过某事”；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get annoyed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意为“变得生气”，相当于“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get angry”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。句意：当我经过窗户的时候，我注意王飞正在抄我的作业。我真的很生气。故选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32665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72277" y="188640"/>
            <a:ext cx="4714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755452" y="977627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6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6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6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6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 build="allAtOnce" autoUpdateAnimBg="0"/>
      <p:bldP spid="3266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1"/>
          <p:cNvSpPr>
            <a:spLocks noChangeArrowheads="1"/>
          </p:cNvSpPr>
          <p:nvPr/>
        </p:nvSpPr>
        <p:spPr bwMode="auto">
          <a:xfrm>
            <a:off x="684213" y="1202928"/>
            <a:ext cx="7643812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</a:rPr>
              <a:t>Along with them came the spring. 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春天也和他们一起回来了。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语境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Along with them come droves of tourists, photographers, and holiday­makers.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一大批的游客、摄影者和度假者和他们一起来了。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</a:rPr>
              <a:t>此句为倒装句，其正常语序应为 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spring came along with them.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32768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16938" y="742727"/>
            <a:ext cx="4714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7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2" grpId="0" build="allAtOnce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Box 2"/>
          <p:cNvSpPr txBox="1">
            <a:spLocks noChangeArrowheads="1"/>
          </p:cNvSpPr>
          <p:nvPr/>
        </p:nvSpPr>
        <p:spPr bwMode="auto">
          <a:xfrm>
            <a:off x="431998" y="2132856"/>
            <a:ext cx="81724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4400" dirty="0">
                <a:solidFill>
                  <a:srgbClr val="FF00FF"/>
                </a:solidFill>
              </a:rPr>
              <a:t>Checking in class</a:t>
            </a:r>
            <a:r>
              <a:rPr lang="zh-CN" altLang="en-US" sz="4400" dirty="0">
                <a:solidFill>
                  <a:srgbClr val="FF00FF"/>
                </a:solidFill>
              </a:rPr>
              <a:t>（</a:t>
            </a:r>
            <a:r>
              <a:rPr lang="en-US" altLang="zh-CN" sz="4400" dirty="0">
                <a:solidFill>
                  <a:srgbClr val="FF00FF"/>
                </a:solidFill>
              </a:rPr>
              <a:t>5mins</a:t>
            </a:r>
            <a:r>
              <a:rPr lang="zh-CN" altLang="en-US" sz="4400" dirty="0" smtClean="0">
                <a:solidFill>
                  <a:srgbClr val="FF00FF"/>
                </a:solidFill>
              </a:rPr>
              <a:t>）</a:t>
            </a:r>
            <a:endParaRPr lang="en-US" altLang="zh-CN" sz="3200" dirty="0"/>
          </a:p>
          <a:p>
            <a:pPr eaLnBrk="1" hangingPunct="1">
              <a:buFontTx/>
              <a:buNone/>
            </a:pPr>
            <a:r>
              <a:rPr lang="zh-CN" altLang="en-US" sz="3200" dirty="0"/>
              <a:t>完成导学测评</a:t>
            </a:r>
            <a:r>
              <a:rPr lang="en-US" altLang="zh-CN" sz="3200" dirty="0"/>
              <a:t>P</a:t>
            </a:r>
            <a:r>
              <a:rPr lang="en-US" altLang="zh-CN" sz="3200" baseline="-10000" dirty="0"/>
              <a:t>1</a:t>
            </a:r>
            <a:r>
              <a:rPr lang="zh-CN" altLang="en-US" sz="3200" dirty="0"/>
              <a:t>一二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2051720" y="471016"/>
            <a:ext cx="4788024" cy="115778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r>
              <a:rPr lang="zh-CN" altLang="en-US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53956" name="Text Box 3"/>
          <p:cNvSpPr txBox="1">
            <a:spLocks noChangeArrowheads="1"/>
          </p:cNvSpPr>
          <p:nvPr/>
        </p:nvSpPr>
        <p:spPr bwMode="auto">
          <a:xfrm>
            <a:off x="395288" y="3860800"/>
            <a:ext cx="835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600" dirty="0">
                <a:ea typeface="楷体" panose="02010609060101010101" pitchFamily="49" charset="-122"/>
              </a:rPr>
              <a:t>请所有同学记住本课所学单词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395536" y="4653136"/>
            <a:ext cx="4981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dirty="0">
                <a:ea typeface="楷体" panose="02010609060101010101" pitchFamily="49" charset="-122"/>
              </a:rPr>
              <a:t>2.</a:t>
            </a:r>
            <a:r>
              <a:rPr lang="zh-CN" altLang="en-US" sz="3600" dirty="0">
                <a:ea typeface="楷体" panose="02010609060101010101" pitchFamily="49" charset="-122"/>
              </a:rPr>
              <a:t>完成配套练习题</a:t>
            </a:r>
            <a:r>
              <a:rPr lang="en-US" altLang="zh-CN" sz="3600" dirty="0" smtClean="0">
                <a:ea typeface="楷体" panose="02010609060101010101" pitchFamily="49" charset="-122"/>
              </a:rPr>
              <a:t>. </a:t>
            </a:r>
            <a:endParaRPr lang="en-US" altLang="zh-CN" sz="3600" dirty="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3816350" cy="76517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学习目标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180734" cy="5256311"/>
          </a:xfrm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endParaRPr lang="en-US" altLang="zh-CN" b="1" dirty="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zh-CN" b="1" dirty="0"/>
              <a:t>1.</a:t>
            </a:r>
            <a:r>
              <a:rPr lang="zh-CN" altLang="en-US" b="1" dirty="0"/>
              <a:t>掌握重点单词和短语</a:t>
            </a:r>
            <a:r>
              <a:rPr lang="en-US" altLang="zh-CN" b="1" dirty="0"/>
              <a:t>: wallet n.  owner n.  row v. senior adj.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zh-CN" b="1" dirty="0"/>
              <a:t>2. </a:t>
            </a:r>
            <a:r>
              <a:rPr lang="zh-CN" altLang="en-US" b="1" dirty="0"/>
              <a:t>掌握重点短语：</a:t>
            </a:r>
            <a:endParaRPr lang="en-US" altLang="zh-CN" b="1" dirty="0"/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Best wishes to sb.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over our junior high school years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get </a:t>
            </a:r>
            <a:r>
              <a:rPr lang="en-US" altLang="zh-CN" b="1" dirty="0" err="1"/>
              <a:t>sth</a:t>
            </a:r>
            <a:r>
              <a:rPr lang="en-US" altLang="zh-CN" b="1" dirty="0"/>
              <a:t>. back to one’s owner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row boats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have great memories of our time together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keep /stay in touch with sb.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move on to the next level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How time flies!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Senior high school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Best of luck/ good luck</a:t>
            </a:r>
          </a:p>
          <a:p>
            <a:pPr marL="812800" indent="-812800">
              <a:lnSpc>
                <a:spcPct val="80000"/>
              </a:lnSpc>
              <a:buFontTx/>
              <a:buAutoNum type="circleNumDbPlain"/>
            </a:pPr>
            <a:r>
              <a:rPr lang="en-US" altLang="zh-CN" b="1" dirty="0"/>
              <a:t>follow your dreams</a:t>
            </a:r>
            <a:endParaRPr lang="zh-CN" altLang="en-US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67544" y="340102"/>
            <a:ext cx="601216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phrases</a:t>
            </a:r>
            <a:endParaRPr lang="en-US" altLang="zh-CN" sz="3200" dirty="0">
              <a:solidFill>
                <a:srgbClr val="FF00FF"/>
              </a:solidFill>
            </a:endParaRPr>
          </a:p>
          <a:p>
            <a:pPr eaLnBrk="1" hangingPunct="1"/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仍在使用</a:t>
            </a:r>
            <a:endParaRPr lang="en-US" altLang="zh-CN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因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...... 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而著名；众所周知  </a:t>
            </a:r>
          </a:p>
          <a:p>
            <a:pPr eaLnBrk="1" hangingPunct="1"/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做决定</a:t>
            </a:r>
            <a:endParaRPr lang="en-US" altLang="zh-CN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急救 </a:t>
            </a:r>
            <a:endParaRPr lang="en-US" altLang="zh-CN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抗日战争</a:t>
            </a:r>
            <a:endParaRPr lang="en-US" altLang="zh-CN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肺结核</a:t>
            </a:r>
            <a:endParaRPr lang="en-US" altLang="zh-CN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7.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日复一日</a:t>
            </a:r>
            <a:endParaRPr lang="en-US" altLang="zh-CN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8.</a:t>
            </a:r>
            <a:r>
              <a:rPr lang="zh-CN" alt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建立</a:t>
            </a:r>
            <a:endParaRPr lang="en-US" altLang="zh-CN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0580" name="Text Box 6"/>
          <p:cNvSpPr txBox="1">
            <a:spLocks noChangeArrowheads="1"/>
          </p:cNvSpPr>
          <p:nvPr/>
        </p:nvSpPr>
        <p:spPr bwMode="auto">
          <a:xfrm>
            <a:off x="827088" y="4005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endParaRPr lang="zh-CN" altLang="en-US" sz="1800"/>
          </a:p>
        </p:txBody>
      </p:sp>
      <p:sp>
        <p:nvSpPr>
          <p:cNvPr id="5" name="矩形 4"/>
          <p:cNvSpPr/>
          <p:nvPr/>
        </p:nvSpPr>
        <p:spPr>
          <a:xfrm>
            <a:off x="3212232" y="1790725"/>
            <a:ext cx="5904358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zh-CN" sz="2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Best wishes to sb.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over our junior high school years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get </a:t>
            </a:r>
            <a:r>
              <a:rPr lang="en-US" altLang="zh-CN" sz="2000" b="1" dirty="0" err="1"/>
              <a:t>sth</a:t>
            </a:r>
            <a:r>
              <a:rPr lang="en-US" altLang="zh-CN" sz="2000" b="1" dirty="0"/>
              <a:t>. back to one’s owner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row boats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have great memories of our time together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keep /stay in touch with sb.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move on to the next level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How time flies!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Senior high school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Best of luck/ good luck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sz="2000" b="1" dirty="0"/>
              <a:t>follow your dreams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75023" y="260648"/>
            <a:ext cx="6300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Checking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84675" name="Text Box 6"/>
          <p:cNvSpPr txBox="1">
            <a:spLocks noChangeArrowheads="1"/>
          </p:cNvSpPr>
          <p:nvPr/>
        </p:nvSpPr>
        <p:spPr bwMode="auto">
          <a:xfrm>
            <a:off x="827088" y="4005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endParaRPr lang="zh-CN" altLang="en-US" sz="1800"/>
          </a:p>
        </p:txBody>
      </p:sp>
      <p:sp>
        <p:nvSpPr>
          <p:cNvPr id="5" name="矩形 4"/>
          <p:cNvSpPr/>
          <p:nvPr/>
        </p:nvSpPr>
        <p:spPr>
          <a:xfrm>
            <a:off x="539552" y="1124744"/>
            <a:ext cx="709295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仍在使用</a:t>
            </a:r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因</a:t>
            </a:r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...... 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而著名；众所周知  </a:t>
            </a:r>
          </a:p>
          <a:p>
            <a:pPr marL="514350" indent="-51435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做决定</a:t>
            </a:r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急救 </a:t>
            </a:r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抗日战争</a:t>
            </a:r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肺结核</a:t>
            </a:r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7.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日复一日</a:t>
            </a:r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/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8.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建立</a:t>
            </a:r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491" name="Group 3"/>
          <p:cNvGrpSpPr/>
          <p:nvPr/>
        </p:nvGrpSpPr>
        <p:grpSpPr bwMode="auto">
          <a:xfrm>
            <a:off x="179388" y="764704"/>
            <a:ext cx="3143250" cy="614362"/>
            <a:chOff x="0" y="0"/>
            <a:chExt cx="2714644" cy="614637"/>
          </a:xfrm>
        </p:grpSpPr>
        <p:pic>
          <p:nvPicPr>
            <p:cNvPr id="319492" name="Picture 2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714644" cy="6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9493" name="TextBox 22"/>
            <p:cNvSpPr txBox="1">
              <a:spLocks noChangeArrowheads="1"/>
            </p:cNvSpPr>
            <p:nvPr/>
          </p:nvSpPr>
          <p:spPr bwMode="auto">
            <a:xfrm>
              <a:off x="473006" y="0"/>
              <a:ext cx="1727501" cy="519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rgbClr val="FF6600"/>
                  </a:solidFill>
                  <a:ea typeface="黑体" panose="02010609060101010101" pitchFamily="49" charset="-122"/>
                </a:rPr>
                <a:t> 词 汇 点 睛</a:t>
              </a:r>
            </a:p>
          </p:txBody>
        </p:sp>
      </p:grpSp>
      <p:sp>
        <p:nvSpPr>
          <p:cNvPr id="319494" name="矩形 8"/>
          <p:cNvSpPr>
            <a:spLocks noChangeArrowheads="1"/>
          </p:cNvSpPr>
          <p:nvPr/>
        </p:nvSpPr>
        <p:spPr bwMode="auto">
          <a:xfrm>
            <a:off x="460375" y="1433041"/>
            <a:ext cx="84328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　 </a:t>
            </a:r>
            <a:r>
              <a:rPr lang="en-US" altLang="zh-CN" sz="2400" b="1" dirty="0">
                <a:latin typeface="Times New Roman" panose="02020603050405020304" pitchFamily="18" charset="0"/>
              </a:rPr>
              <a:t>knock  v. </a:t>
            </a:r>
            <a:r>
              <a:rPr lang="zh-CN" altLang="en-US" sz="2400" b="1" dirty="0">
                <a:latin typeface="Times New Roman" panose="02020603050405020304" pitchFamily="18" charset="0"/>
              </a:rPr>
              <a:t>敲；敲打；碰撞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语境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“I will knock down the wall</a:t>
            </a:r>
            <a:r>
              <a:rPr lang="zh-CN" altLang="en-US" sz="2400" b="1" dirty="0">
                <a:latin typeface="Times New Roman" panose="02020603050405020304" pitchFamily="18" charset="0"/>
              </a:rPr>
              <a:t>！” </a:t>
            </a:r>
            <a:r>
              <a:rPr lang="en-US" altLang="zh-CN" sz="2400" b="1" dirty="0">
                <a:latin typeface="Times New Roman" panose="02020603050405020304" pitchFamily="18" charset="0"/>
              </a:rPr>
              <a:t>he said to himself. </a:t>
            </a:r>
            <a:r>
              <a:rPr lang="zh-CN" altLang="en-US" sz="2400" b="1" dirty="0">
                <a:latin typeface="Times New Roman" panose="02020603050405020304" pitchFamily="18" charset="0"/>
              </a:rPr>
              <a:t>他自言自语道：“我将要拆毁这面墙！”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The policemen had to knock down the door to get in. </a:t>
            </a:r>
            <a:r>
              <a:rPr lang="zh-CN" altLang="en-US" sz="2400" b="1" dirty="0">
                <a:latin typeface="Times New Roman" panose="02020603050405020304" pitchFamily="18" charset="0"/>
              </a:rPr>
              <a:t>警察不得不破门而入。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knock</a:t>
            </a:r>
            <a:r>
              <a:rPr lang="zh-CN" altLang="en-US" sz="2400" b="1" dirty="0">
                <a:latin typeface="Times New Roman" panose="02020603050405020304" pitchFamily="18" charset="0"/>
              </a:rPr>
              <a:t>可用作及物动词，也可用作不及物动词。它用作及物动词时，可接名词或代词作宾语，也可接以形容词充当补足语的复合宾语。</a:t>
            </a:r>
            <a:r>
              <a:rPr lang="en-US" altLang="zh-CN" sz="2400" b="1" dirty="0">
                <a:latin typeface="Times New Roman" panose="02020603050405020304" pitchFamily="18" charset="0"/>
              </a:rPr>
              <a:t>knock down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意为“击倒，撞倒，拆毁”。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9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9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9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9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ext Box 6"/>
          <p:cNvSpPr txBox="1">
            <a:spLocks noChangeArrowheads="1"/>
          </p:cNvSpPr>
          <p:nvPr/>
        </p:nvSpPr>
        <p:spPr bwMode="auto">
          <a:xfrm>
            <a:off x="228600" y="980728"/>
            <a:ext cx="88011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Look out! Don't knock the stool over.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当心！别把凳子碰倒了。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These two pieces of wood make a funny noise when you knock them together.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当你把这两块木头互相敲击时，它们就会发出有趣的怪声音。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(1)</a:t>
            </a:r>
            <a:r>
              <a:rPr lang="zh-CN" altLang="en-US" sz="2400" b="1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400" b="1" dirty="0">
                <a:latin typeface="Times New Roman" panose="02020603050405020304" pitchFamily="18" charset="0"/>
              </a:rPr>
              <a:t>knock into </a:t>
            </a:r>
            <a:r>
              <a:rPr lang="zh-CN" altLang="en-US" sz="2400" b="1" dirty="0">
                <a:latin typeface="Times New Roman" panose="02020603050405020304" pitchFamily="18" charset="0"/>
              </a:rPr>
              <a:t>打进，撞进，偶然碰到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某人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；</a:t>
            </a:r>
            <a:r>
              <a:rPr lang="en-US" altLang="zh-CN" sz="2400" b="1" dirty="0">
                <a:latin typeface="Times New Roman" panose="02020603050405020304" pitchFamily="18" charset="0"/>
              </a:rPr>
              <a:t>knock on/at </a:t>
            </a:r>
            <a:r>
              <a:rPr lang="zh-CN" altLang="en-US" sz="2400" b="1" dirty="0">
                <a:latin typeface="Times New Roman" panose="02020603050405020304" pitchFamily="18" charset="0"/>
              </a:rPr>
              <a:t>敲打。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(2)knock</a:t>
            </a:r>
            <a:r>
              <a:rPr lang="zh-CN" altLang="en-US" sz="2400" b="1" dirty="0">
                <a:latin typeface="Times New Roman" panose="02020603050405020304" pitchFamily="18" charset="0"/>
              </a:rPr>
              <a:t>还可用作名词，意为“敲击声”。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There was a knock at the window.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有人敲了一下窗户。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0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0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0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0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0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0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 build="allAtOnce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Text Box 4"/>
          <p:cNvSpPr txBox="1">
            <a:spLocks noChangeArrowheads="1"/>
          </p:cNvSpPr>
          <p:nvPr/>
        </p:nvSpPr>
        <p:spPr bwMode="auto">
          <a:xfrm>
            <a:off x="430213" y="2168525"/>
            <a:ext cx="8713787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活学活用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</a:rPr>
              <a:t>)These old houses are going to________.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be knocked down</a:t>
            </a:r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knock down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knocked at   D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</a:rPr>
              <a:t>knocked into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knock down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拆毁；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knock into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撞进，偶然碰到；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knock at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敲击。主语“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these old houses”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为物，故要用被动语态，根据语境选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auto">
          <a:xfrm>
            <a:off x="684213" y="26368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allAtOnce"/>
      <p:bldP spid="3215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1"/>
          <p:cNvSpPr>
            <a:spLocks noChangeArrowheads="1"/>
          </p:cNvSpPr>
          <p:nvPr/>
        </p:nvSpPr>
        <p:spPr bwMode="auto">
          <a:xfrm>
            <a:off x="428625" y="257919"/>
            <a:ext cx="8175625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</a:rPr>
              <a:t>spread  v. </a:t>
            </a:r>
            <a:r>
              <a:rPr lang="zh-CN" altLang="en-US" sz="2400" b="1" dirty="0">
                <a:latin typeface="Times New Roman" panose="02020603050405020304" pitchFamily="18" charset="0"/>
              </a:rPr>
              <a:t>张开；扩展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语境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He was trying to reach up to the spreading branches of a tree.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他正尽力向上够伸展的树枝。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The eagle spread its wings and flew away.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鹰展开双翅飞走了。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spread</a:t>
            </a:r>
            <a:r>
              <a:rPr lang="zh-CN" altLang="en-US" sz="2400" b="1" dirty="0">
                <a:latin typeface="Times New Roman" panose="02020603050405020304" pitchFamily="18" charset="0"/>
              </a:rPr>
              <a:t>的过去式和过去分词与原形相同。 它既可用作及物动词，也可用作不及物动词；用作及物动词时，其宾语可以是具体名词，也可以是抽象名词，有时也可接以形容词、过去分词、动词不定式充当补足语的复合宾语。 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活学活用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它的枝条向四面八方伸展开来。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Its _________________ far and wide.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32256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16938" y="116632"/>
            <a:ext cx="4714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042988" y="5442694"/>
            <a:ext cx="2243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branches spread</a:t>
            </a:r>
            <a:endParaRPr lang="zh-CN" altLang="en-US" sz="24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2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2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2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2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2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2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2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2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2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2" grpId="0" build="allAtOnce" autoUpdateAnimBg="0"/>
      <p:bldP spid="3225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1"/>
          <p:cNvSpPr>
            <a:spLocks noChangeArrowheads="1"/>
          </p:cNvSpPr>
          <p:nvPr/>
        </p:nvSpPr>
        <p:spPr bwMode="auto">
          <a:xfrm>
            <a:off x="428625" y="1539974"/>
            <a:ext cx="817562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</a:rPr>
              <a:t>Then the giant saw that more children were crawling through a hole in the wall. </a:t>
            </a:r>
            <a:r>
              <a:rPr lang="zh-CN" altLang="en-US" sz="2400" b="1" dirty="0">
                <a:latin typeface="Times New Roman" panose="02020603050405020304" pitchFamily="18" charset="0"/>
              </a:rPr>
              <a:t>然后巨人看到了更多的孩子们通过墙上的一个洞爬进来。</a:t>
            </a:r>
          </a:p>
          <a:p>
            <a:pPr>
              <a:lnSpc>
                <a:spcPct val="125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语境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He said that they were playing games when he saw them.</a:t>
            </a:r>
          </a:p>
          <a:p>
            <a:pPr>
              <a:lnSpc>
                <a:spcPct val="125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他说当他看见他们时，他们正在做游戏。</a:t>
            </a:r>
          </a:p>
          <a:p>
            <a:pPr>
              <a:lnSpc>
                <a:spcPct val="125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</a:rPr>
              <a:t>此句中的</a:t>
            </a:r>
            <a:r>
              <a:rPr lang="en-US" altLang="zh-CN" sz="2400" b="1" dirty="0">
                <a:latin typeface="Times New Roman" panose="02020603050405020304" pitchFamily="18" charset="0"/>
              </a:rPr>
              <a:t>that </a:t>
            </a:r>
            <a:r>
              <a:rPr lang="zh-CN" altLang="en-US" sz="2400" b="1" dirty="0">
                <a:latin typeface="Times New Roman" panose="02020603050405020304" pitchFamily="18" charset="0"/>
              </a:rPr>
              <a:t>引导的是宾语从句，主句的谓语动词是过去式，从句用过去进行时。</a:t>
            </a:r>
          </a:p>
        </p:txBody>
      </p:sp>
      <p:grpSp>
        <p:nvGrpSpPr>
          <p:cNvPr id="323587" name="Group 3"/>
          <p:cNvGrpSpPr/>
          <p:nvPr/>
        </p:nvGrpSpPr>
        <p:grpSpPr bwMode="auto">
          <a:xfrm>
            <a:off x="250825" y="836712"/>
            <a:ext cx="2917825" cy="614362"/>
            <a:chOff x="0" y="0"/>
            <a:chExt cx="2714644" cy="614637"/>
          </a:xfrm>
        </p:grpSpPr>
        <p:pic>
          <p:nvPicPr>
            <p:cNvPr id="323588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714644" cy="6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3589" name="TextBox 22"/>
            <p:cNvSpPr txBox="1">
              <a:spLocks noChangeArrowheads="1"/>
            </p:cNvSpPr>
            <p:nvPr/>
          </p:nvSpPr>
          <p:spPr bwMode="auto">
            <a:xfrm>
              <a:off x="472626" y="0"/>
              <a:ext cx="1677821" cy="519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rgbClr val="FF6600"/>
                  </a:solidFill>
                  <a:ea typeface="黑体" panose="02010609060101010101" pitchFamily="49" charset="-122"/>
                </a:rPr>
                <a:t>  句型透视</a:t>
              </a:r>
            </a:p>
          </p:txBody>
        </p:sp>
      </p:grpSp>
      <p:pic>
        <p:nvPicPr>
          <p:cNvPr id="323590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16938" y="839788"/>
            <a:ext cx="4714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3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3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3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 build="allAtOnce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全屏显示(4:3)</PresentationFormat>
  <Paragraphs>113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MS PGothic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2023-01-16T22:01:02Z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5B2F13AA436E4B71A5DC1C19F093647E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