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7" r:id="rId2"/>
    <p:sldId id="305" r:id="rId3"/>
    <p:sldId id="304" r:id="rId4"/>
    <p:sldId id="258" r:id="rId5"/>
    <p:sldId id="289" r:id="rId6"/>
    <p:sldId id="259" r:id="rId7"/>
    <p:sldId id="261" r:id="rId8"/>
    <p:sldId id="262" r:id="rId9"/>
    <p:sldId id="263" r:id="rId10"/>
    <p:sldId id="266" r:id="rId11"/>
    <p:sldId id="291" r:id="rId12"/>
    <p:sldId id="295" r:id="rId13"/>
    <p:sldId id="293" r:id="rId14"/>
    <p:sldId id="296" r:id="rId15"/>
    <p:sldId id="268" r:id="rId16"/>
    <p:sldId id="298" r:id="rId17"/>
    <p:sldId id="299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66"/>
    <a:srgbClr val="FFFFCC"/>
    <a:srgbClr val="66FFFF"/>
    <a:srgbClr val="00CCFF"/>
    <a:srgbClr val="FFFF00"/>
    <a:srgbClr val="E9F4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-12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D1EA-6273-4FF3-83EC-980D0CD9CE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2B778-97E4-498F-A4C5-A261796726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2B778-97E4-498F-A4C5-A261796726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6400800" cy="15621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rgbClr val="008000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1\&#35838;&#20214;\Unit3%20Topic1%20SectionB%20&#31934;&#21697;&#35838;&#20214;\p58-3.mp3" TargetMode="External"/><Relationship Id="rId1" Type="http://schemas.microsoft.com/office/2007/relationships/media" Target="file:///C:\Documents%20and%20Settings\Administrator\&#26700;&#38754;\Unit3%20Topic1\&#35838;&#20214;\Unit3%20Topic1%20SectionB%20&#31934;&#21697;&#35838;&#20214;\p58-3.mp3" TargetMode="Externa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1\&#35838;&#20214;\Unit3%20Topic1%20SectionB%20&#31934;&#21697;&#35838;&#20214;\p57-1a.mp3" TargetMode="External"/><Relationship Id="rId1" Type="http://schemas.microsoft.com/office/2007/relationships/media" Target="file:///C:\Documents%20and%20Settings\Administrator\&#26700;&#38754;\Unit3%20Topic1\&#35838;&#20214;\Unit3%20Topic1%20SectionB%20&#31934;&#21697;&#35838;&#20214;\p57-1a.mp3" TargetMode="External"/><Relationship Id="rId5" Type="http://schemas.openxmlformats.org/officeDocument/2006/relationships/image" Target="../media/image14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15200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-15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English is widely spoken throughout the world.</a:t>
            </a:r>
          </a:p>
        </p:txBody>
      </p:sp>
      <p:sp>
        <p:nvSpPr>
          <p:cNvPr id="5" name="矩形 4"/>
          <p:cNvSpPr/>
          <p:nvPr/>
        </p:nvSpPr>
        <p:spPr>
          <a:xfrm>
            <a:off x="3676315" y="486410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6600"/>
                </a:solidFill>
              </a:rPr>
              <a:t>Section B</a:t>
            </a:r>
            <a:endParaRPr lang="en-US" altLang="zh-CN" sz="2800" b="1" dirty="0">
              <a:solidFill>
                <a:srgbClr val="0066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8954" y="1066800"/>
            <a:ext cx="3176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6600"/>
                </a:solidFill>
              </a:rPr>
              <a:t>Unit 3 Topic 1</a:t>
            </a:r>
            <a:endParaRPr lang="en-US" altLang="zh-CN" sz="3600" b="1" dirty="0">
              <a:solidFill>
                <a:srgbClr val="00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50155" y="57719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90500" y="1531142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on business</a:t>
            </a: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0500" y="133349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</a:rPr>
              <a:t>Language points</a:t>
            </a:r>
          </a:p>
        </p:txBody>
      </p:sp>
      <p:pic>
        <p:nvPicPr>
          <p:cNvPr id="11267" name="Picture 3" descr="Q_0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2900" y="133349"/>
            <a:ext cx="1143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0500" y="971549"/>
            <a:ext cx="6781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I’m going to Cuba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on business </a:t>
            </a:r>
            <a:r>
              <a:rPr lang="en-US" altLang="zh-CN" sz="2400" b="1" dirty="0">
                <a:latin typeface="Times New Roman" panose="02020603050405020304" pitchFamily="18" charset="0"/>
              </a:rPr>
              <a:t>tonight.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43200" y="1627185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出差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" y="2190749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我爸爸要到北京出差，我要帮助他整理行李。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e.g. My father will _____ _____ _____  ____ ________, and I will help him to ______ _____ ____.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71500" y="4476749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similar to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857500" y="4552949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相似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71500" y="5086349"/>
            <a:ext cx="7239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我的自行车和她的差不多。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47700" y="5619749"/>
            <a:ext cx="716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e.g.  My bike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is similar to</a:t>
            </a:r>
            <a:r>
              <a:rPr lang="en-US" altLang="zh-CN" sz="2400" b="1" dirty="0">
                <a:latin typeface="Times New Roman" panose="02020603050405020304" pitchFamily="18" charset="0"/>
              </a:rPr>
              <a:t> hers.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086100" y="2800349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go       to     Beijing     on     business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543300" y="3257549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pack   his      bag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90500" y="3943349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2. </a:t>
            </a:r>
            <a:r>
              <a:rPr lang="en-US" altLang="zh-CN" sz="2400" b="1" dirty="0">
                <a:solidFill>
                  <a:srgbClr val="FF3300"/>
                </a:solidFill>
              </a:rPr>
              <a:t>Is</a:t>
            </a:r>
            <a:r>
              <a:rPr lang="en-US" altLang="zh-CN" sz="2400" b="1" dirty="0"/>
              <a:t> Spanish </a:t>
            </a:r>
            <a:r>
              <a:rPr lang="en-US" altLang="zh-CN" sz="2400" b="1" dirty="0">
                <a:solidFill>
                  <a:srgbClr val="FF3300"/>
                </a:solidFill>
              </a:rPr>
              <a:t>similar to</a:t>
            </a:r>
            <a:r>
              <a:rPr lang="en-US" altLang="zh-CN" sz="2400" b="1" dirty="0"/>
              <a:t> English?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78" grpId="0"/>
      <p:bldP spid="24580" grpId="0"/>
      <p:bldP spid="24583" grpId="0"/>
      <p:bldP spid="24585" grpId="0"/>
      <p:bldP spid="24587" grpId="0"/>
      <p:bldP spid="24588" grpId="0"/>
      <p:bldP spid="24589" grpId="0"/>
      <p:bldP spid="24590" grpId="0"/>
      <p:bldP spid="24591" grpId="0"/>
      <p:bldP spid="24592" grpId="0"/>
      <p:bldP spid="245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029200" y="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Language points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6200" y="137160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  It’s possible/ impossible (for sb.) to do  </a:t>
            </a:r>
            <a:r>
              <a:rPr lang="en-US" altLang="zh-CN" sz="2000" b="1" dirty="0" err="1">
                <a:solidFill>
                  <a:srgbClr val="FF0000"/>
                </a:solidFill>
              </a:rPr>
              <a:t>sth</a:t>
            </a:r>
            <a:r>
              <a:rPr lang="en-US" altLang="zh-CN" sz="2000" b="1" dirty="0">
                <a:solidFill>
                  <a:srgbClr val="FF0000"/>
                </a:solidFill>
              </a:rPr>
              <a:t>.</a:t>
            </a:r>
            <a:r>
              <a:rPr lang="en-US" altLang="zh-CN" sz="2000" b="1" dirty="0"/>
              <a:t>        </a:t>
            </a:r>
          </a:p>
          <a:p>
            <a:r>
              <a:rPr lang="en-US" altLang="zh-CN" sz="2000" b="1" dirty="0"/>
              <a:t>   </a:t>
            </a:r>
            <a:r>
              <a:rPr lang="zh-CN" altLang="en-US" sz="2000" b="1" dirty="0"/>
              <a:t>某人有可能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不可能做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2590800"/>
            <a:ext cx="89154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/>
              <a:t>        (2)</a:t>
            </a:r>
            <a:r>
              <a:rPr lang="zh-CN" altLang="en-US" b="1" dirty="0"/>
              <a:t>我们不可能在两个小时内解决这个问题。</a:t>
            </a:r>
          </a:p>
          <a:p>
            <a:endParaRPr lang="zh-CN" altLang="en-US" b="1" dirty="0"/>
          </a:p>
          <a:p>
            <a:r>
              <a:rPr lang="zh-CN" altLang="en-US" sz="2000" b="1" dirty="0">
                <a:solidFill>
                  <a:srgbClr val="FF3300"/>
                </a:solidFill>
              </a:rPr>
              <a:t>             </a:t>
            </a:r>
            <a:r>
              <a:rPr lang="en-US" altLang="zh-CN" sz="2000" b="1" dirty="0">
                <a:solidFill>
                  <a:srgbClr val="FF3300"/>
                </a:solidFill>
              </a:rPr>
              <a:t>It’s impossible for us to</a:t>
            </a:r>
            <a:r>
              <a:rPr lang="en-US" altLang="zh-CN" sz="2000" b="1" dirty="0"/>
              <a:t> solve the problem in two hours.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57200" y="2438400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/>
              <a:t> </a:t>
            </a:r>
            <a:endParaRPr lang="en-US" altLang="zh-CN" sz="2000" b="1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2057400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e.g.  (1)It’s possible for me ________________  (</a:t>
            </a:r>
            <a:r>
              <a:rPr lang="zh-CN" altLang="en-US" sz="2000" b="1" dirty="0"/>
              <a:t>到达机场）</a:t>
            </a:r>
            <a:r>
              <a:rPr lang="en-US" altLang="zh-CN" sz="2000" b="1" dirty="0"/>
              <a:t>before 6 p.m.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276600" y="20574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to reach the airport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52400" y="609600"/>
            <a:ext cx="8610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3. Is it possible for you to have trouble communicating?</a:t>
            </a:r>
            <a:r>
              <a:rPr lang="zh-CN" altLang="en-US" b="1" dirty="0"/>
              <a:t>那你交流起来可能会有困难吗？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04800" y="3565525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/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have trouble/ difficulty (in) doing </a:t>
            </a:r>
            <a:r>
              <a:rPr lang="en-US" altLang="zh-CN" sz="2000" b="1" dirty="0" err="1">
                <a:solidFill>
                  <a:srgbClr val="FF0000"/>
                </a:solidFill>
              </a:rPr>
              <a:t>sth</a:t>
            </a:r>
            <a:r>
              <a:rPr lang="en-US" altLang="zh-CN" sz="2000" b="1" dirty="0">
                <a:solidFill>
                  <a:srgbClr val="FF0000"/>
                </a:solidFill>
              </a:rPr>
              <a:t>.    </a:t>
            </a:r>
            <a:r>
              <a:rPr lang="zh-CN" altLang="en-US" sz="2000" b="1" dirty="0"/>
              <a:t>做某事有困难</a:t>
            </a:r>
          </a:p>
          <a:p>
            <a:endParaRPr lang="en-US" altLang="zh-CN" sz="2000" b="1" dirty="0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762000" y="518160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</a:rPr>
              <a:t>the long novel</a:t>
            </a:r>
          </a:p>
        </p:txBody>
      </p:sp>
      <p:sp>
        <p:nvSpPr>
          <p:cNvPr id="12299" name="Rectangle 18"/>
          <p:cNvSpPr>
            <a:spLocks noChangeArrowheads="1"/>
          </p:cNvSpPr>
          <p:nvPr/>
        </p:nvSpPr>
        <p:spPr bwMode="auto">
          <a:xfrm>
            <a:off x="1524000" y="5791200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had no trouble</a:t>
            </a:r>
            <a:r>
              <a:rPr lang="zh-CN" altLang="en-US" sz="2000" b="1" dirty="0">
                <a:solidFill>
                  <a:srgbClr val="FF0000"/>
                </a:solidFill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</a:rPr>
              <a:t>in) finding the way to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5334000" y="4572000"/>
            <a:ext cx="156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</a:rPr>
              <a:t>(in) reading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426720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/>
              <a:t>e.g.</a:t>
            </a:r>
            <a:r>
              <a:rPr lang="zh-CN" altLang="en-US" b="1" dirty="0"/>
              <a:t>她如此小以至于读这本长篇小说有困难。</a:t>
            </a:r>
            <a:r>
              <a:rPr lang="zh-CN" altLang="en-US" dirty="0"/>
              <a:t> </a:t>
            </a:r>
          </a:p>
          <a:p>
            <a:r>
              <a:rPr lang="zh-CN" altLang="en-US" sz="2000" b="1" dirty="0"/>
              <a:t>      </a:t>
            </a:r>
            <a:r>
              <a:rPr lang="en-US" altLang="zh-CN" sz="2000" b="1" dirty="0"/>
              <a:t>She is so young that she has difficulty ______________</a:t>
            </a:r>
          </a:p>
          <a:p>
            <a:r>
              <a:rPr lang="en-US" altLang="zh-CN" sz="2000" b="1" dirty="0"/>
              <a:t>      </a:t>
            </a:r>
          </a:p>
          <a:p>
            <a:r>
              <a:rPr lang="en-US" altLang="zh-CN" sz="2000" b="1" dirty="0"/>
              <a:t>        _______________ 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7" grpId="0"/>
      <p:bldP spid="40979" grpId="0"/>
      <p:bldP spid="409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57800" y="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Language points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371600" y="1589088"/>
            <a:ext cx="4876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if necessary</a:t>
            </a:r>
            <a:r>
              <a:rPr lang="en-US" altLang="zh-CN" sz="2400" b="1"/>
              <a:t>   </a:t>
            </a:r>
            <a:r>
              <a:rPr lang="zh-CN" altLang="en-US" sz="2400" b="1"/>
              <a:t>如果有必要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914400" y="51054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(2)</a:t>
            </a:r>
            <a:r>
              <a:rPr lang="zh-CN" altLang="en-US" sz="2400" b="1"/>
              <a:t>如果有必要，你可以打电话向我求助。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990600" y="5638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 </a:t>
            </a:r>
            <a:r>
              <a:rPr lang="en-US" altLang="zh-CN" sz="2400" b="1">
                <a:solidFill>
                  <a:srgbClr val="FF3300"/>
                </a:solidFill>
              </a:rPr>
              <a:t>If necessary</a:t>
            </a:r>
            <a:r>
              <a:rPr lang="en-US" altLang="zh-CN" sz="2400" b="1"/>
              <a:t>, you can call me for help .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81000" y="4038600"/>
            <a:ext cx="8382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e.g.(1) You can keep a diary to improve your English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    ___________.</a:t>
            </a:r>
            <a:r>
              <a:rPr lang="zh-CN" altLang="en-US" sz="2400" b="1"/>
              <a:t>（如果有可能）</a:t>
            </a:r>
          </a:p>
        </p:txBody>
      </p:sp>
      <p:sp>
        <p:nvSpPr>
          <p:cNvPr id="45066" name="AutoShape 10"/>
          <p:cNvSpPr/>
          <p:nvPr/>
        </p:nvSpPr>
        <p:spPr bwMode="auto">
          <a:xfrm>
            <a:off x="1066800" y="1828800"/>
            <a:ext cx="304800" cy="167640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447800" y="2133600"/>
            <a:ext cx="4572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if possible</a:t>
            </a:r>
            <a:r>
              <a:rPr lang="en-US" altLang="zh-CN" sz="2400" b="1"/>
              <a:t>   </a:t>
            </a:r>
            <a:r>
              <a:rPr lang="zh-CN" altLang="en-US" sz="2400" b="1"/>
              <a:t>如果有可能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447800" y="3200400"/>
            <a:ext cx="4419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if  you like</a:t>
            </a:r>
            <a:r>
              <a:rPr lang="en-US" altLang="zh-CN" sz="2400" b="1"/>
              <a:t>   </a:t>
            </a:r>
            <a:r>
              <a:rPr lang="zh-CN" altLang="en-US" sz="2400" b="1"/>
              <a:t>如果你喜欢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447800" y="2743200"/>
            <a:ext cx="3657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if so</a:t>
            </a:r>
            <a:r>
              <a:rPr lang="en-US" altLang="zh-CN" sz="2400" b="1"/>
              <a:t>   </a:t>
            </a:r>
            <a:r>
              <a:rPr lang="zh-CN" altLang="en-US" sz="2400" b="1"/>
              <a:t>如果是这样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066800" y="4572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if possible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57200" y="762000"/>
            <a:ext cx="7543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4. </a:t>
            </a:r>
            <a:r>
              <a:rPr lang="en-US" altLang="zh-CN" sz="2400" b="1">
                <a:solidFill>
                  <a:srgbClr val="FF3300"/>
                </a:solidFill>
              </a:rPr>
              <a:t>If necessary</a:t>
            </a:r>
            <a:r>
              <a:rPr lang="en-US" altLang="zh-CN" sz="2400" b="1"/>
              <a:t>, I’ll ask an interpreter for help.</a:t>
            </a:r>
            <a:r>
              <a:rPr lang="zh-CN" altLang="en-US" b="1"/>
              <a:t>如果必要的话，我会找一个翻译帮忙。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5" grpId="0"/>
      <p:bldP spid="45066" grpId="0" animBg="1"/>
      <p:bldP spid="45068" grpId="0"/>
      <p:bldP spid="45069" grpId="0"/>
      <p:bldP spid="45070" grpId="0"/>
      <p:bldP spid="45071" grpId="0"/>
      <p:bldP spid="450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2"/>
            </a:pPr>
            <a:r>
              <a:rPr lang="en-US" altLang="zh-CN" sz="3200" b="1">
                <a:solidFill>
                  <a:srgbClr val="FF0000"/>
                </a:solidFill>
              </a:rPr>
              <a:t>Complete the sentences with the correct forms of the given phrases.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0" y="1066800"/>
            <a:ext cx="8839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on business     a few     the same   have trouble   ask…for help    similar to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88392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/>
              <a:t>1.His new pen looks ___________ one of mine.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/>
              <a:t>2.There are only __________ potatoes left.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/>
              <a:t>3. The </a:t>
            </a:r>
            <a:r>
              <a:rPr lang="en-US" altLang="zh-CN" sz="2400" b="1" u="sng">
                <a:solidFill>
                  <a:srgbClr val="FF3300"/>
                </a:solidFill>
              </a:rPr>
              <a:t>twin</a:t>
            </a:r>
            <a:r>
              <a:rPr lang="en-US" altLang="zh-CN" sz="2400" b="1"/>
              <a:t> sisters have ___________ nose.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/>
              <a:t>4. Bob is coming to Beijing _____________ next Sunday.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/>
              <a:t>5. Many kids __________________ getting along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/>
              <a:t>    with their parents nowadays.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/>
              <a:t>6. When you are in trouble, you can ________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/>
              <a:t>    your teacher _______.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altLang="zh-CN" sz="2400" b="1"/>
          </a:p>
          <a:p>
            <a:pPr eaLnBrk="1" hangingPunct="1">
              <a:spcBef>
                <a:spcPct val="50000"/>
              </a:spcBef>
            </a:pPr>
            <a:endParaRPr lang="en-US" altLang="zh-CN" sz="2400" b="1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038600" y="3352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the same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429000" y="213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similar to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895600" y="26670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D60093"/>
                </a:solidFill>
              </a:rPr>
              <a:t>a </a:t>
            </a:r>
            <a:r>
              <a:rPr lang="en-US" altLang="zh-CN" sz="2400" b="1">
                <a:solidFill>
                  <a:srgbClr val="D60093"/>
                </a:solidFill>
              </a:rPr>
              <a:t>few</a:t>
            </a:r>
          </a:p>
        </p:txBody>
      </p:sp>
      <p:grpSp>
        <p:nvGrpSpPr>
          <p:cNvPr id="2" name="Group 25"/>
          <p:cNvGrpSpPr/>
          <p:nvPr/>
        </p:nvGrpSpPr>
        <p:grpSpPr bwMode="auto">
          <a:xfrm>
            <a:off x="6400800" y="2590800"/>
            <a:ext cx="2743200" cy="1295400"/>
            <a:chOff x="4032" y="1632"/>
            <a:chExt cx="1728" cy="816"/>
          </a:xfrm>
        </p:grpSpPr>
        <p:sp>
          <p:nvSpPr>
            <p:cNvPr id="14351" name="Oval 23"/>
            <p:cNvSpPr>
              <a:spLocks noChangeArrowheads="1"/>
            </p:cNvSpPr>
            <p:nvPr/>
          </p:nvSpPr>
          <p:spPr bwMode="auto">
            <a:xfrm>
              <a:off x="4032" y="1632"/>
              <a:ext cx="1728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4352" name="Picture 12" descr="2014-01-15_17-15-2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6FFFF"/>
                </a:clrFrom>
                <a:clrTo>
                  <a:srgbClr val="F6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1680"/>
              <a:ext cx="864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14"/>
            <p:cNvSpPr txBox="1">
              <a:spLocks noChangeArrowheads="1"/>
            </p:cNvSpPr>
            <p:nvPr/>
          </p:nvSpPr>
          <p:spPr bwMode="auto">
            <a:xfrm>
              <a:off x="4416" y="1968"/>
              <a:ext cx="13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/>
                <a:t>adj.</a:t>
              </a:r>
              <a:r>
                <a:rPr lang="zh-CN" altLang="en-US" b="1"/>
                <a:t>双胞胎之一的 </a:t>
              </a:r>
              <a:r>
                <a:rPr lang="en-US" altLang="zh-CN" b="1" i="1"/>
                <a:t>n.</a:t>
              </a:r>
              <a:r>
                <a:rPr lang="en-US" altLang="zh-CN" b="1"/>
                <a:t> </a:t>
              </a:r>
              <a:r>
                <a:rPr lang="zh-CN" altLang="en-US" b="1"/>
                <a:t>双胞胎之一</a:t>
              </a:r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419600" y="3810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on business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362200" y="4267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have trouble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715000" y="5029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ask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514600" y="5562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60093"/>
                </a:solidFill>
              </a:rPr>
              <a:t>for help</a:t>
            </a: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>
            <a:off x="1828800" y="3276600"/>
            <a:ext cx="449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/>
      <p:bldP spid="43015" grpId="0"/>
      <p:bldP spid="43016" grpId="0"/>
      <p:bldP spid="43017" grpId="0"/>
      <p:bldP spid="43018" grpId="0"/>
      <p:bldP spid="43027" grpId="0"/>
      <p:bldP spid="43028" grpId="0"/>
      <p:bldP spid="43029" grpId="0"/>
      <p:bldP spid="43030" grpId="0"/>
      <p:bldP spid="430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286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3    Listen to the passage and answer the questions.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81000" y="914400"/>
            <a:ext cx="76962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000" b="1"/>
              <a:t>What does Mary do?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      _________________________________________________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zh-CN" sz="2000" b="1"/>
              <a:t>Why does Mary have no trouble understanding people from different countries?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b="1"/>
          </a:p>
          <a:p>
            <a:pPr eaLnBrk="1" hangingPunct="1"/>
            <a:r>
              <a:rPr lang="en-US" altLang="zh-CN" sz="2000" b="1"/>
              <a:t>      _________________________________________________ </a:t>
            </a:r>
          </a:p>
          <a:p>
            <a:pPr eaLnBrk="1" hangingPunct="1">
              <a:buFontTx/>
              <a:buAutoNum type="arabicPeriod" startAt="3"/>
            </a:pPr>
            <a:r>
              <a:rPr lang="en-US" altLang="zh-CN" sz="2000" b="1"/>
              <a:t> Where is English used as a second language?</a:t>
            </a:r>
          </a:p>
          <a:p>
            <a:pPr eaLnBrk="1" hangingPunct="1"/>
            <a:endParaRPr lang="en-US" altLang="zh-CN" sz="2000" b="1"/>
          </a:p>
          <a:p>
            <a:pPr eaLnBrk="1" hangingPunct="1"/>
            <a:r>
              <a:rPr lang="en-US" altLang="zh-CN" sz="2000" b="1"/>
              <a:t>      _________________________________________________</a:t>
            </a:r>
          </a:p>
          <a:p>
            <a:pPr eaLnBrk="1" hangingPunct="1"/>
            <a:r>
              <a:rPr lang="en-US" altLang="zh-CN" sz="2000" b="1"/>
              <a:t>    </a:t>
            </a:r>
          </a:p>
          <a:p>
            <a:pPr eaLnBrk="1" hangingPunct="1">
              <a:buFontTx/>
              <a:buAutoNum type="arabicPeriod" startAt="4"/>
            </a:pPr>
            <a:r>
              <a:rPr lang="en-US" altLang="zh-CN" sz="2000" b="1"/>
              <a:t> Where did Mary go last month?</a:t>
            </a:r>
          </a:p>
          <a:p>
            <a:pPr eaLnBrk="1" hangingPunct="1"/>
            <a:endParaRPr lang="en-US" altLang="zh-CN" sz="2000" b="1"/>
          </a:p>
          <a:p>
            <a:pPr eaLnBrk="1" hangingPunct="1"/>
            <a:r>
              <a:rPr lang="en-US" altLang="zh-CN" sz="2000" b="1"/>
              <a:t>      _________________________________________________</a:t>
            </a:r>
          </a:p>
          <a:p>
            <a:pPr eaLnBrk="1" hangingPunct="1"/>
            <a:r>
              <a:rPr lang="en-US" altLang="zh-CN" sz="2000" b="1"/>
              <a:t>5.  Can Mary speak Chinese?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     _________________________________________________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She is a businesswoman.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838200" y="2743200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Because most of them can speak English.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838200" y="365760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 In India and some other countries.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838200" y="48768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(Mary went to) China.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838200" y="56388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No, she can’t.</a:t>
            </a:r>
          </a:p>
        </p:txBody>
      </p:sp>
      <p:pic>
        <p:nvPicPr>
          <p:cNvPr id="12" name="p58-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838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5733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46086" grpId="0"/>
      <p:bldP spid="46087" grpId="0"/>
      <p:bldP spid="46088" grpId="0"/>
      <p:bldP spid="46092" grpId="0"/>
      <p:bldP spid="46093" grpId="0"/>
      <p:bldP spid="460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8600" y="1752600"/>
            <a:ext cx="8062913" cy="5037138"/>
          </a:xfrm>
          <a:prstGeom prst="rect">
            <a:avLst/>
          </a:prstGeom>
          <a:solidFill>
            <a:schemeClr val="bg1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Some people destroy the environment.</a:t>
            </a: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2.He doesn’t water the flowers every day.</a:t>
            </a: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 dirty="0"/>
              <a:t>3.Does a large population cause many problems?</a:t>
            </a:r>
          </a:p>
          <a:p>
            <a:endParaRPr lang="en-US" altLang="zh-CN" sz="2400" b="1" dirty="0"/>
          </a:p>
          <a:p>
            <a:endParaRPr lang="en-US" altLang="zh-CN" sz="2400" b="1" dirty="0"/>
          </a:p>
          <a:p>
            <a:r>
              <a:rPr lang="en-US" altLang="zh-CN" sz="2400" b="1" dirty="0"/>
              <a:t>4.They clean their classroom every day.</a:t>
            </a: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-76200"/>
            <a:ext cx="88392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</a:rPr>
              <a:t>Exercises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Change the following sentences into the passive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voice sentences.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286000"/>
            <a:ext cx="69881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The environment is destroyed by some people.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3200400"/>
            <a:ext cx="6854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The flowers are not watered by him every day.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33400" y="4191000"/>
            <a:ext cx="75803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Are many problems caused by a large population?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5257800"/>
            <a:ext cx="6924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Their classroom is cleaned by them every day.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/>
      <p:bldP spid="22533" grpId="0"/>
      <p:bldP spid="22534" grpId="0"/>
      <p:bldP spid="225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48131" name="WordArt 3"/>
          <p:cNvSpPr>
            <a:spLocks noChangeArrowheads="1" noChangeShapeType="1"/>
          </p:cNvSpPr>
          <p:nvPr/>
        </p:nvSpPr>
        <p:spPr bwMode="auto">
          <a:xfrm>
            <a:off x="533400" y="12954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48132" name="WordArt 4"/>
          <p:cNvSpPr>
            <a:spLocks noChangeArrowheads="1" noChangeShapeType="1"/>
          </p:cNvSpPr>
          <p:nvPr/>
        </p:nvSpPr>
        <p:spPr bwMode="auto">
          <a:xfrm>
            <a:off x="533400" y="42672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209800" y="838200"/>
            <a:ext cx="62484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b="1" dirty="0">
                <a:solidFill>
                  <a:srgbClr val="FF0000"/>
                </a:solidFill>
              </a:rPr>
              <a:t>Some words: </a:t>
            </a:r>
            <a:r>
              <a:rPr lang="en-US" altLang="zh-CN" b="1" dirty="0">
                <a:solidFill>
                  <a:srgbClr val="0000FF"/>
                </a:solidFill>
              </a:rPr>
              <a:t>pack, tonight, Spanish, communicate,   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                       conversation,  interpreter, explain,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                       impossible, twin, divide, dig, lay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</a:p>
          <a:p>
            <a:pPr marL="342900" indent="-342900"/>
            <a:endParaRPr lang="en-US" altLang="zh-CN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</a:rPr>
              <a:t>2. Some phrases: </a:t>
            </a:r>
            <a:r>
              <a:rPr lang="en-US" altLang="zh-CN" b="1" dirty="0">
                <a:solidFill>
                  <a:srgbClr val="0000FF"/>
                </a:solidFill>
              </a:rPr>
              <a:t>on business, 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FF"/>
                </a:solidFill>
              </a:rPr>
              <a:t>be similar to, 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                         have trouble (in) doing </a:t>
            </a:r>
            <a:r>
              <a:rPr lang="en-US" altLang="zh-CN" b="1" dirty="0" err="1">
                <a:solidFill>
                  <a:srgbClr val="0000FF"/>
                </a:solidFill>
              </a:rPr>
              <a:t>sth</a:t>
            </a:r>
            <a:r>
              <a:rPr lang="en-US" altLang="zh-CN" b="1" dirty="0">
                <a:solidFill>
                  <a:srgbClr val="0000FF"/>
                </a:solidFill>
              </a:rPr>
              <a:t>,  ask for          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                               help, divide… into</a:t>
            </a:r>
          </a:p>
          <a:p>
            <a:pPr marL="342900" indent="-342900"/>
            <a:r>
              <a:rPr lang="en-US" altLang="zh-CN" b="1" dirty="0">
                <a:solidFill>
                  <a:srgbClr val="FF0000"/>
                </a:solidFill>
              </a:rPr>
              <a:t>3. Some sentences: 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(1)If necessary, I’ll ask an interpreter for help.</a:t>
            </a:r>
          </a:p>
          <a:p>
            <a:pPr marL="342900" indent="-342900"/>
            <a:r>
              <a:rPr lang="en-US" altLang="zh-CN" b="1" dirty="0">
                <a:solidFill>
                  <a:srgbClr val="0000FF"/>
                </a:solidFill>
              </a:rPr>
              <a:t>(2)Have a good trip. I wish you success.</a:t>
            </a:r>
          </a:p>
          <a:p>
            <a:pPr marL="342900" indent="-342900"/>
            <a:r>
              <a:rPr lang="en-US" altLang="zh-CN" b="1" dirty="0">
                <a:solidFill>
                  <a:srgbClr val="0000CC"/>
                </a:solidFill>
              </a:rPr>
              <a:t>     </a:t>
            </a:r>
            <a:endParaRPr lang="en-US" altLang="zh-CN" dirty="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514600" y="4419600"/>
            <a:ext cx="480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</a:rPr>
              <a:t>1. Understand the official language  of some countries.</a:t>
            </a:r>
            <a:endParaRPr lang="en-US" altLang="zh-CN" sz="20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</a:rPr>
              <a:t>2.Use passive voice more properly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.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  <p:bldP spid="48133" grpId="0"/>
      <p:bldP spid="48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4676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Assignment: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Finish Section B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Preview Section C</a:t>
            </a:r>
            <a:r>
              <a:rPr lang="en-US" altLang="zh-CN" sz="2800" b="1" dirty="0" smtClean="0"/>
              <a:t>. </a:t>
            </a:r>
            <a:endParaRPr lang="en-US" altLang="zh-CN" sz="28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4" descr="3-1-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905000"/>
            <a:ext cx="41148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4495800" y="1295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 dirty="0" err="1"/>
              <a:t>Fuwa</a:t>
            </a:r>
            <a:r>
              <a:rPr lang="en-US" altLang="zh-CN" sz="2400" b="1" dirty="0"/>
              <a:t> /love/ people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4648200" y="25908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</a:rPr>
              <a:t>Fuwa</a:t>
            </a:r>
            <a:r>
              <a:rPr lang="en-US" altLang="zh-CN" sz="2400" b="1">
                <a:solidFill>
                  <a:srgbClr val="FF0000"/>
                </a:solidFill>
              </a:rPr>
              <a:t> is loved by people.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676400" y="1447800"/>
            <a:ext cx="731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D60093"/>
                </a:solidFill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</a:rPr>
              <a:t>Example: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The `flowers </a:t>
            </a:r>
            <a:r>
              <a:rPr lang="en-US" altLang="zh-CN" sz="2400" b="1" u="sng" dirty="0">
                <a:solidFill>
                  <a:srgbClr val="FF0000"/>
                </a:solidFill>
              </a:rPr>
              <a:t>are</a:t>
            </a:r>
            <a:r>
              <a:rPr lang="en-US" altLang="zh-CN" sz="2400" b="1" dirty="0">
                <a:solidFill>
                  <a:srgbClr val="FF0000"/>
                </a:solidFill>
              </a:rPr>
              <a:t> `watered by him `every `day.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752600" y="114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flowers/ water/ he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752600" y="2667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cake/ divide into pieces/ she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676400" y="3124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The cake is divided into pieces by her.</a:t>
            </a:r>
          </a:p>
        </p:txBody>
      </p:sp>
      <p:pic>
        <p:nvPicPr>
          <p:cNvPr id="53257" name="Picture 9" descr="P56 9-3-1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1219200"/>
            <a:ext cx="12192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10" descr="p5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AFDF9"/>
              </a:clrFrom>
              <a:clrTo>
                <a:srgbClr val="EAFD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362200"/>
            <a:ext cx="1447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3" name="Picture 15" descr="58-4-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600" y="3657600"/>
            <a:ext cx="14478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1752600" y="3581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carrots/ dig/ rabbit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1752600" y="3962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The carrots are dug by the rabbit.</a:t>
            </a:r>
          </a:p>
        </p:txBody>
      </p:sp>
      <p:pic>
        <p:nvPicPr>
          <p:cNvPr id="53266" name="Picture 18" descr="3-1-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600" y="47244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1676400" y="4648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baby/ lay in the bed/ woman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676400" y="5029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The baby is laid in the bed by the woman.</a:t>
            </a:r>
          </a:p>
        </p:txBody>
      </p:sp>
      <p:pic>
        <p:nvPicPr>
          <p:cNvPr id="53269" name="Picture 21" descr="3-1-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8600" y="5638800"/>
            <a:ext cx="14478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676400" y="55626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many problems /cause /large population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676400" y="6035675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Many problems are caused by the large population.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4800" y="0"/>
            <a:ext cx="845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4 Make sentences with the passive voice after the example. Then read them aloud, paying attention to the stress and weak form.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/>
      <p:bldP spid="53256" grpId="0"/>
      <p:bldP spid="53264" grpId="0"/>
      <p:bldP spid="53265" grpId="0"/>
      <p:bldP spid="53267" grpId="0"/>
      <p:bldP spid="53268" grpId="0"/>
      <p:bldP spid="53270" grpId="0"/>
      <p:bldP spid="53271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5181600" y="0"/>
            <a:ext cx="3962400" cy="2743200"/>
          </a:xfrm>
          <a:prstGeom prst="cloudCallout">
            <a:avLst>
              <a:gd name="adj1" fmla="val -87500"/>
              <a:gd name="adj2" fmla="val 6388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/>
          </a:p>
        </p:txBody>
      </p:sp>
      <p:pic>
        <p:nvPicPr>
          <p:cNvPr id="32770" name="Picture 2" descr="65-1b-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EFDF"/>
              </a:clrFrom>
              <a:clrTo>
                <a:srgbClr val="FFEFD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276600"/>
            <a:ext cx="54864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1066800"/>
            <a:ext cx="480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</a:rPr>
              <a:t>Which cartoon characters are found in Disneyland?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28600" y="3048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</a:rPr>
              <a:t>Where is Wang Junfeng going?</a:t>
            </a:r>
          </a:p>
        </p:txBody>
      </p:sp>
      <p:pic>
        <p:nvPicPr>
          <p:cNvPr id="32782" name="Picture 14" descr="副本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-152400"/>
            <a:ext cx="39624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8839200" cy="457200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Which language </a:t>
            </a:r>
            <a:r>
              <a:rPr lang="en-US" altLang="zh-CN" sz="2400" b="1">
                <a:solidFill>
                  <a:srgbClr val="FF6600"/>
                </a:solidFill>
              </a:rPr>
              <a:t>is spoken</a:t>
            </a:r>
            <a:r>
              <a:rPr lang="en-US" altLang="zh-CN" sz="2400" b="1"/>
              <a:t> as the official language there?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" y="5715000"/>
            <a:ext cx="8229600" cy="4572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English </a:t>
            </a:r>
            <a:r>
              <a:rPr lang="en-US" altLang="zh-CN" sz="2400" b="1">
                <a:solidFill>
                  <a:srgbClr val="FF6600"/>
                </a:solidFill>
              </a:rPr>
              <a:t>is spoken</a:t>
            </a:r>
            <a:r>
              <a:rPr lang="en-US" altLang="zh-CN" sz="2400" b="1"/>
              <a:t> as the official language there.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419600" y="838200"/>
            <a:ext cx="472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Is</a:t>
            </a:r>
            <a:r>
              <a:rPr lang="en-US" altLang="zh-CN" sz="2400" b="1">
                <a:solidFill>
                  <a:srgbClr val="FF6600"/>
                </a:solidFill>
              </a:rPr>
              <a:t> Disneyland </a:t>
            </a:r>
            <a:r>
              <a:rPr lang="en-US" altLang="zh-CN" sz="2400" b="1"/>
              <a:t>enjoyed</a:t>
            </a:r>
            <a:r>
              <a:rPr lang="en-US" altLang="zh-CN" sz="2400" b="1">
                <a:solidFill>
                  <a:srgbClr val="FF6600"/>
                </a:solidFill>
              </a:rPr>
              <a:t> only by American  children?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343400" y="2514600"/>
            <a:ext cx="480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6600"/>
                </a:solidFill>
              </a:rPr>
              <a:t>No.  Disneyland </a:t>
            </a:r>
            <a:r>
              <a:rPr lang="en-US" altLang="zh-CN" sz="2400" b="1"/>
              <a:t>is enjoyed</a:t>
            </a:r>
            <a:r>
              <a:rPr lang="en-US" altLang="zh-CN" sz="2400" b="1">
                <a:solidFill>
                  <a:srgbClr val="FF6600"/>
                </a:solidFill>
              </a:rPr>
              <a:t> by people throughout the world. </a:t>
            </a:r>
          </a:p>
        </p:txBody>
      </p:sp>
      <p:pic>
        <p:nvPicPr>
          <p:cNvPr id="38924" name="Picture 12" descr="u=1085850827,4090062966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7338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8" grpId="0"/>
      <p:bldP spid="389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16764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Which language is spoken as the official language in France?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362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French __________  as the official language in France.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447800" y="236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is spoken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6019800" y="2438400"/>
            <a:ext cx="2667000" cy="533400"/>
          </a:xfrm>
          <a:prstGeom prst="wedgeEllipseCallout">
            <a:avLst>
              <a:gd name="adj1" fmla="val -1606"/>
              <a:gd name="adj2" fmla="val 352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867400" y="990600"/>
            <a:ext cx="1676400" cy="838200"/>
          </a:xfrm>
          <a:prstGeom prst="wedgeEllipseCallout">
            <a:avLst>
              <a:gd name="adj1" fmla="val -102463"/>
              <a:gd name="adj2" fmla="val 1289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Listen and choose the right answer.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0772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  ) 1.Why is Jane’s father going to Cuba?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A. He is going to Cuba for traveling.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B. He is going to Cuba </a:t>
            </a:r>
            <a:r>
              <a:rPr lang="en-US" altLang="zh-CN" sz="2000" b="1" u="sng" dirty="0">
                <a:solidFill>
                  <a:srgbClr val="FF0000"/>
                </a:solidFill>
              </a:rPr>
              <a:t>on business</a:t>
            </a:r>
            <a:r>
              <a:rPr lang="en-US" altLang="zh-CN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C. He is going to Cuba to learn about the culture.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   ) 2.Which language is spoken as the official language in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   Cuba?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A.  English.                  B. French.              C .</a:t>
            </a:r>
            <a:r>
              <a:rPr lang="en-US" altLang="zh-CN" sz="2000" b="1" u="sng" dirty="0">
                <a:solidFill>
                  <a:srgbClr val="FF0000"/>
                </a:solidFill>
              </a:rPr>
              <a:t>Spanish</a:t>
            </a:r>
            <a:r>
              <a:rPr lang="en-US" altLang="zh-CN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   ) 3. Does Jane’s father have trouble </a:t>
            </a:r>
            <a:r>
              <a:rPr lang="en-US" altLang="zh-CN" sz="2000" b="1" u="sng" dirty="0">
                <a:solidFill>
                  <a:srgbClr val="FF0000"/>
                </a:solidFill>
              </a:rPr>
              <a:t>communicating</a:t>
            </a:r>
            <a:r>
              <a:rPr lang="en-US" altLang="zh-CN" sz="2000" b="1" dirty="0"/>
              <a:t> in Cuba?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A.  Yes, he does.         B. No, he doesn’t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   C. We’re not sure.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72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" y="4724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324600" y="1219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华文楷体" panose="02010600040101010101" pitchFamily="2" charset="-122"/>
              </a:rPr>
              <a:t>出差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4419600" y="5791200"/>
            <a:ext cx="4495800" cy="762000"/>
          </a:xfrm>
          <a:prstGeom prst="wedgeEllipseCallout">
            <a:avLst>
              <a:gd name="adj1" fmla="val 6815"/>
              <a:gd name="adj2" fmla="val -134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pic>
        <p:nvPicPr>
          <p:cNvPr id="29712" name="Picture 16" descr="2014-01-15_16-35-2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943600"/>
            <a:ext cx="1905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6858000" y="6019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/>
              <a:t>v.</a:t>
            </a:r>
            <a:r>
              <a:rPr lang="zh-CN" altLang="en-US" b="1"/>
              <a:t>沟通，交流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629400" y="2514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/>
              <a:t>n.</a:t>
            </a:r>
            <a:r>
              <a:rPr lang="en-US" altLang="zh-CN" b="1"/>
              <a:t> </a:t>
            </a:r>
            <a:r>
              <a:rPr lang="zh-CN" altLang="en-US" b="1"/>
              <a:t>西班牙语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28600" y="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language is spoken as the official language in Cuba? Let’s listen and find out the answer.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 animBg="1"/>
      <p:bldP spid="29709" grpId="0" animBg="1"/>
      <p:bldP spid="29699" grpId="0"/>
      <p:bldP spid="29701" grpId="0"/>
      <p:bldP spid="29704" grpId="0"/>
      <p:bldP spid="29706" grpId="0"/>
      <p:bldP spid="29707" grpId="0"/>
      <p:bldP spid="29710" grpId="0"/>
      <p:bldP spid="29711" grpId="0" animBg="1"/>
      <p:bldP spid="29713" grpId="0"/>
      <p:bldP spid="29717" grpId="0"/>
      <p:bldP spid="297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048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CC"/>
                </a:solidFill>
              </a:rPr>
              <a:t>1b  Listen to 1a and mark T (True) or F (False).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4792663"/>
          </a:xfrm>
          <a:prstGeom prst="rect">
            <a:avLst/>
          </a:prstGeom>
          <a:solidFill>
            <a:schemeClr val="bg1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1.Jane’s father is going to Cuba on business tonight. (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2. English is spoken as the official language in Cuba. (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3. English is not similar to Spanish. (      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4. It is impossible for Jane’s father to have trouble in Cuba.  (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5. An interpreter can help Jane’s father understand Spanish and the culture.</a:t>
            </a:r>
            <a:r>
              <a:rPr lang="en-US" altLang="zh-CN" sz="2000" b="1" dirty="0"/>
              <a:t>    </a:t>
            </a:r>
            <a:r>
              <a:rPr lang="en-US" altLang="zh-CN" sz="2800" b="1" dirty="0"/>
              <a:t>(     )</a:t>
            </a:r>
            <a:r>
              <a:rPr lang="en-US" altLang="zh-CN" sz="2000" b="1" dirty="0"/>
              <a:t>                                                                            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7056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981200" y="1447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953000" y="5257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33600" y="4191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600200" y="2514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pic>
        <p:nvPicPr>
          <p:cNvPr id="12" name="p57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0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6266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8675" grpId="0"/>
      <p:bldP spid="28676" grpId="0" animBg="1"/>
      <p:bldP spid="28677" grpId="0"/>
      <p:bldP spid="28678" grpId="0"/>
      <p:bldP spid="28679" grpId="0"/>
      <p:bldP spid="28680" grpId="0"/>
      <p:bldP spid="286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90800" y="304800"/>
            <a:ext cx="7162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CC"/>
                </a:solidFill>
              </a:rPr>
              <a:t>1c   Practice the conversation in 1a. Then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CC"/>
                </a:solidFill>
              </a:rPr>
              <a:t>      complete the table and make up a new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CC"/>
                </a:solidFill>
              </a:rPr>
              <a:t>      conversation based on 1a.</a:t>
            </a:r>
          </a:p>
        </p:txBody>
      </p:sp>
      <p:sp>
        <p:nvSpPr>
          <p:cNvPr id="10243" name="WordArt 6" descr="窄竖线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2590800" cy="838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185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Pair work</a:t>
            </a:r>
            <a:endParaRPr lang="zh-CN" altLang="en-US" sz="3600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1676400" y="2133600"/>
          <a:ext cx="6324600" cy="38862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Official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Japan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Singapore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Canada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105400" y="29718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French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5105400" y="38100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Japanese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5181600" y="4495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English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5181600" y="5257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English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0" grpId="0"/>
      <p:bldP spid="27701" grpId="0"/>
      <p:bldP spid="27702" grpId="0"/>
      <p:bldP spid="27703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清新树叶PPT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1244</Words>
  <Application>Microsoft Office PowerPoint</Application>
  <PresentationFormat>全屏显示(4:3)</PresentationFormat>
  <Paragraphs>189</Paragraphs>
  <Slides>17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Arail</vt:lpstr>
      <vt:lpstr>MS PGothic</vt:lpstr>
      <vt:lpstr>华文楷体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2014-01-09T06:35:00Z</dcterms:created>
  <dcterms:modified xsi:type="dcterms:W3CDTF">2023-01-16T22:01:09Z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775C4531268F45FB837375731576E300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