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E4F44-BE1E-471D-BEBE-22ED8321307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A44BF-D78D-46BA-8B32-44211131FB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0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BE3AA31-D1CA-4B91-8ABE-7332EE2CFE42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1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71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84390" tIns="42195" rIns="84390" bIns="42195"/>
          <a:lstStyle/>
          <a:p>
            <a:endParaRPr lang="zh-CN" altLang="zh-CN" smtClean="0"/>
          </a:p>
        </p:txBody>
      </p:sp>
      <p:sp>
        <p:nvSpPr>
          <p:cNvPr id="7172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 anchor="b"/>
          <a:lstStyle/>
          <a:p>
            <a:pPr algn="r" defTabSz="844550" fontAlgn="base">
              <a:spcBef>
                <a:spcPct val="0"/>
              </a:spcBef>
              <a:spcAft>
                <a:spcPct val="0"/>
              </a:spcAft>
            </a:pPr>
            <a:fld id="{EA0DF332-B448-4779-B862-7591B7AD4ED2}" type="slidenum">
              <a:rPr lang="en-US" altLang="zh-CN" sz="1100" b="1">
                <a:solidFill>
                  <a:srgbClr val="CC0000"/>
                </a:solidFill>
              </a:rPr>
              <a:t>3</a:t>
            </a:fld>
            <a:endParaRPr lang="en-US" altLang="zh-CN" sz="11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7BC4F-83CB-44A3-8E41-0CE1F3A6A7D7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44BF-D78D-46BA-8B32-44211131FB6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46DB5-AFC1-405C-AB1D-93EAB74008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4FE10-2DAC-4B11-8D23-AAD6D87988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D1541-125B-44F4-B6A4-473C33B7DB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5573A-CBF6-488D-8285-716155E0E0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ABEE9-6CEE-4C4C-B955-5A2818BDB2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4D7E4-F044-4746-88B0-2EA6297B7A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23DF4-4492-4663-BA6F-B0DBA7E2B6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8FF77-608F-4B27-AEF3-CA6B1D1A95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B87FB-CAD2-46B4-AC55-05A03892B1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953" y="273983"/>
            <a:ext cx="7886095" cy="9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914" tIns="37457" rIns="74914" bIns="3745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953" y="1368761"/>
            <a:ext cx="7886095" cy="32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914" tIns="37457" rIns="74914" bIns="3745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53" y="4767063"/>
            <a:ext cx="2057342" cy="273982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288E0-7875-42C4-84C8-98DBBD3BF4D2}" type="datetimeFigureOut">
              <a:rPr lang="zh-CN" altLang="en-US" b="1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2023-01-17</a:t>
            </a:fld>
            <a:endParaRPr lang="zh-CN" altLang="en-US" b="1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417" y="4767063"/>
            <a:ext cx="3087166" cy="273982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706" y="4767063"/>
            <a:ext cx="2057342" cy="273982"/>
          </a:xfrm>
          <a:prstGeom prst="rect">
            <a:avLst/>
          </a:prstGeom>
        </p:spPr>
        <p:txBody>
          <a:bodyPr vert="horz" wrap="square" lIns="74914" tIns="37457" rIns="74914" bIns="37457" numCol="1" anchor="ctr" anchorCtr="0" compatLnSpc="1"/>
          <a:lstStyle>
            <a:lvl1pPr algn="r">
              <a:defRPr sz="7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6B8D1A-AFA7-40A9-B2CB-F2C6D7CB79A0}" type="slidenum">
              <a:rPr lang="zh-CN" altLang="en-US" b="1">
                <a:latin typeface="Arial" panose="020B0604020202020204" pitchFamily="34" charset="0"/>
              </a:rPr>
              <a:t>‹#›</a:t>
            </a:fld>
            <a:endParaRPr lang="zh-CN" altLang="en-US" b="1">
              <a:latin typeface="Arial" panose="020B0604020202020204" pitchFamily="34" charset="0"/>
            </a:endParaRPr>
          </a:p>
        </p:txBody>
      </p:sp>
      <p:pic>
        <p:nvPicPr>
          <p:cNvPr id="1031" name="图片 6" descr="背景图"/>
          <p:cNvPicPr>
            <a:picLocks noChangeAspect="1" noChangeArrowheads="1"/>
          </p:cNvPicPr>
          <p:nvPr userDrawn="1"/>
        </p:nvPicPr>
        <p:blipFill>
          <a:blip r:embed="rId12" cstate="email"/>
          <a:srcRect r="-710"/>
          <a:stretch>
            <a:fillRect/>
          </a:stretch>
        </p:blipFill>
        <p:spPr bwMode="auto">
          <a:xfrm>
            <a:off x="0" y="0"/>
            <a:ext cx="922233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31470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6357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99504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2651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40335" indent="-140335" algn="l" defTabSz="561975" rtl="0" fontAlgn="base">
        <a:lnSpc>
          <a:spcPct val="90000"/>
        </a:lnSpc>
        <a:spcBef>
          <a:spcPts val="61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4285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218" y="851122"/>
            <a:ext cx="9131782" cy="557965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noProof="1">
                <a:ln w="12700">
                  <a:solidFill>
                    <a:srgbClr val="5B9BD5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rgbClr val="5B9BD5"/>
                  </a:outerShdw>
                </a:effectLst>
                <a:latin typeface="Arial" panose="020B0604020202020204" pitchFamily="34" charset="0"/>
              </a:rPr>
              <a:t>四</a:t>
            </a:r>
            <a:r>
              <a:rPr lang="en-US" altLang="zh-CN" sz="3200" b="1" noProof="1">
                <a:ln w="12700">
                  <a:solidFill>
                    <a:srgbClr val="5B9BD5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rgbClr val="5B9BD5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zh-CN" altLang="en-US" sz="3200" b="1" noProof="1">
                <a:ln w="12700">
                  <a:solidFill>
                    <a:srgbClr val="5B9BD5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rgbClr val="5B9BD5"/>
                  </a:outerShdw>
                </a:effectLst>
                <a:latin typeface="Arial" panose="020B0604020202020204" pitchFamily="34" charset="0"/>
              </a:rPr>
              <a:t>长方体（二）</a:t>
            </a:r>
          </a:p>
        </p:txBody>
      </p:sp>
      <p:sp>
        <p:nvSpPr>
          <p:cNvPr id="6" name="矩形 5"/>
          <p:cNvSpPr/>
          <p:nvPr/>
        </p:nvSpPr>
        <p:spPr>
          <a:xfrm>
            <a:off x="2512629" y="1892956"/>
            <a:ext cx="3873612" cy="959701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800" b="1" noProof="1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体积与容积</a:t>
            </a:r>
          </a:p>
        </p:txBody>
      </p:sp>
      <p:sp>
        <p:nvSpPr>
          <p:cNvPr id="4" name="矩形 3"/>
          <p:cNvSpPr/>
          <p:nvPr/>
        </p:nvSpPr>
        <p:spPr>
          <a:xfrm>
            <a:off x="12218" y="4033768"/>
            <a:ext cx="9131782" cy="370205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33652" y="754259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随堂小测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14338" name="TextBox 9"/>
          <p:cNvSpPr txBox="1">
            <a:spLocks noChangeArrowheads="1"/>
          </p:cNvSpPr>
          <p:nvPr/>
        </p:nvSpPr>
        <p:spPr bwMode="auto">
          <a:xfrm>
            <a:off x="1016000" y="1554102"/>
            <a:ext cx="7173053" cy="9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一团橡皮泥，淘气第一次把它捏成长方体，第二次把它捏成球。捏成的两个物体哪一个体积大？为什么？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529760" y="2920560"/>
            <a:ext cx="1655320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3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一样大。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29759" y="3706819"/>
            <a:ext cx="5704345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3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因为是同一个物体的不同形状，体积不变。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4753" y="1480426"/>
            <a:ext cx="1351211" cy="1457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extBox 9"/>
          <p:cNvSpPr txBox="1">
            <a:spLocks noChangeArrowheads="1"/>
          </p:cNvSpPr>
          <p:nvPr/>
        </p:nvSpPr>
        <p:spPr bwMode="auto">
          <a:xfrm>
            <a:off x="1101243" y="649269"/>
            <a:ext cx="7078594" cy="9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用相同数量的硬币分别垒成下面的形状，哪一个体积大？为什么？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37288" y="1768223"/>
            <a:ext cx="930757" cy="104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81307" y="1634685"/>
            <a:ext cx="1238322" cy="11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2007810" y="2918258"/>
            <a:ext cx="1108154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200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元硬币</a:t>
            </a: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3937289" y="2815801"/>
            <a:ext cx="1109306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200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角硬币</a:t>
            </a:r>
          </a:p>
        </p:txBody>
      </p:sp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6016518" y="2822708"/>
            <a:ext cx="1108154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200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元硬币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131193" y="3419023"/>
            <a:ext cx="6928844" cy="131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同样是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枚硬币，左侧一堆与中间一堆相比，因为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枚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元硬币和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枚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角硬币的大小不同，所以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枚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元硬币的体积大。而左侧一堆和右侧一堆都是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枚</a:t>
            </a:r>
            <a:r>
              <a:rPr lang="en-US" altLang="zh-CN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元用笔，只是堆的方式不同，所以体积不变。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rrowheads="1"/>
          </p:cNvSpPr>
          <p:nvPr/>
        </p:nvSpPr>
        <p:spPr bwMode="auto">
          <a:xfrm>
            <a:off x="808653" y="881809"/>
            <a:ext cx="7508263" cy="1137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en-US" altLang="zh-CN" sz="2300" i="1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淘气和笑笑各有一瓶同样多的饮料，淘气倒了</a:t>
            </a: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杯，而笑笑只倒了</a:t>
            </a: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杯，你认为有可能吗？说一说你的想法。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100091" y="2277046"/>
            <a:ext cx="3179320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300" dirty="0">
                <a:solidFill>
                  <a:srgbClr val="CC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有可能</a:t>
            </a:r>
            <a:r>
              <a:rPr lang="en-US" altLang="zh-CN" sz="2300" dirty="0">
                <a:solidFill>
                  <a:srgbClr val="CC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,</a:t>
            </a:r>
            <a:r>
              <a:rPr lang="zh-CN" altLang="zh-CN" sz="2300" dirty="0">
                <a:solidFill>
                  <a:srgbClr val="CC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杯子大小不同。</a:t>
            </a:r>
            <a:endParaRPr lang="zh-CN" altLang="en-US" sz="2300" dirty="0">
              <a:solidFill>
                <a:srgbClr val="CC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3533652" y="546124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易错提醒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958404" y="1169605"/>
            <a:ext cx="7016390" cy="62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eaLnBrk="0" fontAlgn="base" hangingPunct="0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【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】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判断：木桶的体积与容积相等。                         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 (         )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1382313" y="2091706"/>
            <a:ext cx="1885706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错解：</a:t>
            </a:r>
            <a:r>
              <a:rPr lang="en-US" altLang="zh-CN" sz="2000" b="1">
                <a:solidFill>
                  <a:srgbClr val="CC0000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4794322" y="2091706"/>
            <a:ext cx="1884553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正解：</a:t>
            </a:r>
            <a:r>
              <a:rPr lang="zh-CN" alt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×</a:t>
            </a:r>
            <a:endParaRPr lang="en-US" altLang="zh-CN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1279792" y="2751335"/>
            <a:ext cx="6988743" cy="15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错因分析：</a:t>
            </a:r>
            <a:r>
              <a:rPr lang="zh-CN" altLang="zh-CN" sz="200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本题错在没有正确理解体积与容积的概念。</a:t>
            </a:r>
            <a:r>
              <a:rPr lang="zh-CN" altLang="zh-CN" sz="20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实际上，如果容器的容器壁厚度不忽略时，容器的体积一定大于它的容积。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4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28828" y="570757"/>
            <a:ext cx="2076003" cy="468994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课后作业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/>
          <p:cNvSpPr/>
          <p:nvPr/>
        </p:nvSpPr>
        <p:spPr>
          <a:xfrm>
            <a:off x="1066685" y="1371063"/>
            <a:ext cx="7086658" cy="2686869"/>
          </a:xfrm>
          <a:prstGeom prst="rect">
            <a:avLst/>
          </a:prstGeom>
          <a:noFill/>
          <a:ln w="9525">
            <a:noFill/>
          </a:ln>
        </p:spPr>
        <p:txBody>
          <a:bodyPr lIns="66327" tIns="33164" rIns="66327" bIns="33164"/>
          <a:lstStyle/>
          <a:p>
            <a:pPr marL="248920" indent="-2489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300" b="1" dirty="0">
                <a:solidFill>
                  <a:srgbClr val="000000"/>
                </a:solidFill>
                <a:latin typeface="Calibri Light" panose="020F0302020204030204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sz="2300" b="1" dirty="0">
                <a:solidFill>
                  <a:srgbClr val="000000"/>
                </a:solidFill>
                <a:latin typeface="Calibri Light" panose="020F0302020204030204"/>
                <a:ea typeface="黑体" panose="02010609060101010101" pitchFamily="49" charset="-122"/>
                <a:sym typeface="+mn-ea"/>
              </a:rPr>
              <a:t>从课后习题中选取；</a:t>
            </a:r>
            <a:endParaRPr lang="zh-CN" altLang="en-US" sz="2300" b="1" dirty="0">
              <a:solidFill>
                <a:srgbClr val="000000"/>
              </a:solidFill>
              <a:latin typeface="Calibri Light" panose="020F0302020204030204"/>
              <a:ea typeface="黑体" panose="02010609060101010101" pitchFamily="49" charset="-122"/>
            </a:endParaRPr>
          </a:p>
          <a:p>
            <a:pPr marL="248920" indent="-2489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zh-CN" altLang="en-US" sz="2300" b="1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627453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学习目标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8304" y="1284724"/>
            <a:ext cx="7439147" cy="148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914" tIns="37457" rIns="74914" bIns="37457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通过具体的实验活动，了解体积和容积的实际含义，初步理解体积和容积的概念。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感受物体体积的大小，进一步发展空间概念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4898" y="2784720"/>
            <a:ext cx="7297460" cy="2083647"/>
          </a:xfrm>
          <a:prstGeom prst="rect">
            <a:avLst/>
          </a:prstGeom>
          <a:noFill/>
        </p:spPr>
        <p:txBody>
          <a:bodyPr lIns="74914" tIns="37457" rIns="74914" bIns="37457">
            <a:spAutoFit/>
          </a:bodyPr>
          <a:lstStyle/>
          <a:p>
            <a:pPr marL="280670" indent="-2806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2300" b="1" noProof="1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b="1" noProof="1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了解体积和容积的实际含义，初步理解体积和容积的概念。</a:t>
            </a:r>
            <a:endParaRPr lang="en-US" altLang="zh-CN" sz="2000" noProof="1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2300" b="1" noProof="1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b="1" noProof="1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感受物体体积的大小，进一步发展空间概念。</a:t>
            </a:r>
            <a:endParaRPr lang="zh-CN" altLang="en-US" sz="2000" noProof="1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683861" y="416271"/>
            <a:ext cx="1360444" cy="430794"/>
          </a:xfrm>
          <a:prstGeom prst="rect">
            <a:avLst/>
          </a:prstGeom>
          <a:noFill/>
          <a:ln>
            <a:noFill/>
          </a:ln>
        </p:spPr>
        <p:txBody>
          <a:bodyPr wrap="none" lIns="60868" tIns="30434" rIns="60868" bIns="30434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情景引入</a:t>
            </a:r>
          </a:p>
        </p:txBody>
      </p:sp>
      <p:pic>
        <p:nvPicPr>
          <p:cNvPr id="17" name="图片 1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965315" y="3856474"/>
            <a:ext cx="1174966" cy="801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圆角矩形标注 18"/>
          <p:cNvSpPr/>
          <p:nvPr/>
        </p:nvSpPr>
        <p:spPr>
          <a:xfrm>
            <a:off x="2378731" y="3399454"/>
            <a:ext cx="2563038" cy="872599"/>
          </a:xfrm>
          <a:prstGeom prst="wedgeRoundRectCallout">
            <a:avLst>
              <a:gd name="adj1" fmla="val -59614"/>
              <a:gd name="adj2" fmla="val 40926"/>
              <a:gd name="adj3" fmla="val 16667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看到这幅图画，你会想到什么故事呢？</a:t>
            </a:r>
          </a:p>
        </p:txBody>
      </p:sp>
      <p:pic>
        <p:nvPicPr>
          <p:cNvPr id="5123" name="Picture 10" descr="乌鸦喝水副本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082" y="1476972"/>
            <a:ext cx="1586204" cy="160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E:\罗梦\2017春下\人五数下\素材\未标题-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9157" y="1421715"/>
            <a:ext cx="1532063" cy="16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E:\罗梦\2017春下\人五数下\素材\未标题-2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5379" y="1573672"/>
            <a:ext cx="1746322" cy="135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835" y="3405209"/>
            <a:ext cx="1462948" cy="99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圆角矩形标注 25"/>
          <p:cNvSpPr/>
          <p:nvPr/>
        </p:nvSpPr>
        <p:spPr>
          <a:xfrm>
            <a:off x="5441705" y="3315417"/>
            <a:ext cx="1631129" cy="872599"/>
          </a:xfrm>
          <a:prstGeom prst="wedgeRoundRectCallout">
            <a:avLst>
              <a:gd name="adj1" fmla="val 59406"/>
              <a:gd name="adj2" fmla="val -3537"/>
              <a:gd name="adj3" fmla="val 16667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乌鸦是怎么喝到水的？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778" y="53739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例题解读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12293" name="图片 6" descr="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8989" y="1231769"/>
            <a:ext cx="256880" cy="26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7"/>
          <p:cNvSpPr txBox="1"/>
          <p:nvPr/>
        </p:nvSpPr>
        <p:spPr>
          <a:xfrm>
            <a:off x="1337388" y="1178814"/>
            <a:ext cx="7137342" cy="423637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300" spc="-109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教室里哪些物品占的空间大？哪些物品占的空间小？</a:t>
            </a:r>
          </a:p>
        </p:txBody>
      </p:sp>
      <p:pic>
        <p:nvPicPr>
          <p:cNvPr id="23" name="图片 2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3815" y="1980040"/>
            <a:ext cx="2281968" cy="2285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图片 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83701" y="2471597"/>
            <a:ext cx="1444517" cy="144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云形标注 26"/>
          <p:cNvSpPr/>
          <p:nvPr/>
        </p:nvSpPr>
        <p:spPr>
          <a:xfrm>
            <a:off x="2675928" y="1709512"/>
            <a:ext cx="2408680" cy="1106290"/>
          </a:xfrm>
          <a:prstGeom prst="cloudCallou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课桌凳占的空间大。</a:t>
            </a:r>
          </a:p>
        </p:txBody>
      </p:sp>
      <p:sp>
        <p:nvSpPr>
          <p:cNvPr id="28" name="云形标注 27"/>
          <p:cNvSpPr/>
          <p:nvPr/>
        </p:nvSpPr>
        <p:spPr>
          <a:xfrm>
            <a:off x="4375021" y="3305056"/>
            <a:ext cx="2408681" cy="1106290"/>
          </a:xfrm>
          <a:prstGeom prst="cloudCallout">
            <a:avLst>
              <a:gd name="adj1" fmla="val 54801"/>
              <a:gd name="adj2" fmla="val -469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粉笔盒占的空间小。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89225" y="709131"/>
            <a:ext cx="6902349" cy="1137372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300" spc="-109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常见的容器中，哪些容器放的东西多？哪些容器放的东西少？说一说，与同伴交流。</a:t>
            </a:r>
          </a:p>
        </p:txBody>
      </p:sp>
      <p:pic>
        <p:nvPicPr>
          <p:cNvPr id="12293" name="图片 6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2345" y="891018"/>
            <a:ext cx="256879" cy="26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3" cstate="email"/>
          <a:srcRect r="-52"/>
          <a:stretch>
            <a:fillRect/>
          </a:stretch>
        </p:blipFill>
        <p:spPr bwMode="auto">
          <a:xfrm>
            <a:off x="1132345" y="2606286"/>
            <a:ext cx="1772816" cy="158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8141" y="2606286"/>
            <a:ext cx="1434150" cy="143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云形标注 26"/>
          <p:cNvSpPr/>
          <p:nvPr/>
        </p:nvSpPr>
        <p:spPr>
          <a:xfrm>
            <a:off x="2905161" y="2143509"/>
            <a:ext cx="2408681" cy="1106290"/>
          </a:xfrm>
          <a:prstGeom prst="cloudCallou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鱼缸里面放的东西多。</a:t>
            </a:r>
          </a:p>
        </p:txBody>
      </p:sp>
      <p:sp>
        <p:nvSpPr>
          <p:cNvPr id="28" name="云形标注 27"/>
          <p:cNvSpPr/>
          <p:nvPr/>
        </p:nvSpPr>
        <p:spPr>
          <a:xfrm>
            <a:off x="4375021" y="3305056"/>
            <a:ext cx="2408681" cy="1106290"/>
          </a:xfrm>
          <a:prstGeom prst="cloudCallout">
            <a:avLst>
              <a:gd name="adj1" fmla="val 54801"/>
              <a:gd name="adj2" fmla="val -469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水壶里面放的东西少。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图片 6" descr="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8989" y="867995"/>
            <a:ext cx="268399" cy="27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37388" y="815040"/>
            <a:ext cx="7019846" cy="423637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300" spc="-109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土豆和红薯哪一个占的空间大呢？做一做，想一想。</a:t>
            </a:r>
          </a:p>
        </p:txBody>
      </p:sp>
      <p:pic>
        <p:nvPicPr>
          <p:cNvPr id="13319" name="图片 11" descr="19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39284" y="1441285"/>
            <a:ext cx="2402921" cy="62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5570" y="3271671"/>
            <a:ext cx="2396009" cy="124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/>
          <p:nvPr/>
        </p:nvSpPr>
        <p:spPr>
          <a:xfrm>
            <a:off x="1255601" y="2579809"/>
            <a:ext cx="3155130" cy="691863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spc="-109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取两个大小相同的烧杯，在杯中倒入同样多的水。</a:t>
            </a:r>
          </a:p>
        </p:txBody>
      </p:sp>
      <p:sp>
        <p:nvSpPr>
          <p:cNvPr id="6" name="右箭头 5"/>
          <p:cNvSpPr/>
          <p:nvPr/>
        </p:nvSpPr>
        <p:spPr>
          <a:xfrm>
            <a:off x="4258677" y="3459315"/>
            <a:ext cx="992961" cy="522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839120" y="2579809"/>
            <a:ext cx="2367211" cy="691863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spc="-109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将土豆和红薯分别放在两个烧杯中。</a:t>
            </a:r>
          </a:p>
        </p:txBody>
      </p:sp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1624" y="3271671"/>
            <a:ext cx="2393705" cy="124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07284" y="2230999"/>
            <a:ext cx="966467" cy="124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圆角矩形标注 19"/>
          <p:cNvSpPr/>
          <p:nvPr/>
        </p:nvSpPr>
        <p:spPr>
          <a:xfrm flipH="1">
            <a:off x="1791248" y="1938598"/>
            <a:ext cx="2286576" cy="1193780"/>
          </a:xfrm>
          <a:prstGeom prst="wedgeRoundRectCallout">
            <a:avLst>
              <a:gd name="adj1" fmla="val 56817"/>
              <a:gd name="adj2" fmla="val 1673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我发现两个杯子的水面都比原来的高了。</a:t>
            </a:r>
          </a:p>
        </p:txBody>
      </p:sp>
      <p:pic>
        <p:nvPicPr>
          <p:cNvPr id="21" name="图片 2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5909" y="2143509"/>
            <a:ext cx="1044799" cy="117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圆角矩形标注 21"/>
          <p:cNvSpPr/>
          <p:nvPr/>
        </p:nvSpPr>
        <p:spPr>
          <a:xfrm flipH="1">
            <a:off x="4957896" y="1968529"/>
            <a:ext cx="2578014" cy="1206443"/>
          </a:xfrm>
          <a:prstGeom prst="wedgeRoundRectCallout">
            <a:avLst>
              <a:gd name="adj1" fmla="val -54851"/>
              <a:gd name="adj2" fmla="val -838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放红薯的杯子里水面升得高，红薯比土豆大。</a:t>
            </a:r>
          </a:p>
        </p:txBody>
      </p:sp>
      <p:pic>
        <p:nvPicPr>
          <p:cNvPr id="5" name="图片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372971" y="3572131"/>
            <a:ext cx="956100" cy="125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圆角矩形标注 5"/>
          <p:cNvSpPr/>
          <p:nvPr/>
        </p:nvSpPr>
        <p:spPr>
          <a:xfrm flipH="1">
            <a:off x="3469606" y="3751716"/>
            <a:ext cx="2852172" cy="901378"/>
          </a:xfrm>
          <a:prstGeom prst="wedgeRoundRectCallout">
            <a:avLst>
              <a:gd name="adj1" fmla="val 63004"/>
              <a:gd name="adj2" fmla="val -6719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物体所占空间的大小，是物体的</a:t>
            </a:r>
            <a:r>
              <a:rPr lang="zh-CN" altLang="en-US" sz="20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体积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11271" name="图片 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1415" y="765540"/>
            <a:ext cx="5053506" cy="102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2" grpId="0" bldLvl="0" animBg="1"/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图片 6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17153" y="867995"/>
            <a:ext cx="256879" cy="26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85551" y="815040"/>
            <a:ext cx="6667356" cy="780504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300" spc="-109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两个杯子中哪一个装水多呢？请你设计一个实验解决这个问题。</a:t>
            </a: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1285551" y="3688401"/>
            <a:ext cx="5825297" cy="468533"/>
          </a:xfrm>
          <a:prstGeom prst="roundRect">
            <a:avLst>
              <a:gd name="adj" fmla="val 16667"/>
            </a:avLst>
          </a:prstGeom>
          <a:solidFill>
            <a:srgbClr val="F8CB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300">
                <a:solidFill>
                  <a:srgbClr val="CC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容器所能容纳物体的体积，是容器的容积。</a:t>
            </a:r>
          </a:p>
        </p:txBody>
      </p:sp>
      <p:pic>
        <p:nvPicPr>
          <p:cNvPr id="1434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42023" y="1731385"/>
            <a:ext cx="914630" cy="132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38440" y="2057170"/>
            <a:ext cx="1101243" cy="99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514781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小结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398" y="2787023"/>
            <a:ext cx="415845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 3"/>
          <p:cNvSpPr>
            <a:spLocks noChangeArrowheads="1"/>
          </p:cNvSpPr>
          <p:nvPr/>
        </p:nvSpPr>
        <p:spPr bwMode="auto">
          <a:xfrm>
            <a:off x="1295919" y="3016108"/>
            <a:ext cx="7009478" cy="3994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</a:gradFill>
          <a:ln w="12700">
            <a:solidFill>
              <a:srgbClr val="41719C"/>
            </a:solidFill>
            <a:miter lim="800000"/>
          </a:ln>
        </p:spPr>
        <p:txBody>
          <a:bodyPr lIns="66327" tIns="33164" rIns="66327" bIns="3316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容积的意义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465252" y="3635446"/>
            <a:ext cx="6314866" cy="128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容器所能容纳物体的体积，是容器的容积。容纳物体的体积越大，容器的容积就越大；容纳物体的体积越小，容器的容积就越小。</a:t>
            </a:r>
            <a:endParaRPr lang="zh-CN" altLang="en-US" sz="20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6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878" y="849576"/>
            <a:ext cx="415845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3"/>
          <p:cNvSpPr>
            <a:spLocks noChangeArrowheads="1"/>
          </p:cNvSpPr>
          <p:nvPr/>
        </p:nvSpPr>
        <p:spPr bwMode="auto">
          <a:xfrm>
            <a:off x="1284400" y="1078662"/>
            <a:ext cx="7009478" cy="3994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</a:gradFill>
          <a:ln w="12700">
            <a:solidFill>
              <a:srgbClr val="41719C"/>
            </a:solidFill>
            <a:miter lim="800000"/>
          </a:ln>
        </p:spPr>
        <p:txBody>
          <a:bodyPr lIns="66327" tIns="33164" rIns="66327" bIns="3316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体积的意义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408808" y="1577125"/>
            <a:ext cx="6371310" cy="128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物体所占空间的大小，是物体的体积。物体所占的空间越大，物体的体积就越大；物体所占的空间越小，物体的体积就越小。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8" grpId="0" bldLvl="0" animBg="1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全屏显示(16:9)</PresentationFormat>
  <Paragraphs>55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黑体</vt:lpstr>
      <vt:lpstr>华文行楷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2020-07-17T02:55:00Z</dcterms:created>
  <dcterms:modified xsi:type="dcterms:W3CDTF">2023-01-16T22:01:23Z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2650DC0FFDFB4380BA9FFC4C3AB444F0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