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3" r:id="rId2"/>
    <p:sldId id="399" r:id="rId3"/>
    <p:sldId id="259" r:id="rId4"/>
    <p:sldId id="436" r:id="rId5"/>
    <p:sldId id="262" r:id="rId6"/>
    <p:sldId id="350" r:id="rId7"/>
    <p:sldId id="437" r:id="rId8"/>
    <p:sldId id="438" r:id="rId9"/>
    <p:sldId id="439" r:id="rId10"/>
    <p:sldId id="428" r:id="rId11"/>
    <p:sldId id="431" r:id="rId12"/>
    <p:sldId id="432" r:id="rId13"/>
    <p:sldId id="442" r:id="rId14"/>
    <p:sldId id="443" r:id="rId15"/>
    <p:sldId id="440" r:id="rId16"/>
    <p:sldId id="441" r:id="rId17"/>
    <p:sldId id="444" r:id="rId18"/>
    <p:sldId id="445" r:id="rId19"/>
    <p:sldId id="446" r:id="rId20"/>
    <p:sldId id="411" r:id="rId21"/>
    <p:sldId id="416" r:id="rId22"/>
    <p:sldId id="387" r:id="rId23"/>
    <p:sldId id="420" r:id="rId24"/>
    <p:sldId id="447" r:id="rId25"/>
    <p:sldId id="448" r:id="rId26"/>
    <p:sldId id="449" r:id="rId27"/>
    <p:sldId id="450" r:id="rId28"/>
    <p:sldId id="453" r:id="rId29"/>
    <p:sldId id="451" r:id="rId30"/>
    <p:sldId id="452" r:id="rId31"/>
    <p:sldId id="454" r:id="rId32"/>
    <p:sldId id="342" r:id="rId33"/>
    <p:sldId id="397" r:id="rId34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FFFFCC"/>
    <a:srgbClr val="FFFFFF"/>
    <a:srgbClr val="D9EFF5"/>
    <a:srgbClr val="BCE2EE"/>
    <a:srgbClr val="CC2F74"/>
    <a:srgbClr val="502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 autoAdjust="0"/>
    <p:restoredTop sz="94660" autoAdjust="0"/>
  </p:normalViewPr>
  <p:slideViewPr>
    <p:cSldViewPr snapToGrid="0" snapToObjects="1">
      <p:cViewPr>
        <p:scale>
          <a:sx n="110" d="100"/>
          <a:sy n="110" d="100"/>
        </p:scale>
        <p:origin x="-19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E3691CE-7B5E-45BC-9195-E4652976E4E9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D6899467-3CA2-48BF-804E-BB924FC5023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E62001-4729-4075-A094-928FFA8817ED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83712B0-7A6E-4194-B462-DB118EC946C0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4B83FB-3FD0-4A2B-83FD-28E6381D1B5B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173AAE-2C18-47C4-9821-1281108A2ADB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88C92E8-EE3D-4971-A193-F67A0D997B22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8D31FA-FFC9-4727-AFF1-040DCFDC0C8A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4A4C42-BC42-4C4A-AC4C-17854E7663AE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F803B80-E085-49ED-AE24-17B34D8EEA20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7DD76-BEFC-460D-834B-423A921218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45DCA-C05A-44F1-B7CA-4BEA8D0A47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D8C2F-0A1D-42A7-846E-56414D2CC8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F8937-A4D9-4452-B4EA-50F7D844B2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7DD76-BEFC-460D-834B-423A921218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18E93-606E-4258-85CB-8EB3B6DDE9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95984-0092-42C8-A79D-DAB19562C4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BEF82-420A-4509-A16A-DAFAB401E4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409A-7C22-44A6-B5F6-BA175398F9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C7F3B-029B-463A-93B5-D86848D71A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3A090-E42C-4521-B14C-B2C12C1957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1DC0-E52C-4B01-9630-122DA65519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545F852-0C22-4B8A-BB5C-2EF4581DF86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fld id="{C8356BE6-BFCF-4283-B47A-289AB822926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49" charset="-122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&#35789;&#27719;Module%202/Unit%202/%5b&#38083;&#22768;%5d1M2.mp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hyperlink" Target="../&#35838;&#21518;&#20316;&#19994;B&#36873;&#33258;&#12298;&#28857;&#25320;&#35757;&#32451;&#12299;.do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&#35838;&#21518;&#20316;&#19994;A&#36873;&#33258;&#12298;&#20856;&#20013;&#28857;&#12299;.doc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文本框 6"/>
          <p:cNvSpPr txBox="1">
            <a:spLocks noChangeArrowheads="1"/>
          </p:cNvSpPr>
          <p:nvPr/>
        </p:nvSpPr>
        <p:spPr bwMode="auto">
          <a:xfrm>
            <a:off x="620713" y="2562225"/>
            <a:ext cx="17319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Adobe 黑体 Std R"/>
                <a:cs typeface="Adobe 黑体 Std R"/>
              </a:rPr>
              <a:t>Unit 2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18" charset="0"/>
              <a:ea typeface="Adobe 黑体 Std R"/>
              <a:cs typeface="Adobe 黑体 Std R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392363" y="1152525"/>
            <a:ext cx="24876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Help</a:t>
            </a:r>
            <a:endParaRPr lang="zh-CN" altLang="en-US" sz="40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76" name="TextBox 17"/>
          <p:cNvSpPr txBox="1">
            <a:spLocks noChangeArrowheads="1"/>
          </p:cNvSpPr>
          <p:nvPr/>
        </p:nvSpPr>
        <p:spPr bwMode="auto">
          <a:xfrm>
            <a:off x="844550" y="1157288"/>
            <a:ext cx="3246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Module 12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754063" y="3258275"/>
            <a:ext cx="57816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Adobe 黑体 Std R"/>
                <a:cs typeface="Adobe 黑体 Std R"/>
              </a:rPr>
              <a:t>Stay away from</a:t>
            </a:r>
            <a:r>
              <a:rPr lang="zh-CN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Adobe 黑体 Std R"/>
                <a:cs typeface="Adobe 黑体 Std R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dobe 黑体 Std R"/>
                <a:cs typeface="Adobe 黑体 Std R"/>
              </a:rPr>
              <a:t>windows 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Adobe 黑体 Std R"/>
                <a:cs typeface="Adobe 黑体 Std R"/>
              </a:rPr>
              <a:t>and heavy furniture.</a:t>
            </a:r>
          </a:p>
        </p:txBody>
      </p:sp>
      <p:sp>
        <p:nvSpPr>
          <p:cNvPr id="7" name="矩形 6"/>
          <p:cNvSpPr/>
          <p:nvPr/>
        </p:nvSpPr>
        <p:spPr>
          <a:xfrm>
            <a:off x="754063" y="606345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图片 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矩形 42"/>
          <p:cNvSpPr/>
          <p:nvPr/>
        </p:nvSpPr>
        <p:spPr>
          <a:xfrm>
            <a:off x="6959600" y="1544638"/>
            <a:ext cx="1930400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14340" name="文本框 43"/>
          <p:cNvSpPr txBox="1">
            <a:spLocks noChangeArrowheads="1"/>
          </p:cNvSpPr>
          <p:nvPr/>
        </p:nvSpPr>
        <p:spPr bwMode="auto">
          <a:xfrm>
            <a:off x="7059613" y="1544638"/>
            <a:ext cx="2043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6288" y="2171700"/>
            <a:ext cx="7885112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2400" dirty="0">
              <a:ea typeface="黑体" panose="02010609060101010101" pitchFamily="49" charset="-122"/>
            </a:endParaRPr>
          </a:p>
        </p:txBody>
      </p:sp>
      <p:pic>
        <p:nvPicPr>
          <p:cNvPr id="14342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2"/>
          <p:cNvSpPr>
            <a:spLocks noChangeArrowheads="1"/>
          </p:cNvSpPr>
          <p:nvPr/>
        </p:nvSpPr>
        <p:spPr bwMode="auto">
          <a:xfrm flipH="1">
            <a:off x="776288" y="2171700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4345" name="文本框 24"/>
          <p:cNvSpPr txBox="1">
            <a:spLocks noChangeArrowheads="1"/>
          </p:cNvSpPr>
          <p:nvPr/>
        </p:nvSpPr>
        <p:spPr bwMode="auto">
          <a:xfrm>
            <a:off x="1023938" y="2147888"/>
            <a:ext cx="133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</a:p>
        </p:txBody>
      </p:sp>
      <p:sp>
        <p:nvSpPr>
          <p:cNvPr id="22" name="菱形 21"/>
          <p:cNvSpPr/>
          <p:nvPr/>
        </p:nvSpPr>
        <p:spPr>
          <a:xfrm>
            <a:off x="2068513" y="2157413"/>
            <a:ext cx="563562" cy="430212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7" name="TextBox 16"/>
          <p:cNvSpPr txBox="1">
            <a:spLocks noChangeArrowheads="1"/>
          </p:cNvSpPr>
          <p:nvPr/>
        </p:nvSpPr>
        <p:spPr bwMode="auto">
          <a:xfrm>
            <a:off x="2620963" y="2038350"/>
            <a:ext cx="37798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out of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从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向外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0" y="444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27000" eaLnBrk="0" hangingPunct="0"/>
            <a:endParaRPr lang="zh-CN" altLang="zh-CN">
              <a:ea typeface="黑体" panose="02010609060101010101" pitchFamily="49" charset="-122"/>
            </a:endParaRPr>
          </a:p>
        </p:txBody>
      </p:sp>
      <p:grpSp>
        <p:nvGrpSpPr>
          <p:cNvPr id="14349" name="组合 22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2" name="矩形 22"/>
          <p:cNvSpPr>
            <a:spLocks noChangeArrowheads="1"/>
          </p:cNvSpPr>
          <p:nvPr/>
        </p:nvSpPr>
        <p:spPr bwMode="auto">
          <a:xfrm>
            <a:off x="2208213" y="2746375"/>
            <a:ext cx="630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eg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He walked out of the gate.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他走出大门。</a:t>
            </a: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1520825" y="3671888"/>
            <a:ext cx="86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考向</a:t>
            </a:r>
            <a:endParaRPr lang="zh-CN" altLang="en-US" sz="240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381250" y="3560763"/>
            <a:ext cx="63087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out of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的其他含义：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“远离；（表示不在原状态）脱离”</a:t>
            </a:r>
          </a:p>
          <a:p>
            <a:pPr>
              <a:lnSpc>
                <a:spcPct val="145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eg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He's out of danger.</a:t>
            </a:r>
          </a:p>
          <a:p>
            <a:pPr>
              <a:lnSpc>
                <a:spcPct val="145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他脱离了危险。</a:t>
            </a:r>
          </a:p>
        </p:txBody>
      </p:sp>
      <p:pic>
        <p:nvPicPr>
          <p:cNvPr id="14355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2127250" y="1519238"/>
            <a:ext cx="60007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“因为，出于，由于”</a:t>
            </a:r>
          </a:p>
          <a:p>
            <a:pPr>
              <a:lnSpc>
                <a:spcPct val="14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He asked the question out of curiosity.</a:t>
            </a:r>
          </a:p>
          <a:p>
            <a:pPr>
              <a:lnSpc>
                <a:spcPct val="14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他出于好奇问了这个问题。</a:t>
            </a:r>
          </a:p>
        </p:txBody>
      </p:sp>
      <p:grpSp>
        <p:nvGrpSpPr>
          <p:cNvPr id="15365" name="组合 14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6959600" y="1041400"/>
            <a:ext cx="1930400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15369" name="文本框 43"/>
          <p:cNvSpPr txBox="1">
            <a:spLocks noChangeArrowheads="1"/>
          </p:cNvSpPr>
          <p:nvPr/>
        </p:nvSpPr>
        <p:spPr bwMode="auto">
          <a:xfrm>
            <a:off x="6981825" y="1052513"/>
            <a:ext cx="2043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70" name="图片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930400" y="3425825"/>
            <a:ext cx="64992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她从窗户向外看并且发现了一个男孩在哭。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She  looked</a:t>
            </a:r>
            <a:r>
              <a:rPr lang="zh-CN" altLang="en-US" sz="2400" u="sng">
                <a:latin typeface="Times New Roman" panose="02020603050405020304" pitchFamily="18" charset="0"/>
                <a:ea typeface="黑体" panose="02010609060101010101" pitchFamily="49" charset="-122"/>
              </a:rPr>
              <a:t>　　　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the window and found a boy crying.</a:t>
            </a:r>
          </a:p>
        </p:txBody>
      </p:sp>
      <p:sp>
        <p:nvSpPr>
          <p:cNvPr id="15372" name="TextBox 22"/>
          <p:cNvSpPr txBox="1">
            <a:spLocks noChangeArrowheads="1"/>
          </p:cNvSpPr>
          <p:nvPr/>
        </p:nvSpPr>
        <p:spPr bwMode="auto">
          <a:xfrm>
            <a:off x="1057275" y="3521075"/>
            <a:ext cx="87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3616325" y="3994150"/>
            <a:ext cx="10858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out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矩形 42"/>
          <p:cNvSpPr/>
          <p:nvPr/>
        </p:nvSpPr>
        <p:spPr>
          <a:xfrm>
            <a:off x="6959600" y="1616075"/>
            <a:ext cx="1930400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17412" name="文本框 43"/>
          <p:cNvSpPr txBox="1">
            <a:spLocks noChangeArrowheads="1"/>
          </p:cNvSpPr>
          <p:nvPr/>
        </p:nvSpPr>
        <p:spPr bwMode="auto">
          <a:xfrm>
            <a:off x="7059613" y="1616075"/>
            <a:ext cx="2043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62025" y="2243138"/>
            <a:ext cx="7273925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2400" dirty="0">
              <a:ea typeface="黑体" panose="02010609060101010101" pitchFamily="49" charset="-122"/>
            </a:endParaRPr>
          </a:p>
        </p:txBody>
      </p:sp>
      <p:pic>
        <p:nvPicPr>
          <p:cNvPr id="17414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AutoShape 2"/>
          <p:cNvSpPr>
            <a:spLocks noChangeArrowheads="1"/>
          </p:cNvSpPr>
          <p:nvPr/>
        </p:nvSpPr>
        <p:spPr bwMode="auto">
          <a:xfrm flipH="1">
            <a:off x="776288" y="2243138"/>
            <a:ext cx="1450975" cy="417512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7417" name="文本框 24"/>
          <p:cNvSpPr txBox="1">
            <a:spLocks noChangeArrowheads="1"/>
          </p:cNvSpPr>
          <p:nvPr/>
        </p:nvSpPr>
        <p:spPr bwMode="auto">
          <a:xfrm>
            <a:off x="1023938" y="2219325"/>
            <a:ext cx="133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</a:p>
        </p:txBody>
      </p:sp>
      <p:sp>
        <p:nvSpPr>
          <p:cNvPr id="22" name="菱形 21"/>
          <p:cNvSpPr/>
          <p:nvPr/>
        </p:nvSpPr>
        <p:spPr>
          <a:xfrm>
            <a:off x="2068513" y="2228850"/>
            <a:ext cx="563562" cy="43021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9" name="TextBox 16"/>
          <p:cNvSpPr txBox="1">
            <a:spLocks noChangeArrowheads="1"/>
          </p:cNvSpPr>
          <p:nvPr/>
        </p:nvSpPr>
        <p:spPr bwMode="auto">
          <a:xfrm>
            <a:off x="2620963" y="2109788"/>
            <a:ext cx="5311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keep clear of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不靠近，避开，不接触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20" name="Rectangle 17"/>
          <p:cNvSpPr>
            <a:spLocks noChangeArrowheads="1"/>
          </p:cNvSpPr>
          <p:nvPr/>
        </p:nvSpPr>
        <p:spPr bwMode="auto">
          <a:xfrm>
            <a:off x="0" y="444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27000" eaLnBrk="0" hangingPunct="0"/>
            <a:endParaRPr lang="zh-CN" altLang="zh-CN">
              <a:ea typeface="黑体" panose="02010609060101010101" pitchFamily="49" charset="-122"/>
            </a:endParaRPr>
          </a:p>
        </p:txBody>
      </p:sp>
      <p:grpSp>
        <p:nvGrpSpPr>
          <p:cNvPr id="17421" name="组合 22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4" name="TextBox 13"/>
          <p:cNvSpPr txBox="1">
            <a:spLocks noChangeArrowheads="1"/>
          </p:cNvSpPr>
          <p:nvPr/>
        </p:nvSpPr>
        <p:spPr bwMode="auto">
          <a:xfrm>
            <a:off x="1473200" y="4132263"/>
            <a:ext cx="88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考向</a:t>
            </a:r>
            <a:endParaRPr lang="zh-CN" altLang="en-US" sz="2400">
              <a:solidFill>
                <a:srgbClr val="FF0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17425" name="矩形 22"/>
          <p:cNvSpPr>
            <a:spLocks noChangeArrowheads="1"/>
          </p:cNvSpPr>
          <p:nvPr/>
        </p:nvSpPr>
        <p:spPr bwMode="auto">
          <a:xfrm>
            <a:off x="2227263" y="2830513"/>
            <a:ext cx="63087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You should keep clear of that fellow.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你应该避开那家伙。</a:t>
            </a:r>
          </a:p>
        </p:txBody>
      </p:sp>
      <p:pic>
        <p:nvPicPr>
          <p:cNvPr id="17426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246313" y="4016375"/>
            <a:ext cx="62896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keep clear of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为动词短语，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of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后常加名词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或代词。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矩形 42"/>
          <p:cNvSpPr/>
          <p:nvPr/>
        </p:nvSpPr>
        <p:spPr>
          <a:xfrm>
            <a:off x="6959600" y="1462088"/>
            <a:ext cx="1930400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18436" name="文本框 43"/>
          <p:cNvSpPr txBox="1">
            <a:spLocks noChangeArrowheads="1"/>
          </p:cNvSpPr>
          <p:nvPr/>
        </p:nvSpPr>
        <p:spPr bwMode="auto">
          <a:xfrm>
            <a:off x="7059613" y="1462088"/>
            <a:ext cx="2043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62025" y="2089150"/>
            <a:ext cx="7699375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2400" dirty="0">
              <a:ea typeface="黑体" panose="02010609060101010101" pitchFamily="49" charset="-122"/>
            </a:endParaRPr>
          </a:p>
        </p:txBody>
      </p:sp>
      <p:pic>
        <p:nvPicPr>
          <p:cNvPr id="18438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AutoShape 2"/>
          <p:cNvSpPr>
            <a:spLocks noChangeArrowheads="1"/>
          </p:cNvSpPr>
          <p:nvPr/>
        </p:nvSpPr>
        <p:spPr bwMode="auto">
          <a:xfrm flipH="1">
            <a:off x="776288" y="2089150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8441" name="文本框 24"/>
          <p:cNvSpPr txBox="1">
            <a:spLocks noChangeArrowheads="1"/>
          </p:cNvSpPr>
          <p:nvPr/>
        </p:nvSpPr>
        <p:spPr bwMode="auto">
          <a:xfrm>
            <a:off x="1023938" y="2065338"/>
            <a:ext cx="133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</a:p>
        </p:txBody>
      </p:sp>
      <p:sp>
        <p:nvSpPr>
          <p:cNvPr id="22" name="菱形 21"/>
          <p:cNvSpPr/>
          <p:nvPr/>
        </p:nvSpPr>
        <p:spPr>
          <a:xfrm>
            <a:off x="2068513" y="2074863"/>
            <a:ext cx="563562" cy="430212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3" name="TextBox 16"/>
          <p:cNvSpPr txBox="1">
            <a:spLocks noChangeArrowheads="1"/>
          </p:cNvSpPr>
          <p:nvPr/>
        </p:nvSpPr>
        <p:spPr bwMode="auto">
          <a:xfrm>
            <a:off x="2620963" y="1955800"/>
            <a:ext cx="44386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keep calm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保持冷静</a:t>
            </a:r>
          </a:p>
        </p:txBody>
      </p:sp>
      <p:sp>
        <p:nvSpPr>
          <p:cNvPr id="18444" name="Rectangle 17"/>
          <p:cNvSpPr>
            <a:spLocks noChangeArrowheads="1"/>
          </p:cNvSpPr>
          <p:nvPr/>
        </p:nvSpPr>
        <p:spPr bwMode="auto">
          <a:xfrm>
            <a:off x="0" y="444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27000" eaLnBrk="0" hangingPunct="0"/>
            <a:endParaRPr lang="zh-CN" altLang="zh-CN">
              <a:ea typeface="黑体" panose="02010609060101010101" pitchFamily="49" charset="-122"/>
            </a:endParaRPr>
          </a:p>
        </p:txBody>
      </p:sp>
      <p:grpSp>
        <p:nvGrpSpPr>
          <p:cNvPr id="18445" name="组合 22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984375" y="2647950"/>
            <a:ext cx="674052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   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keep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在这儿是连系动词，意为“保持；留在”，其后跟形容词构成系表结构。常用于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以下结构：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）“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keep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＋形容词”表示“保持某种状态”。</a:t>
            </a:r>
          </a:p>
          <a:p>
            <a:pPr lvl="2"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Please keep quiet.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请保持安静。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）“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keep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sb./sth.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＋形容词”表示“使某人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   某物保持某种状态”。</a:t>
            </a:r>
          </a:p>
        </p:txBody>
      </p:sp>
      <p:sp>
        <p:nvSpPr>
          <p:cNvPr id="18449" name="TextBox 13"/>
          <p:cNvSpPr txBox="1">
            <a:spLocks noChangeArrowheads="1"/>
          </p:cNvSpPr>
          <p:nvPr/>
        </p:nvSpPr>
        <p:spPr bwMode="auto">
          <a:xfrm>
            <a:off x="928688" y="2717800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考向一</a:t>
            </a:r>
            <a:r>
              <a:rPr lang="en-US" altLang="zh-CN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</a:t>
            </a:r>
            <a:r>
              <a:rPr lang="en-US" altLang="zh-CN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】</a:t>
            </a:r>
            <a:endParaRPr lang="zh-CN" altLang="en-US" sz="2400">
              <a:latin typeface="Adobe 黑体 Std R"/>
              <a:ea typeface="Adobe 黑体 Std R"/>
              <a:cs typeface="Adobe 黑体 Std R"/>
            </a:endParaRPr>
          </a:p>
        </p:txBody>
      </p:sp>
      <p:pic>
        <p:nvPicPr>
          <p:cNvPr id="18450" name="图片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1169988" y="833438"/>
            <a:ext cx="67278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>
              <a:lnSpc>
                <a:spcPct val="14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We should keep the classroom clean.</a:t>
            </a:r>
          </a:p>
          <a:p>
            <a:pPr lvl="2">
              <a:lnSpc>
                <a:spcPct val="145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我们应该保持教室干净。</a:t>
            </a:r>
          </a:p>
          <a:p>
            <a:pPr>
              <a:lnSpc>
                <a:spcPct val="145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）“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keep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sb./sth.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＋介词短语”表示“让某人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  /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某物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……”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lvl="2">
              <a:lnSpc>
                <a:spcPct val="14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Her mother keeps her at home at night.   </a:t>
            </a:r>
          </a:p>
          <a:p>
            <a:pPr lvl="2">
              <a:lnSpc>
                <a:spcPct val="14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晚上她妈妈让她呆在家里。</a:t>
            </a:r>
          </a:p>
          <a:p>
            <a:pPr>
              <a:lnSpc>
                <a:spcPct val="145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）“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keep sb./sth. doing sth.”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表示“让某人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某物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一直做某事”。</a:t>
            </a:r>
          </a:p>
          <a:p>
            <a:pPr>
              <a:lnSpc>
                <a:spcPct val="14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        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I'm very sorry to keep you waiting.</a:t>
            </a:r>
          </a:p>
          <a:p>
            <a:pPr>
              <a:lnSpc>
                <a:spcPct val="14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对不起，让你久等了。</a:t>
            </a:r>
          </a:p>
        </p:txBody>
      </p:sp>
      <p:grpSp>
        <p:nvGrpSpPr>
          <p:cNvPr id="19461" name="组合 14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4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1908175" y="1652588"/>
            <a:ext cx="60007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keep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还可以作实义动词，意为“保管；饲养；坚持”等。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She kept a dog when she was young.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当她年轻的时候，她饲养了一条狗。</a:t>
            </a:r>
          </a:p>
        </p:txBody>
      </p:sp>
      <p:grpSp>
        <p:nvGrpSpPr>
          <p:cNvPr id="21509" name="组合 14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2" name="图片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22"/>
          <p:cNvSpPr txBox="1">
            <a:spLocks noChangeArrowheads="1"/>
          </p:cNvSpPr>
          <p:nvPr/>
        </p:nvSpPr>
        <p:spPr bwMode="auto">
          <a:xfrm>
            <a:off x="1057275" y="1744663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组合 14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6959600" y="887413"/>
            <a:ext cx="1930400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23561" name="文本框 43"/>
          <p:cNvSpPr txBox="1">
            <a:spLocks noChangeArrowheads="1"/>
          </p:cNvSpPr>
          <p:nvPr/>
        </p:nvSpPr>
        <p:spPr bwMode="auto">
          <a:xfrm>
            <a:off x="6981825" y="898525"/>
            <a:ext cx="2043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1930400" y="1411288"/>
            <a:ext cx="6499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—Don't forget to return the book to the library.   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You can </a:t>
            </a:r>
            <a:r>
              <a:rPr lang="zh-CN" altLang="en-US" sz="2400" u="sng">
                <a:latin typeface="Times New Roman" panose="02020603050405020304" pitchFamily="18" charset="0"/>
                <a:ea typeface="黑体" panose="02010609060101010101" pitchFamily="49" charset="-122"/>
              </a:rPr>
              <a:t>　　　　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it for two weeks.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—OK.                                    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A. borrow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B. have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C. lend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D. keep</a:t>
            </a:r>
          </a:p>
        </p:txBody>
      </p:sp>
      <p:sp>
        <p:nvSpPr>
          <p:cNvPr id="23563" name="TextBox 22"/>
          <p:cNvSpPr txBox="1">
            <a:spLocks noChangeArrowheads="1"/>
          </p:cNvSpPr>
          <p:nvPr/>
        </p:nvSpPr>
        <p:spPr bwMode="auto">
          <a:xfrm>
            <a:off x="1057275" y="1517650"/>
            <a:ext cx="87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4092575" y="1984375"/>
            <a:ext cx="6461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</a:p>
        </p:txBody>
      </p:sp>
      <p:sp>
        <p:nvSpPr>
          <p:cNvPr id="16" name="圆角矩形标注 15"/>
          <p:cNvSpPr/>
          <p:nvPr/>
        </p:nvSpPr>
        <p:spPr>
          <a:xfrm rot="10800000" flipV="1">
            <a:off x="1098550" y="3940175"/>
            <a:ext cx="7375525" cy="1403350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寻找题眼法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two weeks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表示一段时间，而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borrow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lend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是非延续性动词，排除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，从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return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可以看出你可以保管这本书，故选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endParaRPr lang="zh-CN" altLang="en-US" sz="2000" dirty="0"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3566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1990725" y="1652588"/>
            <a:ext cx="6000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calm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在此作形容词，意为“平静的，安静的，镇定的”相当于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cool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calm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还可作动词，意为“使平静，使镇定”，常用短语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calm down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意为“（使）平静，镇静，安静”。</a:t>
            </a:r>
          </a:p>
        </p:txBody>
      </p:sp>
      <p:grpSp>
        <p:nvGrpSpPr>
          <p:cNvPr id="25605" name="组合 14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608" name="图片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892175" y="17859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考向二</a:t>
            </a:r>
            <a:endParaRPr lang="zh-CN" altLang="en-US" sz="2400">
              <a:solidFill>
                <a:srgbClr val="FF0000"/>
              </a:solidFill>
              <a:latin typeface="Adobe 黑体 Std R"/>
              <a:ea typeface="Adobe 黑体 Std R"/>
              <a:cs typeface="Adobe 黑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图片 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矩形 42"/>
          <p:cNvSpPr/>
          <p:nvPr/>
        </p:nvSpPr>
        <p:spPr>
          <a:xfrm>
            <a:off x="6959600" y="1462088"/>
            <a:ext cx="1930400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27652" name="文本框 43"/>
          <p:cNvSpPr txBox="1">
            <a:spLocks noChangeArrowheads="1"/>
          </p:cNvSpPr>
          <p:nvPr/>
        </p:nvSpPr>
        <p:spPr bwMode="auto">
          <a:xfrm>
            <a:off x="7059613" y="1462088"/>
            <a:ext cx="2043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62025" y="2089150"/>
            <a:ext cx="7699375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2400" dirty="0">
              <a:ea typeface="黑体" panose="02010609060101010101" pitchFamily="49" charset="-122"/>
            </a:endParaRPr>
          </a:p>
        </p:txBody>
      </p:sp>
      <p:pic>
        <p:nvPicPr>
          <p:cNvPr id="27654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2"/>
          <p:cNvSpPr>
            <a:spLocks noChangeArrowheads="1"/>
          </p:cNvSpPr>
          <p:nvPr/>
        </p:nvSpPr>
        <p:spPr bwMode="auto">
          <a:xfrm flipH="1">
            <a:off x="776288" y="2089150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7657" name="文本框 24"/>
          <p:cNvSpPr txBox="1">
            <a:spLocks noChangeArrowheads="1"/>
          </p:cNvSpPr>
          <p:nvPr/>
        </p:nvSpPr>
        <p:spPr bwMode="auto">
          <a:xfrm>
            <a:off x="1023938" y="2065338"/>
            <a:ext cx="133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</a:p>
        </p:txBody>
      </p:sp>
      <p:sp>
        <p:nvSpPr>
          <p:cNvPr id="22" name="菱形 21"/>
          <p:cNvSpPr/>
          <p:nvPr/>
        </p:nvSpPr>
        <p:spPr>
          <a:xfrm>
            <a:off x="2068513" y="2074863"/>
            <a:ext cx="563562" cy="430212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2620963" y="1955800"/>
            <a:ext cx="44386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brave/breɪv/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勇敢的</a:t>
            </a:r>
          </a:p>
        </p:txBody>
      </p:sp>
      <p:sp>
        <p:nvSpPr>
          <p:cNvPr id="27660" name="Rectangle 17"/>
          <p:cNvSpPr>
            <a:spLocks noChangeArrowheads="1"/>
          </p:cNvSpPr>
          <p:nvPr/>
        </p:nvSpPr>
        <p:spPr bwMode="auto">
          <a:xfrm>
            <a:off x="0" y="444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27000" eaLnBrk="0" hangingPunct="0"/>
            <a:endParaRPr lang="zh-CN" altLang="zh-CN">
              <a:ea typeface="黑体" panose="02010609060101010101" pitchFamily="49" charset="-122"/>
            </a:endParaRPr>
          </a:p>
        </p:txBody>
      </p:sp>
      <p:grpSp>
        <p:nvGrpSpPr>
          <p:cNvPr id="27661" name="组合 22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64" name="矩形 24"/>
          <p:cNvSpPr>
            <a:spLocks noChangeArrowheads="1"/>
          </p:cNvSpPr>
          <p:nvPr/>
        </p:nvSpPr>
        <p:spPr bwMode="auto">
          <a:xfrm>
            <a:off x="2244725" y="2568575"/>
            <a:ext cx="48148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eg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The boy is very brave.</a:t>
            </a:r>
          </a:p>
          <a:p>
            <a:pPr>
              <a:lnSpc>
                <a:spcPct val="14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那个男孩非常勇敢。</a:t>
            </a:r>
          </a:p>
        </p:txBody>
      </p:sp>
      <p:pic>
        <p:nvPicPr>
          <p:cNvPr id="27665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TextBox 13"/>
          <p:cNvSpPr txBox="1">
            <a:spLocks noChangeArrowheads="1"/>
          </p:cNvSpPr>
          <p:nvPr/>
        </p:nvSpPr>
        <p:spPr bwMode="auto">
          <a:xfrm>
            <a:off x="1192213" y="3832225"/>
            <a:ext cx="2414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考向</a:t>
            </a:r>
            <a:r>
              <a:rPr lang="en-US" altLang="zh-CN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</a:t>
            </a:r>
            <a:r>
              <a:rPr lang="en-US" altLang="zh-CN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】</a:t>
            </a:r>
            <a:endParaRPr lang="zh-CN" altLang="en-US" sz="240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987550" y="3730625"/>
            <a:ext cx="651827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brave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是表示特点的形容词，其前加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the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可表示一类人，作主语时其谓语动词应用复数形式。它的副词形式为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bravely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勇敢地。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组合 14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6959600" y="993775"/>
            <a:ext cx="1930400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28680" name="文本框 43"/>
          <p:cNvSpPr txBox="1">
            <a:spLocks noChangeArrowheads="1"/>
          </p:cNvSpPr>
          <p:nvPr/>
        </p:nvSpPr>
        <p:spPr bwMode="auto">
          <a:xfrm>
            <a:off x="6981825" y="1004888"/>
            <a:ext cx="2043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81" name="图片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930400" y="1517650"/>
            <a:ext cx="6499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His 3­year­old son is very</a:t>
            </a:r>
            <a:r>
              <a:rPr lang="zh-CN" altLang="en-US" sz="2400" u="sng">
                <a:latin typeface="Times New Roman" panose="02020603050405020304" pitchFamily="18" charset="0"/>
                <a:ea typeface="黑体" panose="02010609060101010101" pitchFamily="49" charset="-122"/>
              </a:rPr>
              <a:t>　　　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because he isn't afraid of the dark.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A. lovely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　                     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B. lonely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C. active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　                      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D. brave</a:t>
            </a:r>
          </a:p>
        </p:txBody>
      </p:sp>
      <p:sp>
        <p:nvSpPr>
          <p:cNvPr id="28683" name="TextBox 22"/>
          <p:cNvSpPr txBox="1">
            <a:spLocks noChangeArrowheads="1"/>
          </p:cNvSpPr>
          <p:nvPr/>
        </p:nvSpPr>
        <p:spPr bwMode="auto">
          <a:xfrm>
            <a:off x="1057275" y="1624013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典例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5649913" y="1481138"/>
            <a:ext cx="536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</a:p>
        </p:txBody>
      </p:sp>
      <p:sp>
        <p:nvSpPr>
          <p:cNvPr id="16" name="圆角矩形标注 15"/>
          <p:cNvSpPr/>
          <p:nvPr/>
        </p:nvSpPr>
        <p:spPr>
          <a:xfrm rot="10800000" flipV="1">
            <a:off x="1195388" y="4192588"/>
            <a:ext cx="7375525" cy="1003300"/>
          </a:xfrm>
          <a:prstGeom prst="wedgeRoundRectCallout">
            <a:avLst>
              <a:gd name="adj1" fmla="val -26146"/>
              <a:gd name="adj2" fmla="val 49500"/>
              <a:gd name="adj3" fmla="val 16667"/>
            </a:avLst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词义辨析法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。考查形容词。根据句意“他三岁的儿子非常勇敢，因为他不怕黑。”可知选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endParaRPr lang="zh-CN" altLang="en-US" sz="2000" dirty="0"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1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3688" y="3254375"/>
            <a:ext cx="3476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0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898525" y="1800225"/>
            <a:ext cx="76438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同学们，上一课学习的单词你们都掌握了吗？现在大家来检验一下，点击下面的音频开始听写吧！</a:t>
            </a:r>
          </a:p>
        </p:txBody>
      </p:sp>
      <p:grpSp>
        <p:nvGrpSpPr>
          <p:cNvPr id="5128" name="组合 11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19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31" name="图片 3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图片 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20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31"/>
          <p:cNvSpPr txBox="1">
            <a:spLocks noChangeArrowheads="1"/>
          </p:cNvSpPr>
          <p:nvPr/>
        </p:nvSpPr>
        <p:spPr bwMode="auto">
          <a:xfrm>
            <a:off x="2989263" y="623888"/>
            <a:ext cx="469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4400" b="1">
                <a:solidFill>
                  <a:srgbClr val="FFFF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4</a:t>
            </a:r>
            <a:endParaRPr lang="zh-CN" altLang="en-US" sz="4400" b="1">
              <a:solidFill>
                <a:srgbClr val="FFFF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6" name="图片 32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912813" y="1433513"/>
            <a:ext cx="763111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400" b="1">
                <a:ea typeface="黑体" panose="02010609060101010101" pitchFamily="49" charset="-122"/>
              </a:rPr>
              <a:t>Read the sentences.Decide if the following actions are right</a:t>
            </a:r>
            <a:r>
              <a:rPr lang="zh-CN" altLang="en-US" sz="2400" b="1">
                <a:ea typeface="黑体" panose="02010609060101010101" pitchFamily="49" charset="-122"/>
              </a:rPr>
              <a:t>（√）</a:t>
            </a:r>
            <a:r>
              <a:rPr lang="en-US" altLang="zh-CN" sz="2400" b="1">
                <a:ea typeface="黑体" panose="02010609060101010101" pitchFamily="49" charset="-122"/>
              </a:rPr>
              <a:t>or wrong</a:t>
            </a:r>
            <a:r>
              <a:rPr lang="zh-CN" altLang="en-US" sz="2400" b="1"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ea typeface="黑体" panose="02010609060101010101" pitchFamily="49" charset="-122"/>
              </a:rPr>
              <a:t>×</a:t>
            </a:r>
            <a:r>
              <a:rPr lang="zh-CN" altLang="en-US" sz="2400" b="1">
                <a:ea typeface="黑体" panose="02010609060101010101" pitchFamily="49" charset="-122"/>
              </a:rPr>
              <a:t>）</a:t>
            </a:r>
            <a:r>
              <a:rPr lang="en-US" altLang="zh-CN" sz="2400" b="1">
                <a:ea typeface="黑体" panose="02010609060101010101" pitchFamily="49" charset="-122"/>
              </a:rPr>
              <a:t>.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When the earthquake started...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919163" y="2830513"/>
            <a:ext cx="78787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 ...I hid under a table.□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2 ...Sam sat on his desk.□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3 ...Alice ran out of the building.□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4 ...Peter and Helen stayed in their car.□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5 ...my family and I moved away from the beach.□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648075" y="2800350"/>
            <a:ext cx="94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871913" y="3378200"/>
            <a:ext cx="719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610225" y="4448175"/>
            <a:ext cx="87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4891088" y="3925888"/>
            <a:ext cx="719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6905625" y="5008563"/>
            <a:ext cx="77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35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20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文本框 31"/>
          <p:cNvSpPr txBox="1">
            <a:spLocks noChangeArrowheads="1"/>
          </p:cNvSpPr>
          <p:nvPr/>
        </p:nvSpPr>
        <p:spPr bwMode="auto">
          <a:xfrm>
            <a:off x="2989263" y="623888"/>
            <a:ext cx="469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4400" b="1">
                <a:solidFill>
                  <a:srgbClr val="FFFF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5</a:t>
            </a:r>
            <a:endParaRPr lang="zh-CN" altLang="en-US" sz="4400" b="1">
              <a:solidFill>
                <a:srgbClr val="FFFF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图片 32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785813" y="1271588"/>
            <a:ext cx="82391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ea typeface="黑体" panose="02010609060101010101" pitchFamily="49" charset="-122"/>
              </a:rPr>
              <a:t>Answer the questions. Use the words and expressions  in the box.</a:t>
            </a:r>
            <a:endParaRPr lang="zh-CN" altLang="zh-CN" sz="2400" b="1"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 What is difficult to do before an earthquake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 Where should you stay before the ground stops shaking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</a:p>
          <a:p>
            <a:pPr>
              <a:lnSpc>
                <a:spcPct val="11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 What should you do when you are with other people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 What shouldn't you stand near or under in the street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</a:p>
          <a:p>
            <a:pPr>
              <a:lnSpc>
                <a:spcPct val="11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52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zh-CN">
              <a:ea typeface="黑体" panose="02010609060101010101" pitchFamily="49" charset="-122"/>
            </a:endParaRPr>
          </a:p>
        </p:txBody>
      </p:sp>
      <p:pic>
        <p:nvPicPr>
          <p:cNvPr id="31753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23"/>
          <p:cNvSpPr txBox="1">
            <a:spLocks noChangeArrowheads="1"/>
          </p:cNvSpPr>
          <p:nvPr/>
        </p:nvSpPr>
        <p:spPr bwMode="auto">
          <a:xfrm>
            <a:off x="863600" y="2055813"/>
            <a:ext cx="766762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brave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inside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keep calm   power lines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street lights  warn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992188" y="2782888"/>
            <a:ext cx="75628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It's difficult to warn people about earthquakes.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87425" y="3636963"/>
            <a:ext cx="73501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should hide under a table.Stay away from windows</a:t>
            </a:r>
          </a:p>
          <a:p>
            <a:pPr>
              <a:lnSpc>
                <a:spcPct val="120000"/>
              </a:lnSpc>
            </a:pPr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and heavy furniture.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38225" y="4897438"/>
            <a:ext cx="70659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should keep calm</a:t>
            </a:r>
            <a:r>
              <a:rPr lang="zh-CN" altLang="en-US" sz="23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brave and be helpful.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8388" y="5557838"/>
            <a:ext cx="614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shouldn't stand near street lights or under </a:t>
            </a:r>
          </a:p>
          <a:p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power 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图片 32" descr="笔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20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文本框 26"/>
          <p:cNvSpPr txBox="1">
            <a:spLocks noChangeArrowheads="1"/>
          </p:cNvSpPr>
          <p:nvPr/>
        </p:nvSpPr>
        <p:spPr bwMode="auto">
          <a:xfrm>
            <a:off x="2941638" y="633413"/>
            <a:ext cx="469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4400" b="1">
                <a:solidFill>
                  <a:srgbClr val="FFFF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6</a:t>
            </a:r>
            <a:endParaRPr lang="zh-CN" altLang="en-US" sz="4400" b="1">
              <a:solidFill>
                <a:srgbClr val="FFFF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32775" name="TextBox 15"/>
          <p:cNvSpPr txBox="1">
            <a:spLocks noChangeArrowheads="1"/>
          </p:cNvSpPr>
          <p:nvPr/>
        </p:nvSpPr>
        <p:spPr bwMode="auto">
          <a:xfrm>
            <a:off x="901700" y="1293813"/>
            <a:ext cx="75469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ea typeface="黑体" panose="02010609060101010101" pitchFamily="49" charset="-122"/>
              </a:rPr>
              <a:t>Writing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ea typeface="黑体" panose="02010609060101010101" pitchFamily="49" charset="-122"/>
              </a:rPr>
              <a:t>Work in </a:t>
            </a:r>
            <a:r>
              <a:rPr lang="en-US" altLang="zh-CN" sz="2400" b="1" dirty="0" err="1">
                <a:ea typeface="黑体" panose="02010609060101010101" pitchFamily="49" charset="-122"/>
              </a:rPr>
              <a:t>pairs.Do</a:t>
            </a:r>
            <a:r>
              <a:rPr lang="en-US" altLang="zh-CN" sz="2400" b="1" dirty="0">
                <a:ea typeface="黑体" panose="02010609060101010101" pitchFamily="49" charset="-122"/>
              </a:rPr>
              <a:t> the following research.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Inside your school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· Make a list of safe places and dangerous places at your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school if an earthquake happens.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· Note where the nearest stairs and doors to the outside of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the school buildings are.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6" name="直接连接符 12"/>
          <p:cNvCxnSpPr/>
          <p:nvPr/>
        </p:nvCxnSpPr>
        <p:spPr bwMode="auto"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7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图片 32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1020763" y="3625850"/>
            <a:ext cx="6911975" cy="1616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Learning to learn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     When you read instructions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make sure of what they tell you to do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and also focus on the steps of activities.</a:t>
            </a:r>
          </a:p>
        </p:txBody>
      </p:sp>
      <p:sp>
        <p:nvSpPr>
          <p:cNvPr id="33799" name="矩形 9"/>
          <p:cNvSpPr>
            <a:spLocks noChangeArrowheads="1"/>
          </p:cNvSpPr>
          <p:nvPr/>
        </p:nvSpPr>
        <p:spPr bwMode="auto">
          <a:xfrm>
            <a:off x="1643063" y="1270000"/>
            <a:ext cx="646588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Outside your school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· Make a list of places near your 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school.Note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if   </a:t>
            </a:r>
          </a:p>
          <a:p>
            <a:pPr algn="just">
              <a:lnSpc>
                <a:spcPct val="114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they are safe or dangerous.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14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· Note where the streets go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and where street  </a:t>
            </a:r>
          </a:p>
          <a:p>
            <a:pPr algn="just">
              <a:lnSpc>
                <a:spcPct val="114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lights and  power lines are.</a:t>
            </a:r>
            <a:endParaRPr lang="zh-CN" altLang="zh-CN" sz="2400" dirty="0">
              <a:ea typeface="黑体" panose="02010609060101010101" pitchFamily="49" charset="-122"/>
            </a:endParaRPr>
          </a:p>
        </p:txBody>
      </p:sp>
      <p:pic>
        <p:nvPicPr>
          <p:cNvPr id="33800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图片 32" descr="笔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20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文本框 26"/>
          <p:cNvSpPr txBox="1">
            <a:spLocks noChangeArrowheads="1"/>
          </p:cNvSpPr>
          <p:nvPr/>
        </p:nvSpPr>
        <p:spPr bwMode="auto">
          <a:xfrm>
            <a:off x="2941638" y="633413"/>
            <a:ext cx="469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4400" b="1">
                <a:solidFill>
                  <a:srgbClr val="FFFF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7</a:t>
            </a:r>
            <a:endParaRPr lang="zh-CN" altLang="en-US" sz="4400" b="1">
              <a:solidFill>
                <a:srgbClr val="FFFF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34823" name="TextBox 15"/>
          <p:cNvSpPr txBox="1">
            <a:spLocks noChangeArrowheads="1"/>
          </p:cNvSpPr>
          <p:nvPr/>
        </p:nvSpPr>
        <p:spPr bwMode="auto">
          <a:xfrm>
            <a:off x="785813" y="1471613"/>
            <a:ext cx="79708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ea typeface="黑体" panose="02010609060101010101" pitchFamily="49" charset="-122"/>
              </a:rPr>
              <a:t>Write some instructions about what to do in an earthquake.</a:t>
            </a:r>
            <a:endParaRPr lang="zh-CN" altLang="zh-CN" sz="2400" b="1" dirty="0"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Go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out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and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meet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on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the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playground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Do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not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use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the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lift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ea typeface="黑体" panose="02010609060101010101" pitchFamily="49" charset="-122"/>
              </a:rPr>
              <a:t>Now work in pairs. Check and share your instructions.</a:t>
            </a:r>
            <a:endParaRPr lang="zh-CN" altLang="zh-CN" sz="2400" dirty="0">
              <a:ea typeface="黑体" panose="02010609060101010101" pitchFamily="49" charset="-122"/>
            </a:endParaRPr>
          </a:p>
        </p:txBody>
      </p:sp>
      <p:cxnSp>
        <p:nvCxnSpPr>
          <p:cNvPr id="26" name="直接连接符 12"/>
          <p:cNvCxnSpPr/>
          <p:nvPr/>
        </p:nvCxnSpPr>
        <p:spPr bwMode="auto"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5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4" name="图片 32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62100" y="1647825"/>
            <a:ext cx="6677025" cy="2862263"/>
          </a:xfrm>
          <a:prstGeom prst="rect">
            <a:avLst/>
          </a:prstGeom>
          <a:noFill/>
          <a:ln w="3175">
            <a:noFill/>
            <a:miter lim="800000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dist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Stay away from windows and heavy furniture.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Hide under a table.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Leave the building quickly when it's safe.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Don't stand near street lights or under power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lines.</a:t>
            </a:r>
          </a:p>
        </p:txBody>
      </p:sp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1204913" y="1092200"/>
            <a:ext cx="1052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范例：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48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41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4"/>
          <p:cNvSpPr txBox="1">
            <a:spLocks noChangeArrowheads="1"/>
          </p:cNvSpPr>
          <p:nvPr/>
        </p:nvSpPr>
        <p:spPr bwMode="auto">
          <a:xfrm>
            <a:off x="676275" y="1774825"/>
            <a:ext cx="784701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一、单项选择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—________ dressed now! We have to go in ten minutes.</a:t>
            </a:r>
          </a:p>
          <a:p>
            <a:pPr lvl="1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—OK, Mom.(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济南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Getting  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Get  C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To get  D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Gets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He often thinks of and helps others. _____,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he is 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very helpful.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First of all  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At first  C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In the end  D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In short</a:t>
            </a:r>
          </a:p>
        </p:txBody>
      </p:sp>
      <p:sp>
        <p:nvSpPr>
          <p:cNvPr id="16" name="矩形 15"/>
          <p:cNvSpPr/>
          <p:nvPr/>
        </p:nvSpPr>
        <p:spPr>
          <a:xfrm>
            <a:off x="7131050" y="1471613"/>
            <a:ext cx="16494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1989138" y="2297113"/>
            <a:ext cx="5667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5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5848350" y="3609975"/>
            <a:ext cx="566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7" name="圆角矩形标注 14"/>
          <p:cNvSpPr>
            <a:spLocks noChangeArrowheads="1"/>
          </p:cNvSpPr>
          <p:nvPr/>
        </p:nvSpPr>
        <p:spPr bwMode="auto">
          <a:xfrm>
            <a:off x="1276350" y="4895850"/>
            <a:ext cx="6799263" cy="1266825"/>
          </a:xfrm>
          <a:prstGeom prst="wedgeRoundRectCallout">
            <a:avLst>
              <a:gd name="adj1" fmla="val -26185"/>
              <a:gd name="adj2" fmla="val 49495"/>
              <a:gd name="adj3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354138" y="4919663"/>
            <a:ext cx="65992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点拨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考查短语辨析。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first of all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首先；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 first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起初；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short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简要地说；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the end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最后。句意为“他经常想着别人和帮助别人，简要地说，他非常乐于助人。”故选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29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图片 41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4"/>
          <p:cNvSpPr txBox="1">
            <a:spLocks noChangeArrowheads="1"/>
          </p:cNvSpPr>
          <p:nvPr/>
        </p:nvSpPr>
        <p:spPr bwMode="auto">
          <a:xfrm>
            <a:off x="819150" y="1268413"/>
            <a:ext cx="7961313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3. Water can't change into ice_____0℃.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above  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on  C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under  D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below</a:t>
            </a:r>
          </a:p>
          <a:p>
            <a:pPr>
              <a:lnSpc>
                <a:spcPct val="13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4. My friends advise me to take more exercise so that I can 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________healthy.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A. improve  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increase   C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keep  D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find</a:t>
            </a:r>
          </a:p>
        </p:txBody>
      </p:sp>
      <p:sp>
        <p:nvSpPr>
          <p:cNvPr id="18" name="矩形 17"/>
          <p:cNvSpPr/>
          <p:nvPr/>
        </p:nvSpPr>
        <p:spPr>
          <a:xfrm>
            <a:off x="7202488" y="877888"/>
            <a:ext cx="1649412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7897" name="圆角矩形标注 21"/>
          <p:cNvSpPr>
            <a:spLocks noChangeArrowheads="1"/>
          </p:cNvSpPr>
          <p:nvPr/>
        </p:nvSpPr>
        <p:spPr bwMode="auto">
          <a:xfrm>
            <a:off x="1065213" y="4752975"/>
            <a:ext cx="6799262" cy="1441450"/>
          </a:xfrm>
          <a:prstGeom prst="wedgeRoundRectCallout">
            <a:avLst>
              <a:gd name="adj1" fmla="val -26185"/>
              <a:gd name="adj2" fmla="val 49495"/>
              <a:gd name="adj3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1004888" y="4811713"/>
            <a:ext cx="69389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点拨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本题用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语法判定法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improve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提高，改善；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increase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增加，增长；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keep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保持；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find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发现。其中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keep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可以作为系动词，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healthy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是形容词，故选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1620838" y="3738563"/>
            <a:ext cx="59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00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46625" y="63039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4699000" y="1358900"/>
            <a:ext cx="59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2" name="圆角矩形标注 16"/>
          <p:cNvSpPr>
            <a:spLocks noChangeArrowheads="1"/>
          </p:cNvSpPr>
          <p:nvPr/>
        </p:nvSpPr>
        <p:spPr bwMode="auto">
          <a:xfrm>
            <a:off x="1206500" y="2278063"/>
            <a:ext cx="6799263" cy="930275"/>
          </a:xfrm>
          <a:prstGeom prst="wedgeRoundRectCallout">
            <a:avLst>
              <a:gd name="adj1" fmla="val -26185"/>
              <a:gd name="adj2" fmla="val 49495"/>
              <a:gd name="adj3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260475" y="2265363"/>
            <a:ext cx="6734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点拨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考查介词，句意为“水不可能在零度以上结冰。”排除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上，有接触；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under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下面。故选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6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29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6" name="图片 41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4"/>
          <p:cNvSpPr txBox="1">
            <a:spLocks noChangeArrowheads="1"/>
          </p:cNvSpPr>
          <p:nvPr/>
        </p:nvSpPr>
        <p:spPr bwMode="auto">
          <a:xfrm>
            <a:off x="819150" y="1387475"/>
            <a:ext cx="79613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—Look, there're many dead fish in the river.</a:t>
            </a:r>
          </a:p>
          <a:p>
            <a:pPr lvl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—We must do everything we can________ waste water  </a:t>
            </a:r>
          </a:p>
          <a:p>
            <a:pPr lvl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from running into rivers.</a:t>
            </a:r>
          </a:p>
          <a:p>
            <a:pPr lvl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keep                            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kept</a:t>
            </a:r>
          </a:p>
          <a:p>
            <a:pPr lvl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to keep                         D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keeping</a:t>
            </a:r>
          </a:p>
        </p:txBody>
      </p:sp>
      <p:sp>
        <p:nvSpPr>
          <p:cNvPr id="18" name="矩形 17"/>
          <p:cNvSpPr/>
          <p:nvPr/>
        </p:nvSpPr>
        <p:spPr>
          <a:xfrm>
            <a:off x="7202488" y="996950"/>
            <a:ext cx="1649412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8921" name="圆角矩形标注 21"/>
          <p:cNvSpPr>
            <a:spLocks noChangeArrowheads="1"/>
          </p:cNvSpPr>
          <p:nvPr/>
        </p:nvSpPr>
        <p:spPr bwMode="auto">
          <a:xfrm>
            <a:off x="1301750" y="4421188"/>
            <a:ext cx="6799263" cy="1416050"/>
          </a:xfrm>
          <a:prstGeom prst="wedgeRoundRectCallout">
            <a:avLst>
              <a:gd name="adj1" fmla="val -26185"/>
              <a:gd name="adj2" fmla="val 49495"/>
              <a:gd name="adj3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1285875" y="4432300"/>
            <a:ext cx="67913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点拨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本题用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语法判定法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。句意为“看，河里有许多条</a:t>
            </a:r>
            <a:endParaRPr lang="en-US" altLang="zh-CN" sz="20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死鱼。”“我们必须做一切我们能做的事来阻止污水流进</a:t>
            </a:r>
            <a:endParaRPr lang="en-US" altLang="zh-CN" sz="20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河里。”其中动词不定式作目的状语，故选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5876925" y="2089150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4" name="图片 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29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图片 41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4"/>
          <p:cNvSpPr txBox="1">
            <a:spLocks noChangeArrowheads="1"/>
          </p:cNvSpPr>
          <p:nvPr/>
        </p:nvSpPr>
        <p:spPr bwMode="auto">
          <a:xfrm>
            <a:off x="773113" y="1298575"/>
            <a:ext cx="7864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二、根据句意及首字母提示补全单词</a:t>
            </a:r>
            <a:endParaRPr lang="en-US" altLang="zh-CN" sz="2400" b="1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6. On a c_____day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we can see most parts of London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from the tower.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7. Our government w_____us of H7N9 bird flu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so we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must look after ourselves.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8. When an e__________happens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we must keep calm.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9. I couldn't find my pen because it was u______ my chair.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10. They decide to meet o______the cinema.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1919288" y="1968500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lear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4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7202488" y="877888"/>
            <a:ext cx="1649412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3400425" y="3070225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arns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2398713" y="4160838"/>
            <a:ext cx="154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arthquake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5865813" y="4706938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nder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3960813" y="5264150"/>
            <a:ext cx="1014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utside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41" descr="笔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组合 11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19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2" name="图片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776288" y="1597025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should we do in an earthquake?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54" name="AutoShape 14" descr="http://p1.so.qhimg.com/bdr/_240_/t01d2e1138d8716ec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6155" name="AutoShape 16" descr="http://p1.so.qhimg.com/bdr/_240_/t01d2e1138d8716ec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6156" name="AutoShape 16" descr="http://p1.so.qhimg.com/bdr/_240_/t01d2e1138d8716ec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6157" name="AutoShape 18" descr="http://a2.att.hudong.com/67/03/300000926054128014037128330_9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29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图片 41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4"/>
          <p:cNvSpPr txBox="1">
            <a:spLocks noChangeArrowheads="1"/>
          </p:cNvSpPr>
          <p:nvPr/>
        </p:nvSpPr>
        <p:spPr bwMode="auto">
          <a:xfrm>
            <a:off x="773113" y="1462088"/>
            <a:ext cx="786447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三、用所给词的适当形式填空</a:t>
            </a:r>
            <a:endParaRPr lang="en-US" altLang="zh-CN" sz="2400" b="1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11. Our teachers always warn us____________(not waste) 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time.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12. Keep______(quiet)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The baby is sleeping.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13. There's not a lot of________(power)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so we must save it.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14. He speaks loudly so that we can hear him ______(clear)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15. —Nancy, I really don't know how to write articles.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—Don't worry. _____ (use) a mind map to organize 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your ideas.  (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南京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4860925" y="2005013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not to waste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02488" y="949325"/>
            <a:ext cx="1649412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3727450" y="3389313"/>
            <a:ext cx="1382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power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3240088" y="4854575"/>
            <a:ext cx="785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Use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2" name="图片 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2012950" y="2927350"/>
            <a:ext cx="94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quiet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6350000" y="3873500"/>
            <a:ext cx="127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clearly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16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29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41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773113" y="1130300"/>
            <a:ext cx="78644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3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四、根据汉语完成句子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16. </a:t>
            </a:r>
            <a:r>
              <a:rPr lang="zh-CN" altLang="en-US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远离污水。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________ ________from waste water.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17. </a:t>
            </a:r>
            <a:r>
              <a:rPr lang="zh-CN" altLang="en-US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请向窗外看！她在跳舞。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Please________ ________ ______the window</a:t>
            </a:r>
            <a:r>
              <a:rPr lang="zh-CN" altLang="en-US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！</a:t>
            </a:r>
            <a:endParaRPr lang="en-US" altLang="zh-CN" sz="23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She is dancing.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18. </a:t>
            </a:r>
            <a:r>
              <a:rPr lang="zh-CN" altLang="en-US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不要从高楼跳出去。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Don't______ _______ ______high buildings.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19. </a:t>
            </a:r>
            <a:r>
              <a:rPr lang="zh-CN" altLang="en-US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简要地说，在课堂上仔细听老师讲。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____ _______</a:t>
            </a:r>
            <a:r>
              <a:rPr lang="zh-CN" altLang="en-US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listen to the teacher carefully in class.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20. </a:t>
            </a:r>
            <a:r>
              <a:rPr lang="zh-CN" altLang="en-US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他是一个多么勇敢的男孩啊！</a:t>
            </a:r>
          </a:p>
          <a:p>
            <a:pPr>
              <a:lnSpc>
                <a:spcPct val="120000"/>
              </a:lnSpc>
            </a:pPr>
            <a:r>
              <a:rPr lang="en-US" altLang="zh-CN" sz="23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What____ _______ _____he is!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1531938" y="1922463"/>
            <a:ext cx="216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Stay        away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02488" y="877888"/>
            <a:ext cx="1649412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2074863" y="4067175"/>
            <a:ext cx="294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jump      out         of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1473200" y="4937125"/>
            <a:ext cx="153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In     short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2084388" y="5730875"/>
            <a:ext cx="2427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     brave     boy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2295525" y="2827338"/>
            <a:ext cx="314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look          out          of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98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2" descr="风车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03700"/>
            <a:ext cx="59817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3" name="图片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图片 41" descr="笔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文本框 1"/>
          <p:cNvSpPr txBox="1">
            <a:spLocks noChangeArrowheads="1"/>
          </p:cNvSpPr>
          <p:nvPr/>
        </p:nvSpPr>
        <p:spPr bwMode="auto">
          <a:xfrm>
            <a:off x="722313" y="1574800"/>
            <a:ext cx="82073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本节课主要学习了重点单词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: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earthquake,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warn,inside,under,window,calm,brave,helpful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powerful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以及短语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keep clear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of,in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short,stay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away from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学会祈使句在具体语境中提出建议或暗示的用法。</a:t>
            </a:r>
          </a:p>
        </p:txBody>
      </p:sp>
      <p:pic>
        <p:nvPicPr>
          <p:cNvPr id="43017" name="图片 3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2" descr="建筑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7363" y="1004888"/>
            <a:ext cx="7167562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图片 41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图片 20" descr="课后作业（A）.png"/>
          <p:cNvPicPr>
            <a:picLocks noChangeAspect="1" noChangeArrowheads="1"/>
          </p:cNvPicPr>
          <p:nvPr/>
        </p:nvPicPr>
        <p:blipFill>
          <a:blip r:embed="rId5" cstate="email"/>
          <a:srcRect r="33147"/>
          <a:stretch>
            <a:fillRect/>
          </a:stretch>
        </p:blipFill>
        <p:spPr bwMode="auto">
          <a:xfrm>
            <a:off x="3060700" y="539750"/>
            <a:ext cx="2663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hlinkClick r:id="rId6" action="ppaction://hlinkfile"/>
          </p:cNvPr>
          <p:cNvSpPr/>
          <p:nvPr/>
        </p:nvSpPr>
        <p:spPr>
          <a:xfrm>
            <a:off x="2386013" y="2974975"/>
            <a:ext cx="2841625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选自《典中点》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16" name="矩形 15">
            <a:hlinkClick r:id="rId7" action="ppaction://hlinkfile"/>
          </p:cNvPr>
          <p:cNvSpPr/>
          <p:nvPr/>
        </p:nvSpPr>
        <p:spPr>
          <a:xfrm>
            <a:off x="2386013" y="3978275"/>
            <a:ext cx="2841625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选自</a:t>
            </a:r>
            <a:r>
              <a:rPr lang="zh-CN" altLang="en-US" sz="2400" b="1" noProof="1">
                <a:ea typeface="黑体" panose="02010609060101010101" pitchFamily="49" charset="-122"/>
                <a:sym typeface="+mn-ea"/>
              </a:rPr>
              <a:t>《点拨训练》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)</a:t>
            </a:r>
          </a:p>
        </p:txBody>
      </p:sp>
      <p:sp>
        <p:nvSpPr>
          <p:cNvPr id="21" name="直角上箭头 20"/>
          <p:cNvSpPr/>
          <p:nvPr/>
        </p:nvSpPr>
        <p:spPr>
          <a:xfrm rot="5400000">
            <a:off x="1479550" y="3190875"/>
            <a:ext cx="868363" cy="94456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ea typeface="黑体" panose="02010609060101010101" pitchFamily="49" charset="-122"/>
            </a:endParaRP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827088" y="1614488"/>
            <a:ext cx="4249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zh-CN" sz="2400" b="1">
                <a:latin typeface="Calibri" panose="020F050202020403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latin typeface="Calibri" panose="020F0502020204030204" pitchFamily="34" charset="0"/>
                <a:ea typeface="黑体" panose="02010609060101010101" pitchFamily="49" charset="-122"/>
              </a:rPr>
              <a:t>熟记本课时的词汇 </a:t>
            </a:r>
            <a:endParaRPr lang="zh-CN" altLang="en-US" sz="2400">
              <a:latin typeface="Calibri" panose="020F0502020204030204" pitchFamily="34" charset="0"/>
              <a:ea typeface="黑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2400" b="1">
                <a:latin typeface="Calibri" panose="020F0502020204030204" pitchFamily="34" charset="0"/>
                <a:ea typeface="黑体" panose="02010609060101010101" pitchFamily="49" charset="-122"/>
              </a:rPr>
              <a:t>2.</a:t>
            </a:r>
            <a:r>
              <a:rPr lang="zh-CN" altLang="en-US" sz="2400" b="1">
                <a:latin typeface="Calibri" panose="020F0502020204030204" pitchFamily="34" charset="0"/>
                <a:ea typeface="黑体" panose="02010609060101010101" pitchFamily="49" charset="-122"/>
              </a:rPr>
              <a:t>完成本课时的课后作业</a:t>
            </a:r>
            <a:endParaRPr lang="en-US" altLang="zh-CN" sz="2400" b="1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pic>
        <p:nvPicPr>
          <p:cNvPr id="44043" name="图片 2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50900" y="2162175"/>
            <a:ext cx="7385050" cy="787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pic>
        <p:nvPicPr>
          <p:cNvPr id="7173" name="图片 32" descr="笔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/>
          <p:nvPr/>
        </p:nvSpPr>
        <p:spPr>
          <a:xfrm>
            <a:off x="6935788" y="1592263"/>
            <a:ext cx="1930400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7176" name="文本框 35"/>
          <p:cNvSpPr txBox="1">
            <a:spLocks noChangeArrowheads="1"/>
          </p:cNvSpPr>
          <p:nvPr/>
        </p:nvSpPr>
        <p:spPr bwMode="auto">
          <a:xfrm>
            <a:off x="7059613" y="1592263"/>
            <a:ext cx="2043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7" name="AutoShape 2"/>
          <p:cNvSpPr>
            <a:spLocks noChangeArrowheads="1"/>
          </p:cNvSpPr>
          <p:nvPr/>
        </p:nvSpPr>
        <p:spPr bwMode="auto">
          <a:xfrm flipH="1">
            <a:off x="850900" y="216217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7178" name="文本框 24"/>
          <p:cNvSpPr txBox="1">
            <a:spLocks noChangeArrowheads="1"/>
          </p:cNvSpPr>
          <p:nvPr/>
        </p:nvSpPr>
        <p:spPr bwMode="auto">
          <a:xfrm>
            <a:off x="952500" y="2127250"/>
            <a:ext cx="133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</a:p>
        </p:txBody>
      </p:sp>
      <p:sp>
        <p:nvSpPr>
          <p:cNvPr id="24" name="菱形 23"/>
          <p:cNvSpPr/>
          <p:nvPr/>
        </p:nvSpPr>
        <p:spPr>
          <a:xfrm>
            <a:off x="2103438" y="2138363"/>
            <a:ext cx="563562" cy="430212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80" name="TextBox 19"/>
          <p:cNvSpPr txBox="1">
            <a:spLocks noChangeArrowheads="1"/>
          </p:cNvSpPr>
          <p:nvPr/>
        </p:nvSpPr>
        <p:spPr bwMode="auto">
          <a:xfrm>
            <a:off x="2667000" y="2119313"/>
            <a:ext cx="5710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stay away from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离开，不接近（某人）；不去（某处）</a:t>
            </a:r>
          </a:p>
        </p:txBody>
      </p:sp>
      <p:grpSp>
        <p:nvGrpSpPr>
          <p:cNvPr id="7181" name="组合 19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84" name="图片 3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Box 13"/>
          <p:cNvSpPr txBox="1">
            <a:spLocks noChangeArrowheads="1"/>
          </p:cNvSpPr>
          <p:nvPr/>
        </p:nvSpPr>
        <p:spPr bwMode="auto">
          <a:xfrm>
            <a:off x="1446213" y="3106738"/>
            <a:ext cx="90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dobe 黑体 Std R"/>
                <a:ea typeface="Adobe 黑体 Std R"/>
                <a:cs typeface="Adobe 黑体 Std R"/>
              </a:rPr>
              <a:t>考向</a:t>
            </a:r>
            <a:endParaRPr lang="zh-CN" altLang="en-US" sz="2400"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354263" y="2989263"/>
            <a:ext cx="62674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stay away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意为“离开”；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stay away from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from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后可以接表示人或地点的名词或代词。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eg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I want to stay away from danger.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我想远离危险。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32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3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20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22"/>
          <p:cNvSpPr txBox="1">
            <a:spLocks noChangeArrowheads="1"/>
          </p:cNvSpPr>
          <p:nvPr/>
        </p:nvSpPr>
        <p:spPr bwMode="auto">
          <a:xfrm>
            <a:off x="3079750" y="611188"/>
            <a:ext cx="469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4400" b="1">
                <a:solidFill>
                  <a:srgbClr val="FFFF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1</a:t>
            </a:r>
            <a:endParaRPr lang="zh-CN" altLang="en-US" sz="4400" b="1">
              <a:solidFill>
                <a:srgbClr val="FFFF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760413" y="1231900"/>
            <a:ext cx="78962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70C0"/>
                </a:solidFill>
                <a:ea typeface="黑体" panose="02010609060101010101" pitchFamily="49" charset="-122"/>
              </a:rPr>
              <a:t>Reading and vocabulary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ea typeface="黑体" panose="02010609060101010101" pitchFamily="49" charset="-122"/>
              </a:rPr>
              <a:t>Work in </a:t>
            </a:r>
            <a:r>
              <a:rPr lang="en-US" altLang="zh-CN" sz="2400" b="1" dirty="0" err="1">
                <a:ea typeface="黑体" panose="02010609060101010101" pitchFamily="49" charset="-122"/>
              </a:rPr>
              <a:t>pairs.Look</a:t>
            </a:r>
            <a:r>
              <a:rPr lang="en-US" altLang="zh-CN" sz="2400" b="1" dirty="0">
                <a:ea typeface="黑体" panose="02010609060101010101" pitchFamily="49" charset="-122"/>
              </a:rPr>
              <a:t> at the pictures and ask and answer the questions.</a:t>
            </a:r>
          </a:p>
        </p:txBody>
      </p:sp>
      <p:grpSp>
        <p:nvGrpSpPr>
          <p:cNvPr id="9223" name="组合 19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71866" y="2545271"/>
            <a:ext cx="789682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2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Where are the people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What are they doing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Why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227" name="Picture 17" descr="C:\Users\Administrator\Desktop\IMG_20160525_165439_看图王.jpg"/>
          <p:cNvPicPr>
            <a:picLocks noChangeAspect="1" noChangeArrowheads="1"/>
          </p:cNvPicPr>
          <p:nvPr/>
        </p:nvPicPr>
        <p:blipFill>
          <a:blip r:embed="rId6" cstate="email">
            <a:lum bright="20000" contrast="40000"/>
          </a:blip>
          <a:srcRect/>
          <a:stretch>
            <a:fillRect/>
          </a:stretch>
        </p:blipFill>
        <p:spPr bwMode="auto">
          <a:xfrm>
            <a:off x="4927600" y="3340100"/>
            <a:ext cx="17668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8" descr="C:\Users\Administrator\Desktop\IMG_20160525_165430_看图王.jpg"/>
          <p:cNvPicPr>
            <a:picLocks noChangeAspect="1" noChangeArrowheads="1"/>
          </p:cNvPicPr>
          <p:nvPr/>
        </p:nvPicPr>
        <p:blipFill>
          <a:blip r:embed="rId7" cstate="email">
            <a:lum bright="20000" contrast="40000"/>
          </a:blip>
          <a:srcRect/>
          <a:stretch>
            <a:fillRect/>
          </a:stretch>
        </p:blipFill>
        <p:spPr bwMode="auto">
          <a:xfrm>
            <a:off x="3065463" y="3286125"/>
            <a:ext cx="1674812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9" descr="C:\Users\Administrator\Desktop\IMG_20160525_165425_看图王.jpg"/>
          <p:cNvPicPr>
            <a:picLocks noChangeAspect="1" noChangeArrowheads="1"/>
          </p:cNvPicPr>
          <p:nvPr/>
        </p:nvPicPr>
        <p:blipFill>
          <a:blip r:embed="rId8" cstate="email">
            <a:lum bright="20000" contrast="40000"/>
          </a:blip>
          <a:srcRect/>
          <a:stretch>
            <a:fillRect/>
          </a:stretch>
        </p:blipFill>
        <p:spPr bwMode="auto">
          <a:xfrm>
            <a:off x="1100138" y="3286125"/>
            <a:ext cx="16827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0" descr="C:\Users\Administrator\Desktop\IMG_20160525_165444_看图王.jpg"/>
          <p:cNvPicPr>
            <a:picLocks noChangeAspect="1" noChangeArrowheads="1"/>
          </p:cNvPicPr>
          <p:nvPr/>
        </p:nvPicPr>
        <p:blipFill>
          <a:blip r:embed="rId9" cstate="email">
            <a:lum bright="20000" contrast="40000"/>
          </a:blip>
          <a:srcRect/>
          <a:stretch>
            <a:fillRect/>
          </a:stretch>
        </p:blipFill>
        <p:spPr bwMode="auto">
          <a:xfrm>
            <a:off x="6858000" y="3330575"/>
            <a:ext cx="156686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图片 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2"/>
          <p:cNvSpPr txBox="1">
            <a:spLocks noChangeArrowheads="1"/>
          </p:cNvSpPr>
          <p:nvPr/>
        </p:nvSpPr>
        <p:spPr bwMode="auto">
          <a:xfrm>
            <a:off x="863600" y="1487488"/>
            <a:ext cx="74183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ea typeface="黑体" panose="02010609060101010101" pitchFamily="49" charset="-122"/>
              </a:rPr>
              <a:t>Look at the title of the passage and think about what to do in an earthquake.</a:t>
            </a:r>
            <a:endParaRPr lang="zh-CN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0242" name="图片 32" descr="笔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20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文本框 26"/>
          <p:cNvSpPr txBox="1">
            <a:spLocks noChangeArrowheads="1"/>
          </p:cNvSpPr>
          <p:nvPr/>
        </p:nvSpPr>
        <p:spPr bwMode="auto">
          <a:xfrm>
            <a:off x="3048000" y="596900"/>
            <a:ext cx="469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4400" b="1">
                <a:solidFill>
                  <a:srgbClr val="FFFF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2</a:t>
            </a:r>
            <a:endParaRPr lang="zh-CN" altLang="en-US" sz="4400" b="1">
              <a:solidFill>
                <a:srgbClr val="FFFF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0247" name="组合 13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50" name="图片 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图片 32" descr="笔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20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文本框 26"/>
          <p:cNvSpPr txBox="1">
            <a:spLocks noChangeArrowheads="1"/>
          </p:cNvSpPr>
          <p:nvPr/>
        </p:nvSpPr>
        <p:spPr bwMode="auto">
          <a:xfrm>
            <a:off x="2941638" y="633413"/>
            <a:ext cx="469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4400" b="1">
                <a:solidFill>
                  <a:srgbClr val="FFFF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3</a:t>
            </a:r>
            <a:endParaRPr lang="zh-CN" altLang="en-US" sz="4400" b="1">
              <a:solidFill>
                <a:srgbClr val="FFFF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11271" name="TextBox 15"/>
          <p:cNvSpPr txBox="1">
            <a:spLocks noChangeArrowheads="1"/>
          </p:cNvSpPr>
          <p:nvPr/>
        </p:nvSpPr>
        <p:spPr bwMode="auto">
          <a:xfrm>
            <a:off x="800100" y="1419225"/>
            <a:ext cx="8177213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ea typeface="黑体" panose="02010609060101010101" pitchFamily="49" charset="-122"/>
              </a:rPr>
              <a:t>Read the passage and check your answer to Activity 2.</a:t>
            </a:r>
            <a:endParaRPr lang="zh-CN" altLang="zh-CN" sz="2400" b="1" dirty="0"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to do in an earthquake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Earthquakes always happen suddenly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so it is difficult to warn people about them. Usually people have little or no idea about what to do during an earthquake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so here is some advice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Inside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1 Do not jump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out of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❷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high buildings.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2 Hide under a </a:t>
            </a:r>
            <a:r>
              <a:rPr lang="en-US" altLang="zh-CN" sz="24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table.Stay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away from windows and heavy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6" name="直接连接符 12"/>
          <p:cNvCxnSpPr/>
          <p:nvPr/>
        </p:nvCxnSpPr>
        <p:spPr bwMode="auto"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532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图片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图片 32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1330325" y="763588"/>
            <a:ext cx="7134225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furniture.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Keep clear of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❸ 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fires.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di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 Leave the building quickly when the ground stops </a:t>
            </a:r>
          </a:p>
          <a:p>
            <a:pPr algn="ju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shaking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but do not use the lift.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di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Keep calm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❹ 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especially when you are with other </a:t>
            </a:r>
          </a:p>
          <a:p>
            <a:pPr algn="ju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people. Be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brave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❺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and be helpful.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Outside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di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 Move away from buildings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because parts of a </a:t>
            </a:r>
          </a:p>
          <a:p>
            <a:pPr algn="ju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building may fall on you.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 Do not stand near street lights or under power lines.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 Stay away from bridges and trees.If you are in a bus or </a:t>
            </a:r>
          </a:p>
          <a:p>
            <a:pPr algn="just">
              <a:lnSpc>
                <a:spcPct val="13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 car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stay in it.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2293" name="组合 9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6" name="图片 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图片 32" descr="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39125" y="5132388"/>
            <a:ext cx="7858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104900" y="1579563"/>
            <a:ext cx="71342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 In the mountains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be careful of falling rocks.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5 On a beach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run away from the sea and move quickly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 to higher ground.</a:t>
            </a:r>
            <a:endParaRPr lang="zh-CN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 In short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follow what you learnt in school.You can be safe and you can also help save others.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3317" name="组合 9"/>
          <p:cNvGrpSpPr/>
          <p:nvPr/>
        </p:nvGrpSpPr>
        <p:grpSpPr bwMode="auto">
          <a:xfrm>
            <a:off x="-26988" y="5837238"/>
            <a:ext cx="8262938" cy="466725"/>
            <a:chOff x="-26988" y="5837238"/>
            <a:chExt cx="8262938" cy="466725"/>
          </a:xfrm>
        </p:grpSpPr>
        <p:cxnSp>
          <p:nvCxnSpPr>
            <p:cNvPr id="26" name="直接连接符 12"/>
            <p:cNvCxnSpPr/>
            <p:nvPr/>
          </p:nvCxnSpPr>
          <p:spPr>
            <a:xfrm>
              <a:off x="-26988" y="5837238"/>
              <a:ext cx="904876" cy="466725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9"/>
            <p:cNvCxnSpPr/>
            <p:nvPr/>
          </p:nvCxnSpPr>
          <p:spPr>
            <a:xfrm>
              <a:off x="863600" y="6303963"/>
              <a:ext cx="7372350" cy="0"/>
            </a:xfrm>
            <a:prstGeom prst="line">
              <a:avLst/>
            </a:prstGeom>
            <a:ln w="12700">
              <a:solidFill>
                <a:srgbClr val="532F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20" name="图片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6316663"/>
            <a:ext cx="325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</a:ln>
      </a:spPr>
      <a:bodyPr wrap="square">
        <a:spAutoFit/>
      </a:bodyPr>
      <a:lstStyle>
        <a:defPPr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2135</Words>
  <Application>Microsoft Office PowerPoint</Application>
  <PresentationFormat>全屏显示(4:3)</PresentationFormat>
  <Paragraphs>279</Paragraphs>
  <Slides>33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Adobe 黑体 Std R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2015-12-21T09:02:00Z</dcterms:created>
  <dcterms:modified xsi:type="dcterms:W3CDTF">2023-01-16T22:01:30Z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01DD57B22A23402E8B80AA9A67DD79D0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