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C169-2F50-40A1-A7B7-5EBF344D83B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9A50E-E963-4E06-9547-1147CDC850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24F57-4353-4014-9627-42AECADB6E7B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8E6809-A4B4-40EB-83DC-E95E16641D2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FAD2A6-00FB-4B6C-94F5-3AEC03B9DA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567EA-FFBA-4959-AC25-0E717C9494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0EE38D-3F86-4D76-904C-50D8F254B8B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9E9EDD-B1D0-46B3-9DCC-C316242F590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D6132-4297-4DA8-8B88-5F2D291A8E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0D5D25-2409-4C91-970F-4840BE2406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361795-8E73-4EA6-96BD-69DC8784876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A00D6C-2FE8-44D6-B3ED-F4762396E54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4B93E-6E4D-467D-B6AA-9BC0775D1E8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9E15D6-61E6-4D31-A4EB-9A5DAEED38C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728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21EC1B-5CFB-4171-B071-D45F050895B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/>
          </p:cNvSpPr>
          <p:nvPr/>
        </p:nvSpPr>
        <p:spPr bwMode="auto">
          <a:xfrm>
            <a:off x="639736" y="1916832"/>
            <a:ext cx="7992887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Unit 4  Where's my schoolbag?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78522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-179388" y="1125538"/>
            <a:ext cx="935831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The model plane is ________ the chair.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in        B. on       C. at       D. of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—Where's the CD?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—Sorry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I can                 B. I'm not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it isn't              D. I don't know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—Where is the football?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It's under the desk   B. It's in the pencil box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It's in the eraser    D. It's big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23850" y="11969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3850" y="20605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3850" y="3860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29" grpId="0" autoUpdateAnimBg="0"/>
      <p:bldP spid="77830" grpId="0" autoUpdateAnimBg="0"/>
      <p:bldP spid="7783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07950" y="1196975"/>
            <a:ext cx="950595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)7. —Where's Wuhu?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—It's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 Anhui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 Anhui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Anhui  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Anhui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)8. —Are your tapes in the bookcase?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Yes, I am      B. No, I don't know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Yes, they are  D. No, it isn't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11188" y="12684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11188" y="29972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autoUpdateAnimBg="0"/>
      <p:bldP spid="788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11188" y="1125538"/>
            <a:ext cx="734377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)9. —________ is my pen?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—It's over there.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What  B. Where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How  D. Who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)10. —You are very nice(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漂亮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No, I'm not nice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B. Thank you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Sorry, I don't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D. Yes, I'm nice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116013" y="11969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116013" y="29241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  <p:bldP spid="798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23850" y="1412875"/>
            <a:ext cx="7523163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Ⅲ.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The watch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on the table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i="1" dirty="0">
                <a:solidFill>
                  <a:srgbClr val="000000"/>
                </a:solidFill>
                <a:latin typeface="宋体" panose="02010600030101010101" pitchFamily="2" charset="-122"/>
              </a:rPr>
              <a:t>Where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the watch?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 hat is on the chair.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改为否定句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Her hat ________ ______ the chair.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 is on the dresser.(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改为复数句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______ on the dresser.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411413" y="23495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2484438" y="3259138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924300" y="32591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1258888" y="41243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484438" y="41243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2" grpId="0" autoUpdateAnimBg="0"/>
      <p:bldP spid="80903" grpId="0" autoUpdateAnimBg="0"/>
      <p:bldP spid="80904" grpId="0" autoUpdateAnimBg="0"/>
      <p:bldP spid="8090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50825" y="1773238"/>
            <a:ext cx="900112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4. The baseball is on the sofa. 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改为一般疑问句，并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作否定回答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—______ the baseball _____ the sofa?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—______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it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5. —________ _______ ________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根据答语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写出上句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—My keys are in the desk.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619250" y="27082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4643438" y="270827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619250" y="31877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348038" y="31416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1530350" y="36195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2987675" y="36195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4140200" y="35734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5500688" y="35734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keys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5" grpId="0" autoUpdateAnimBg="0"/>
      <p:bldP spid="81926" grpId="0" autoUpdateAnimBg="0"/>
      <p:bldP spid="81927" grpId="0" autoUpdateAnimBg="0"/>
      <p:bldP spid="81928" grpId="0" autoUpdateAnimBg="0"/>
      <p:bldP spid="81929" grpId="0" autoUpdateAnimBg="0"/>
      <p:bldP spid="81930" grpId="0" autoUpdateAnimBg="0"/>
      <p:bldP spid="81931" grpId="0" autoUpdateAnimBg="0"/>
      <p:bldP spid="819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600" y="451520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64116" y="1052736"/>
            <a:ext cx="8539517" cy="496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Ⅳ.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根据首字母提示补全对话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Excuse me, Kate.  W____ is my English book?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It is o____ the sofa.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And where are the keys?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T____ are in the bookcase.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Is my computer g____ on the table?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N____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 i____. It's under the bed.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OK. Where's my watch? I____ it in your schoolbag?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Y____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it is. H____ you are.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A: T____ you.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B: That's OK.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995738" y="14843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124075" y="19161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209675" y="27813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3492500" y="32131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1209675" y="3692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2916238" y="3716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572000" y="41497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1187450" y="4581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3492500" y="458152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9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1042988" y="50133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宋体" panose="02010600030101010101" pitchFamily="2" charset="-122"/>
              </a:rPr>
              <a:t>10</a:t>
            </a:r>
            <a:endParaRPr lang="en-US" altLang="zh-CN" sz="2400" b="1">
              <a:solidFill>
                <a:srgbClr val="C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autoUpdateAnimBg="0"/>
      <p:bldP spid="82949" grpId="0" autoUpdateAnimBg="0"/>
      <p:bldP spid="82950" grpId="0" autoUpdateAnimBg="0"/>
      <p:bldP spid="82951" grpId="0" autoUpdateAnimBg="0"/>
      <p:bldP spid="82952" grpId="0" autoUpdateAnimBg="0"/>
      <p:bldP spid="82953" grpId="0" autoUpdateAnimBg="0"/>
      <p:bldP spid="82954" grpId="0" autoUpdateAnimBg="0"/>
      <p:bldP spid="82955" grpId="0" autoUpdateAnimBg="0"/>
      <p:bldP spid="82956" grpId="0" autoUpdateAnimBg="0"/>
      <p:bldP spid="82957" grpId="0" autoUpdateAnimBg="0"/>
      <p:bldP spid="8295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79388" y="1412875"/>
            <a:ext cx="7380287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1. _______        2. _______      3.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4. _______        5. _______      6.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7. _______        8. _______      9. 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10. _______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042988" y="189071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116013" y="23225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game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258888" y="28019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1241425" y="32591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Thank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067175" y="189071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4067175" y="239395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3995738" y="28019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6443663" y="189071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6372225" y="23701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6443663" y="28019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  <p:bldP spid="83973" grpId="0" autoUpdateAnimBg="0"/>
      <p:bldP spid="83974" grpId="0" autoUpdateAnimBg="0"/>
      <p:bldP spid="83975" grpId="0" autoUpdateAnimBg="0"/>
      <p:bldP spid="83976" grpId="0" autoUpdateAnimBg="0"/>
      <p:bldP spid="83977" grpId="0" autoUpdateAnimBg="0"/>
      <p:bldP spid="83978" grpId="0" autoUpdateAnimBg="0"/>
      <p:bldP spid="83979" grpId="0" autoUpdateAnimBg="0"/>
      <p:bldP spid="83980" grpId="0" autoUpdateAnimBg="0"/>
      <p:bldP spid="83981" grpId="0" autoUpdateAnimBg="0"/>
      <p:bldP spid="839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539750" y="1341438"/>
            <a:ext cx="80645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Ⅴ.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阅读理解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    A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This is a pencil box. It's red.  It's on the desk. Look! This is a pencil. It's black. And this is an eraser. It's orange and white. They're both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都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in the pencil box. This is a ruler. It's blue. It's next to the pencil box. That is a pen. It's yellow. It's in the drawer(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抽屉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). Where's my math book? Oh, it's there, under the chair.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395288" y="1341438"/>
            <a:ext cx="7205662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The pencil box is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yellow    B. black     C. red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The ruler is 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in the schoolbag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B. in the bookcase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next to the pencil box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________in the pencil box.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A pencil 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B. An eraser 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C. A pencil and an eraser are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900113" y="14128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90011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900113" y="4076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  <p:bldP spid="86021" grpId="0" autoUpdateAnimBg="0"/>
      <p:bldP spid="86022" grpId="0" autoUpdateAnimBg="0"/>
      <p:bldP spid="8602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366216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755650" y="1557338"/>
            <a:ext cx="5832475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 )4. The ________ is blue.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pen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B. ruler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pencil box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 )5. Where is my math book?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A. Under the chair.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B. On the desk.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Sorry, I don't know. 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331913" y="16033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331913" y="34036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utoUpdateAnimBg="0"/>
      <p:bldP spid="87045" grpId="0" autoUpdateAnimBg="0"/>
      <p:bldP spid="870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28600" y="476672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07950" y="2133600"/>
            <a:ext cx="8642350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根据汉语或英语提示翻译下列单词  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在哪里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　  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桌子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床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            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椅子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书桌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        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下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他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她，它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们的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上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知道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         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收音机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模型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178050" y="26368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547813" y="30686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835150" y="35004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desk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330575" y="39798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their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979613" y="44116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know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105025" y="48688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model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5940425" y="26368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table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5940425" y="30686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chair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6588125" y="35004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6588125" y="39338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6516688" y="4411663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radio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  <p:bldP spid="69636" grpId="0" autoUpdateAnimBg="0"/>
      <p:bldP spid="69637" grpId="0" autoUpdateAnimBg="0"/>
      <p:bldP spid="69638" grpId="0" autoUpdateAnimBg="0"/>
      <p:bldP spid="69639" grpId="0" autoUpdateAnimBg="0"/>
      <p:bldP spid="69640" grpId="0" autoUpdateAnimBg="0"/>
      <p:bldP spid="69641" grpId="0" autoUpdateAnimBg="0"/>
      <p:bldP spid="69642" grpId="0" autoUpdateAnimBg="0"/>
      <p:bldP spid="69643" grpId="0" autoUpdateAnimBg="0"/>
      <p:bldP spid="69644" grpId="0" autoUpdateAnimBg="0"/>
      <p:bldP spid="69645" grpId="0" autoUpdateAnimBg="0"/>
      <p:bldP spid="69646" grpId="0" autoUpdateAnimBg="0"/>
      <p:bldP spid="69647" grpId="0" autoUpdateAnimBg="0"/>
      <p:bldP spid="69648" grpId="0" autoUpdateAnimBg="0"/>
      <p:bldP spid="6964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79388" y="765175"/>
            <a:ext cx="860425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B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Dear Mary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Can you bring these things to my sister, Linda? These things are: her white hat, alarm clock(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闹钟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), keys, math book,  notebook, watch and ID card. The white hat is on the bed. The alarm clock is on the table. (A) </a:t>
            </a:r>
            <a:r>
              <a:rPr 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The keys are on the table, too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. The math book is in the bookcase. (C) </a:t>
            </a:r>
            <a:r>
              <a:rPr 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The notebook is in the bookcase, too.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(B) </a:t>
            </a:r>
            <a:r>
              <a:rPr 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The watch is on the dresser(</a:t>
            </a:r>
            <a:r>
              <a:rPr lang="zh-CN" alt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梳妆台</a:t>
            </a:r>
            <a:r>
              <a:rPr lang="en-US" sz="2400" b="1" u="sng">
                <a:solidFill>
                  <a:srgbClr val="000000"/>
                </a:solidFill>
                <a:latin typeface="宋体" panose="02010600030101010101" pitchFamily="2" charset="-122"/>
              </a:rPr>
              <a:t>).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And her ID card is in the dresser.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Thanks,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  Jenny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pic>
        <p:nvPicPr>
          <p:cNvPr id="89092" name="Picture 4" descr="D:/全品/小复习课件/4-1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1547813" y="3213100"/>
            <a:ext cx="11525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5" descr="D:/全品/小复习课件/4-2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3348038" y="2997200"/>
            <a:ext cx="100965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4" name="Picture 6" descr="D:/全品/小复习课件/4-3.TIF"/>
          <p:cNvPicPr>
            <a:picLocks noChangeAspect="1" noChangeArrowheads="1"/>
          </p:cNvPicPr>
          <p:nvPr/>
        </p:nvPicPr>
        <p:blipFill>
          <a:blip r:embed="rId5" r:link="rId3" cstate="email"/>
          <a:srcRect/>
          <a:stretch>
            <a:fillRect/>
          </a:stretch>
        </p:blipFill>
        <p:spPr bwMode="auto">
          <a:xfrm>
            <a:off x="5148263" y="3213100"/>
            <a:ext cx="96202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5" name="Picture 7" descr="D:/全品/小复习课件/4-4.TIF"/>
          <p:cNvPicPr>
            <a:picLocks noChangeAspect="1" noChangeArrowheads="1"/>
          </p:cNvPicPr>
          <p:nvPr/>
        </p:nvPicPr>
        <p:blipFill>
          <a:blip r:embed="rId6" r:link="rId3" cstate="email"/>
          <a:srcRect/>
          <a:stretch>
            <a:fillRect/>
          </a:stretch>
        </p:blipFill>
        <p:spPr bwMode="auto">
          <a:xfrm>
            <a:off x="6948488" y="3068638"/>
            <a:ext cx="9969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971550" y="1412875"/>
            <a:ext cx="596582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根据短文内容，按照要求完成下列任务。</a:t>
            </a:r>
            <a:endParaRPr lang="zh-CN" alt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请选出文中没有提到的物品。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______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5994400" y="34020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5994400" y="41894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1763713" y="4221163"/>
            <a:ext cx="61928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　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　　　  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5867400" y="19161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 autoUpdateAnimBg="0"/>
      <p:bldP spid="89099" grpId="0" autoUpdateAnimBg="0"/>
      <p:bldP spid="891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994400" y="34020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994400" y="41894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79388" y="1557338"/>
            <a:ext cx="8729662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请将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处画线的句子改为单数句。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请将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处画线句子改为一般疑问句，并作出肯定回答。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___________________________________________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9. Where is Linda's alarm clock?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__________________________________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10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．请将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(C)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处画线句子翻译成汉语。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290638" y="1989138"/>
            <a:ext cx="464978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key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table, too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252538" y="2852738"/>
            <a:ext cx="63436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watch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dresser?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Yes, 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189038" y="3756025"/>
            <a:ext cx="51117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alarm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clock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table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1558925" y="4700588"/>
            <a:ext cx="294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笔记本也在书架上。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994400" y="34020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994400" y="41894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79388" y="1352550"/>
            <a:ext cx="856932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Ⅵ.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书面表达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李雷想要他妹妹李梅给他带些东西到学校来：地板上的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笔记本；书桌上的尺子；桌底下的录像带；书橱上的数学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书。请你给他写一张留言条．开头和结尾已给出。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Dear Li Mei,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a-DK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____________________________________________________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Thanks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Li Lei             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994400" y="34020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5994400" y="4189413"/>
            <a:ext cx="438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23850" y="1341438"/>
            <a:ext cx="84963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Dear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Mei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Can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bring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some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things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school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me?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need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notebook, 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ruler, 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video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tape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math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book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notebook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floor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ruler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desk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video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tape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table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math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book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bookcase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                                        Thanks, </a:t>
            </a:r>
            <a:endParaRPr lang="en-US" sz="2400" b="1">
              <a:solidFill>
                <a:srgbClr val="FF505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                                             Li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Lei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28600" y="451520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07950" y="1484313"/>
            <a:ext cx="75311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 )1. —Where ________ my pictures?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—They're on the desk.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be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 )2. —Is your hat on the sofa? —________.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Yes, I am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No, it is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Yes, she is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Yes, it is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1547813" y="2852738"/>
            <a:ext cx="7272337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my pictures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是复数，所以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动词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用 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are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1547813" y="5084763"/>
            <a:ext cx="69850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your hat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是物，而且为单数，所以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用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it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来代替，故答案为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684213" y="1557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684213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  <p:bldP spid="93188" grpId="0" autoUpdateAnimBg="0"/>
      <p:bldP spid="93189" grpId="0" autoUpdateAnimBg="0"/>
      <p:bldP spid="93190" grpId="0" autoUpdateAnimBg="0"/>
      <p:bldP spid="93191" grpId="0" autoUpdateAnimBg="0"/>
      <p:bldP spid="93192" grpId="0" autoUpdateAnimBg="0"/>
      <p:bldP spid="9319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-179388" y="1484313"/>
            <a:ext cx="9359901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)3. Listen!  Some birds are singing ________ the tree!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in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on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at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of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—________ is that on the desk?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—My Chinese book.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What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Where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Which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When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187450" y="2349500"/>
            <a:ext cx="77057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长在树上应用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on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，不是树上生长的应用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in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，故答案为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079500" y="4508500"/>
            <a:ext cx="81724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　根据答语可知是在询问“在桌子上的那是什么？”故答案为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50825" y="145891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23850" y="32845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3" grpId="0" autoUpdateAnimBg="0"/>
      <p:bldP spid="94214" grpId="0" autoUpdateAnimBg="0"/>
      <p:bldP spid="94215" grpId="0" autoUpdateAnimBg="0"/>
      <p:bldP spid="942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56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-466725" y="333375"/>
            <a:ext cx="9142413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12487" tIns="914112" rIns="1112487" bIns="914112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 )5.  —________ behind the door?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—No, they aren't.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Where are   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What's   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those keys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the key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/>
            </a:r>
            <a:b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</a:b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195513" y="3141663"/>
            <a:ext cx="6624637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根据答语可知问句是一般疑问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句，又因答语中的代词是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they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，可知问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句中的名词是复数形式，故答案为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138238" y="12684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237" grpId="0" autoUpdateAnimBg="0"/>
      <p:bldP spid="9523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30188" y="6334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50825" y="1484313"/>
            <a:ext cx="885666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hat _________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tape _______________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tidy _________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but 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16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always ______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17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everywhere  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18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think 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19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clock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head ______        21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our 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de-DE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sofa 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190750" y="1531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帽子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173288" y="19891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整洁的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411413" y="2420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总是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268538" y="28527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想；思考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195513" y="3284538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头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195513" y="37163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沙发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5718175" y="1531938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磁带；录音带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5724525" y="19891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但是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6743700" y="2420938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到处；处处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6300788" y="28527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时钟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5580063" y="32845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我们的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utoUpdateAnimBg="0"/>
      <p:bldP spid="70661" grpId="0" autoUpdateAnimBg="0"/>
      <p:bldP spid="70662" grpId="0" autoUpdateAnimBg="0"/>
      <p:bldP spid="70663" grpId="0" autoUpdateAnimBg="0"/>
      <p:bldP spid="70664" grpId="0" autoUpdateAnimBg="0"/>
      <p:bldP spid="70665" grpId="0" autoUpdateAnimBg="0"/>
      <p:bldP spid="70666" grpId="0" autoUpdateAnimBg="0"/>
      <p:bldP spid="70667" grpId="0" autoUpdateAnimBg="0"/>
      <p:bldP spid="70668" grpId="0" autoUpdateAnimBg="0"/>
      <p:bldP spid="70669" grpId="0" autoUpdateAnimBg="0"/>
      <p:bldP spid="70670" grpId="0" autoUpdateAnimBg="0"/>
      <p:bldP spid="706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95288" y="811560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38125" y="4048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168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07950" y="1327745"/>
            <a:ext cx="80645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在书包里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在床上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在椅子下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英语课本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快点儿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在桌子下面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on the teacher's desk 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model plane 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tape player 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10. in the bookcase ___________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428875" y="1830982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 the schoolbag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124075" y="2262782"/>
            <a:ext cx="1724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 the bed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339975" y="2694582"/>
            <a:ext cx="249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 the chair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2395538" y="3126382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 book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2051050" y="3605807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come 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2771775" y="4063007"/>
            <a:ext cx="249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table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427538" y="4494807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在讲桌上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843213" y="4926607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飞机模型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2987675" y="5359995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录音机</a:t>
            </a: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3635375" y="5791795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在书架上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5" grpId="0" autoUpdateAnimBg="0"/>
      <p:bldP spid="71686" grpId="0" autoUpdateAnimBg="0"/>
      <p:bldP spid="71687" grpId="0" autoUpdateAnimBg="0"/>
      <p:bldP spid="71688" grpId="0" autoUpdateAnimBg="0"/>
      <p:bldP spid="71689" grpId="0" autoUpdateAnimBg="0"/>
      <p:bldP spid="71690" grpId="0" autoUpdateAnimBg="0"/>
      <p:bldP spid="71691" grpId="0" autoUpdateAnimBg="0"/>
      <p:bldP spid="71692" grpId="0" autoUpdateAnimBg="0"/>
      <p:bldP spid="71693" grpId="0" autoUpdateAnimBg="0"/>
      <p:bldP spid="71694" grpId="0" autoUpdateAnimBg="0"/>
      <p:bldP spid="716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270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07950" y="1568450"/>
            <a:ext cx="830262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书包在哪儿？”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“在桌子下面。”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—_________ the schoolbag?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—It's ________ the table.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地图在哪儿？”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“我认为在你爷爷奶奶的房间。”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 ________ the map?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—I think it's _____ your ________________room.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547813" y="29241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2339975" y="34036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619250" y="47244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563938" y="52038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5338763" y="5157788"/>
            <a:ext cx="218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grandparents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9" grpId="0" autoUpdateAnimBg="0"/>
      <p:bldP spid="72710" grpId="0" autoUpdateAnimBg="0"/>
      <p:bldP spid="72711" grpId="0" autoUpdateAnimBg="0"/>
      <p:bldP spid="72712" grpId="0" autoUpdateAnimBg="0"/>
      <p:bldP spid="72713" grpId="0" autoUpdateAnimBg="0"/>
      <p:bldP spid="727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73731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84213" y="1412875"/>
            <a:ext cx="7488237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“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你的书在哪儿？”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“它们在椅子上。”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—________ _______ your books?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—They are ______ the chair.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钥匙在书架上。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The keys _______ _______ the bookcase.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124075" y="23495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563938" y="2349500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3563938" y="27813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059113" y="37163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427538" y="3716338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utoUpdateAnimBg="0"/>
      <p:bldP spid="73733" grpId="0" autoUpdateAnimBg="0"/>
      <p:bldP spid="73734" grpId="0" autoUpdateAnimBg="0"/>
      <p:bldP spid="73735" grpId="0" autoUpdateAnimBg="0"/>
      <p:bldP spid="73736" grpId="0" autoUpdateAnimBg="0"/>
      <p:bldP spid="737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25400" y="1762069"/>
            <a:ext cx="7993063" cy="36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根据句意及首字母提示完成单词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—W______ is my schoolbag?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—It's o___ the chair.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My keys are u______ the bed.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—Where is my clock?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—Sorry, I don't k_____.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The books are in the b_________.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258888" y="26368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051050" y="3116263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2771775" y="35480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nder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563938" y="44370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now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4211638" y="4868863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ookcase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56" grpId="0" autoUpdateAnimBg="0"/>
      <p:bldP spid="74757" grpId="0" autoUpdateAnimBg="0"/>
      <p:bldP spid="74758" grpId="0" autoUpdateAnimBg="0"/>
      <p:bldP spid="74759" grpId="0" autoUpdateAnimBg="0"/>
      <p:bldP spid="74760" grpId="0" autoUpdateAnimBg="0"/>
      <p:bldP spid="74761" grpId="0" autoUpdateAnimBg="0"/>
      <p:bldP spid="747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-34925" y="1484313"/>
            <a:ext cx="82962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根据括号内所给的汉语提示补全句子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Her _______ 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飞机模型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under her desk.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My _________ 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英语课本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on the desk.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—Where is your tape player?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—It is ________ ______ 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在书桌下面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His __________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电脑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 is on the bed.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Where are the _______(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磁带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)?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476375" y="1989138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model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700338" y="1963738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plane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331913" y="2420938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987675" y="2420938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book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124075" y="33321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under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492500" y="333216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4572000" y="33321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desk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427163" y="37639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computer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987675" y="41957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tapes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  <p:bldP spid="75781" grpId="0" autoUpdateAnimBg="0"/>
      <p:bldP spid="75782" grpId="0" autoUpdateAnimBg="0"/>
      <p:bldP spid="75783" grpId="0" autoUpdateAnimBg="0"/>
      <p:bldP spid="75784" grpId="0" autoUpdateAnimBg="0"/>
      <p:bldP spid="75785" grpId="0" autoUpdateAnimBg="0"/>
      <p:bldP spid="75786" grpId="0" autoUpdateAnimBg="0"/>
      <p:bldP spid="75787" grpId="0" autoUpdateAnimBg="0"/>
      <p:bldP spid="75788" grpId="0" autoUpdateAnimBg="0"/>
      <p:bldP spid="7578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矩形 3"/>
          <p:cNvSpPr>
            <a:spLocks noChangeArrowheads="1"/>
          </p:cNvSpPr>
          <p:nvPr/>
        </p:nvSpPr>
        <p:spPr bwMode="auto">
          <a:xfrm>
            <a:off x="6508750" y="6215063"/>
            <a:ext cx="247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英语</a:t>
            </a:r>
            <a:r>
              <a:rPr lang="en-US" sz="2400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新课标（</a:t>
            </a:r>
            <a:r>
              <a:rPr lang="en-US" i="1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RJ）</a:t>
            </a:r>
            <a:endParaRPr lang="zh-CN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28600" y="52352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方正黑体_GBK" pitchFamily="1" charset="-122"/>
              </a:rPr>
              <a:t>Unit 4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07950" y="1052513"/>
            <a:ext cx="79930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Ⅱ.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)1. The CDs ________ in the drawer.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am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is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are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it's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)2. —________ is my pencil?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—It's here.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What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How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Where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When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)3. —Where are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—________are near the computer.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the books; They  B. books; They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the book; It     D. books; It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11188" y="15573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611188" y="24209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611188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05" grpId="0" autoUpdateAnimBg="0"/>
      <p:bldP spid="76806" grpId="0" autoUpdateAnimBg="0"/>
      <p:bldP spid="7680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2165</Words>
  <Application>Microsoft Office PowerPoint</Application>
  <PresentationFormat>全屏显示(4:3)</PresentationFormat>
  <Paragraphs>389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方正黑体_GBK</vt:lpstr>
      <vt:lpstr>仿宋_GB2312</vt:lpstr>
      <vt:lpstr>黑体</vt:lpstr>
      <vt:lpstr>宋体</vt:lpstr>
      <vt:lpstr>微软雅黑</vt:lpstr>
      <vt:lpstr>Arial</vt:lpstr>
      <vt:lpstr>Calibri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2017-10-11T02:18:00Z</dcterms:created>
  <dcterms:modified xsi:type="dcterms:W3CDTF">2023-01-16T22:01:43Z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8B12404085834DF0AD07B94801FE19A6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