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927" r:id="rId2"/>
    <p:sldId id="926" r:id="rId3"/>
    <p:sldId id="556" r:id="rId4"/>
    <p:sldId id="557" r:id="rId5"/>
    <p:sldId id="558" r:id="rId6"/>
    <p:sldId id="559" r:id="rId7"/>
    <p:sldId id="560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5" r:id="rId17"/>
    <p:sldId id="576" r:id="rId18"/>
    <p:sldId id="578" r:id="rId19"/>
    <p:sldId id="579" r:id="rId20"/>
    <p:sldId id="584" r:id="rId21"/>
    <p:sldId id="585" r:id="rId22"/>
    <p:sldId id="593" r:id="rId23"/>
    <p:sldId id="594" r:id="rId24"/>
    <p:sldId id="595" r:id="rId25"/>
    <p:sldId id="596" r:id="rId26"/>
    <p:sldId id="928" r:id="rId27"/>
  </p:sldIdLst>
  <p:sldSz cx="12192000" cy="6858000"/>
  <p:notesSz cx="6858000" cy="9144000"/>
  <p:embeddedFontLst>
    <p:embeddedFont>
      <p:font typeface="OPPOSans R" panose="02010600030101010101" charset="-122"/>
      <p:regular r:id="rId29"/>
    </p:embeddedFont>
    <p:embeddedFont>
      <p:font typeface="OPPOSans B" panose="02010600030101010101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070"/>
    <a:srgbClr val="AC592F"/>
    <a:srgbClr val="C0AF9A"/>
    <a:srgbClr val="4F9F70"/>
    <a:srgbClr val="B4815F"/>
    <a:srgbClr val="800C0E"/>
    <a:srgbClr val="F1C077"/>
    <a:srgbClr val="D4AB94"/>
    <a:srgbClr val="E9C5AB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5" autoAdjust="0"/>
    <p:restoredTop sz="94660"/>
  </p:normalViewPr>
  <p:slideViewPr>
    <p:cSldViewPr snapToGrid="0">
      <p:cViewPr>
        <p:scale>
          <a:sx n="75" d="100"/>
          <a:sy n="75" d="100"/>
        </p:scale>
        <p:origin x="106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380730" y="263234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380730" y="263234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0" spc="3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dirty="0"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380730" y="219764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464331" y="217514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483038" y="204524"/>
            <a:ext cx="2492229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1501173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0" y="1027253"/>
            <a:ext cx="8484243" cy="480349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000" y="2526816"/>
            <a:ext cx="7355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23  </a:t>
            </a:r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童年的发现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1366837" y="4397827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00B0F0"/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11504" y="1745468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2032554"/>
            <a:ext cx="6013355" cy="813108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随心所欲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指随着自己的心意，想怎样就怎样。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文中指我在梦中想怎飞就怎么飞。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20810" y="3632200"/>
            <a:ext cx="6152945" cy="1780756"/>
            <a:chOff x="1731962" y="4539834"/>
            <a:chExt cx="6613752" cy="1310103"/>
          </a:xfrm>
        </p:grpSpPr>
        <p:sp>
          <p:nvSpPr>
            <p:cNvPr id="4" name="矩形 3"/>
            <p:cNvSpPr/>
            <p:nvPr/>
          </p:nvSpPr>
          <p:spPr>
            <a:xfrm>
              <a:off x="1982442" y="4895784"/>
              <a:ext cx="6112792" cy="598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造句：今天，爸妈带我去郊游，我可以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随心所欲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，想怎么玩儿就怎么玩儿。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92" y="2099372"/>
            <a:ext cx="4599708" cy="306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8234" y="2185005"/>
            <a:ext cx="5659438" cy="1243995"/>
          </a:xfrm>
          <a:prstGeom prst="rect">
            <a:avLst/>
          </a:prstGeom>
          <a:ln w="444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绞尽脑汁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形容费尽心思。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文中指我认真思考 “人为什么是九个月才出生？”这个问题的答案。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68234" y="3837509"/>
            <a:ext cx="5659438" cy="1310103"/>
            <a:chOff x="1731962" y="4539834"/>
            <a:chExt cx="6613752" cy="1310103"/>
          </a:xfrm>
        </p:grpSpPr>
        <p:sp>
          <p:nvSpPr>
            <p:cNvPr id="4" name="矩形 3"/>
            <p:cNvSpPr/>
            <p:nvPr/>
          </p:nvSpPr>
          <p:spPr>
            <a:xfrm>
              <a:off x="1778820" y="4972997"/>
              <a:ext cx="6062432" cy="44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造句：他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绞尽脑汁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终于想出了一条妙计。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53" y="2179549"/>
            <a:ext cx="4359113" cy="29053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9539" y="2388205"/>
            <a:ext cx="5927864" cy="1243995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困窘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形容为难，感到难办。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文中指我面对老的误解和同学们的嘲笑，不知道怎么办好。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59539" y="4052309"/>
            <a:ext cx="5659438" cy="1310103"/>
            <a:chOff x="1731962" y="4539834"/>
            <a:chExt cx="6613752" cy="1310103"/>
          </a:xfrm>
        </p:grpSpPr>
        <p:sp>
          <p:nvSpPr>
            <p:cNvPr id="4" name="矩形 3"/>
            <p:cNvSpPr/>
            <p:nvPr/>
          </p:nvSpPr>
          <p:spPr>
            <a:xfrm>
              <a:off x="1799146" y="4874354"/>
              <a:ext cx="6479383" cy="44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造句：他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困窘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地站在那里，一句话也说不出来。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31" y="2488733"/>
            <a:ext cx="4085330" cy="2723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2269654" y="1886274"/>
            <a:ext cx="8741817" cy="44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自由读课文，说一说课文围绕发现写了哪几件事？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任意多边形 17"/>
          <p:cNvSpPr/>
          <p:nvPr/>
        </p:nvSpPr>
        <p:spPr>
          <a:xfrm>
            <a:off x="2272637" y="3209864"/>
            <a:ext cx="2411080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sz="2000" b="1" kern="1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我常常做梦，老师告诉我人是由飞鸟进化来的。</a:t>
            </a:r>
          </a:p>
        </p:txBody>
      </p:sp>
      <p:sp>
        <p:nvSpPr>
          <p:cNvPr id="62" name="任意多边形 19"/>
          <p:cNvSpPr/>
          <p:nvPr/>
        </p:nvSpPr>
        <p:spPr>
          <a:xfrm>
            <a:off x="4804491" y="3209864"/>
            <a:ext cx="2608607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sz="2000" b="1" kern="1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我得出结论，人如何由细胞变化成人的。</a:t>
            </a:r>
          </a:p>
        </p:txBody>
      </p:sp>
      <p:sp>
        <p:nvSpPr>
          <p:cNvPr id="63" name="任意多边形 21"/>
          <p:cNvSpPr/>
          <p:nvPr/>
        </p:nvSpPr>
        <p:spPr>
          <a:xfrm>
            <a:off x="7531270" y="3209864"/>
            <a:ext cx="2363153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sz="2000" b="1" kern="1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在生物课上被老师罚出教室。</a:t>
            </a:r>
          </a:p>
        </p:txBody>
      </p:sp>
      <p:sp>
        <p:nvSpPr>
          <p:cNvPr id="71" name="TextBox 11"/>
          <p:cNvSpPr txBox="1">
            <a:spLocks noChangeArrowheads="1"/>
          </p:cNvSpPr>
          <p:nvPr/>
        </p:nvSpPr>
        <p:spPr bwMode="auto">
          <a:xfrm>
            <a:off x="3359696" y="4527951"/>
            <a:ext cx="5472608" cy="794802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按事情发展顺序记叙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63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6"/>
          <p:cNvSpPr txBox="1"/>
          <p:nvPr/>
        </p:nvSpPr>
        <p:spPr>
          <a:xfrm>
            <a:off x="821904" y="2347583"/>
            <a:ext cx="5274096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课文重点写了什么内容？</a:t>
            </a:r>
          </a:p>
        </p:txBody>
      </p:sp>
      <p:sp>
        <p:nvSpPr>
          <p:cNvPr id="63" name="矩形 62"/>
          <p:cNvSpPr/>
          <p:nvPr/>
        </p:nvSpPr>
        <p:spPr>
          <a:xfrm>
            <a:off x="157480" y="3632200"/>
            <a:ext cx="9215120" cy="743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课文重点写了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作者童年时发现胚胎发育规律的过程。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0541" y="2224139"/>
            <a:ext cx="3238815" cy="323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726031" y="2619300"/>
            <a:ext cx="10792869" cy="124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0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人为什么会在梦中飞行？人究竟是从哪里来的？为了弄清楚这问题，“我”经历了一个怎样的探究过程？结果怎样？</a:t>
            </a:r>
            <a:endParaRPr lang="en-US" altLang="zh-CN" sz="2000" b="1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16660" y="1868321"/>
            <a:ext cx="5379340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默读课文，</a:t>
            </a:r>
            <a:r>
              <a:rPr lang="zh-CN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同桌互相交流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7154" y="3241297"/>
            <a:ext cx="3238815" cy="323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files.eduuu.com/img/2017/07/12/135021_5965b89d3329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54" y="3248601"/>
            <a:ext cx="2925105" cy="29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文本框 3"/>
          <p:cNvSpPr txBox="1"/>
          <p:nvPr/>
        </p:nvSpPr>
        <p:spPr>
          <a:xfrm>
            <a:off x="1478988" y="2119629"/>
            <a:ext cx="9234023" cy="48994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我在九岁的时候就发现了有关胚胎发育的规律，这完全是我独立思考的结果。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24029" y="1903812"/>
            <a:ext cx="995253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胚胎发育的规律具体是什么内容？找出有关的句子，并试着画一画。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299027" y="2519324"/>
            <a:ext cx="9593946" cy="3614776"/>
            <a:chOff x="679376" y="1682790"/>
            <a:chExt cx="7632848" cy="2803584"/>
          </a:xfrm>
        </p:grpSpPr>
        <p:grpSp>
          <p:nvGrpSpPr>
            <p:cNvPr id="59" name="组合 58"/>
            <p:cNvGrpSpPr/>
            <p:nvPr/>
          </p:nvGrpSpPr>
          <p:grpSpPr>
            <a:xfrm>
              <a:off x="679376" y="1682790"/>
              <a:ext cx="7632848" cy="2803584"/>
              <a:chOff x="1234252" y="1802830"/>
              <a:chExt cx="7632848" cy="2803584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1407616" y="2162501"/>
                <a:ext cx="5704062" cy="191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人是由细胞构成的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……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从细胞变成小鱼，经过了很长时间。现在，这一段时间就折合成一个月。从小鱼变成青蛙又得经过很长时间，又折合成一个月。这样推算下来，到变化成人，正好是九个月。</a:t>
                </a:r>
              </a:p>
            </p:txBody>
          </p:sp>
          <p:sp>
            <p:nvSpPr>
              <p:cNvPr id="63" name="圆角矩形 5"/>
              <p:cNvSpPr/>
              <p:nvPr/>
            </p:nvSpPr>
            <p:spPr>
              <a:xfrm>
                <a:off x="1234252" y="1802830"/>
                <a:ext cx="7632848" cy="2803584"/>
              </a:xfrm>
              <a:prstGeom prst="roundRect">
                <a:avLst>
                  <a:gd name="adj" fmla="val 7147"/>
                </a:avLst>
              </a:prstGeom>
              <a:grpFill/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61" name="Picture 2" descr="http://files.eduuu.com/img/2017/07/12/135021_5965b89d3329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440" y="2178650"/>
              <a:ext cx="1892568" cy="189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649413" y="2054140"/>
            <a:ext cx="8893173" cy="44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“我”是怎样发现的？仔细阅读</a:t>
            </a:r>
            <a:r>
              <a:rPr lang="en-US" altLang="zh-CN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3-13</a:t>
            </a: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自然段，找有关句子读一读。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1141" y="2740677"/>
            <a:ext cx="3238815" cy="323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3"/>
          <p:cNvSpPr txBox="1"/>
          <p:nvPr/>
        </p:nvSpPr>
        <p:spPr>
          <a:xfrm>
            <a:off x="692382" y="1781185"/>
            <a:ext cx="7125738" cy="183646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我的发现起始于梦中飞行。每天夜里做梦我都飞，我对飞行是那样迷恋，只要双脚一点，轻轻跃起，就能离开地面飞向空中。</a:t>
            </a:r>
            <a:endParaRPr lang="zh-CN" altLang="en-US" sz="2000" b="1" u="sng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2453409" y="2268401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5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~~~~~~~~~~~~~~</a:t>
            </a:r>
            <a:endParaRPr lang="zh-CN" altLang="en-US" sz="2000" b="1" spc="-5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3"/>
          <p:cNvSpPr txBox="1"/>
          <p:nvPr/>
        </p:nvSpPr>
        <p:spPr>
          <a:xfrm>
            <a:off x="216110" y="3975772"/>
            <a:ext cx="8173321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717550" algn="just"/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每到夜晚，我的小伙伴们也就会在梦中飞腾。</a:t>
            </a:r>
            <a:endParaRPr lang="zh-CN" altLang="en-US" sz="2000" b="1" u="sng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3"/>
          <p:cNvSpPr txBox="1"/>
          <p:nvPr/>
        </p:nvSpPr>
        <p:spPr>
          <a:xfrm>
            <a:off x="692382" y="4710920"/>
            <a:ext cx="7331869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“我”发现自己和其他同学都具有“梦中飞行”的天赋，想解决这个奇妙的问题。</a:t>
            </a:r>
          </a:p>
        </p:txBody>
      </p:sp>
      <p:pic>
        <p:nvPicPr>
          <p:cNvPr id="62" name="Picture 3" descr="D:\蒋长青\20春工作项目\五年级\五年级光盘\课件\音、视频\课文朗读\语文\3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3" r="50000" b="15584"/>
          <a:stretch>
            <a:fillRect/>
          </a:stretch>
        </p:blipFill>
        <p:spPr bwMode="auto">
          <a:xfrm>
            <a:off x="7929266" y="2147080"/>
            <a:ext cx="3628622" cy="22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-1" y="579120"/>
            <a:ext cx="12191999" cy="5699760"/>
          </a:xfrm>
          <a:prstGeom prst="rect">
            <a:avLst/>
          </a:prstGeom>
          <a:gradFill>
            <a:gsLst>
              <a:gs pos="36000">
                <a:schemeClr val="accent5">
                  <a:lumMod val="75000"/>
                </a:scheme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400" y="0"/>
            <a:ext cx="4591130" cy="6858000"/>
          </a:xfrm>
          <a:prstGeom prst="rect">
            <a:avLst/>
          </a:prstGeom>
        </p:spPr>
      </p:pic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6827849" y="3181598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6827849" y="2155949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6827849" y="1130300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827849" y="4207247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827849" y="5232895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427720" y="190912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27720" y="303688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427720" y="416464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427720" y="529240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427720" y="6134100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平行四边形 14"/>
          <p:cNvSpPr/>
          <p:nvPr/>
        </p:nvSpPr>
        <p:spPr>
          <a:xfrm>
            <a:off x="4822381" y="1026046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/>
              </a:gs>
              <a:gs pos="100000">
                <a:srgbClr val="00B0F0">
                  <a:alpha val="1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4623872" y="1346113"/>
            <a:ext cx="1231245" cy="187817"/>
          </a:xfrm>
          <a:prstGeom prst="parallelogram">
            <a:avLst/>
          </a:prstGeom>
          <a:gradFill>
            <a:gsLst>
              <a:gs pos="0">
                <a:schemeClr val="bg1"/>
              </a:gs>
              <a:gs pos="100000">
                <a:srgbClr val="00B0F0">
                  <a:alpha val="1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871934" y="5851509"/>
            <a:ext cx="1076948" cy="339741"/>
            <a:chOff x="10627372" y="5579094"/>
            <a:chExt cx="1609946" cy="507884"/>
          </a:xfrm>
        </p:grpSpPr>
        <p:sp>
          <p:nvSpPr>
            <p:cNvPr id="17" name="平行四边形 16"/>
            <p:cNvSpPr/>
            <p:nvPr/>
          </p:nvSpPr>
          <p:spPr>
            <a:xfrm>
              <a:off x="10825881" y="5579094"/>
              <a:ext cx="1411437" cy="208508"/>
            </a:xfrm>
            <a:prstGeom prst="parallelogram">
              <a:avLst>
                <a:gd name="adj" fmla="val 34026"/>
              </a:avLst>
            </a:prstGeom>
            <a:gradFill>
              <a:gsLst>
                <a:gs pos="0">
                  <a:schemeClr val="bg1">
                    <a:alpha val="46000"/>
                  </a:schemeClr>
                </a:gs>
                <a:gs pos="100000">
                  <a:srgbClr val="00B0F0">
                    <a:alpha val="14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10627372" y="5899161"/>
              <a:ext cx="1231245" cy="187817"/>
            </a:xfrm>
            <a:prstGeom prst="parallelogram">
              <a:avLst/>
            </a:prstGeom>
            <a:gradFill>
              <a:gsLst>
                <a:gs pos="0">
                  <a:schemeClr val="bg1">
                    <a:alpha val="6000"/>
                  </a:schemeClr>
                </a:gs>
                <a:gs pos="100000">
                  <a:srgbClr val="00B0F0">
                    <a:alpha val="14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660400" y="2075863"/>
            <a:ext cx="8042835" cy="3566987"/>
            <a:chOff x="1234252" y="1338837"/>
            <a:chExt cx="7632848" cy="3731570"/>
          </a:xfrm>
        </p:grpSpPr>
        <p:sp>
          <p:nvSpPr>
            <p:cNvPr id="58" name="矩形 57"/>
            <p:cNvSpPr/>
            <p:nvPr/>
          </p:nvSpPr>
          <p:spPr>
            <a:xfrm>
              <a:off x="1347908" y="1974186"/>
              <a:ext cx="7366323" cy="1985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2865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这时候，我清清楚楚听见老师说，有的科学家认为，母腹中的胎儿再现了从简单生命进化成人的过程。当时教室里安静得出奇，大家都默不作声。我忽然想起了自己的发现，情不自禁地笑出了声音。老师狠狠地瞪了我一眼。</a:t>
              </a:r>
            </a:p>
          </p:txBody>
        </p:sp>
        <p:sp>
          <p:nvSpPr>
            <p:cNvPr id="59" name="圆角矩形 15"/>
            <p:cNvSpPr/>
            <p:nvPr/>
          </p:nvSpPr>
          <p:spPr>
            <a:xfrm>
              <a:off x="1234252" y="1338837"/>
              <a:ext cx="7632848" cy="3731570"/>
            </a:xfrm>
            <a:prstGeom prst="roundRect">
              <a:avLst>
                <a:gd name="adj" fmla="val 7147"/>
              </a:avLst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155" y="2239948"/>
            <a:ext cx="3238815" cy="323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http://d10.paixin.com/thumbs/4481647/154009948/staff_1024.jpg?watermark/1/image/aHR0cDovL2QwMC5wYWl4aW4uY29tL3dtX2RwXzM2MF9iaWdnZXIucG5n/dissolve/100/gravity/SouthWest/dx/0/dy/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20921" r="7159" b="9938"/>
          <a:stretch>
            <a:fillRect/>
          </a:stretch>
        </p:blipFill>
        <p:spPr bwMode="auto">
          <a:xfrm>
            <a:off x="863282" y="1891321"/>
            <a:ext cx="4501198" cy="39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/>
          <p:cNvSpPr/>
          <p:nvPr/>
        </p:nvSpPr>
        <p:spPr>
          <a:xfrm>
            <a:off x="6096000" y="2895043"/>
            <a:ext cx="5232718" cy="14743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母腹中的胎儿再现了从简单生命进化成人的过程。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379978" y="2406191"/>
            <a:ext cx="5848700" cy="245201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尽管童年的发现有时会令人觉得可笑，甚至会招来麻烦，可是希望你们每个人都用一双好奇的眼睛去发现，去享受发现的快乐，拥有自己美妙的童年的发现。也许，这就是你创造、研究的开始。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06" y="2262595"/>
            <a:ext cx="3956426" cy="2944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632242" y="2513200"/>
            <a:ext cx="8143932" cy="3786214"/>
          </a:xfrm>
          <a:prstGeom prst="rect">
            <a:avLst/>
          </a:prstGeom>
          <a:no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4658" y="2744347"/>
            <a:ext cx="492443" cy="19393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sp>
        <p:nvSpPr>
          <p:cNvPr id="80" name="文本框 9"/>
          <p:cNvSpPr txBox="1">
            <a:spLocks noChangeArrowheads="1"/>
          </p:cNvSpPr>
          <p:nvPr/>
        </p:nvSpPr>
        <p:spPr bwMode="auto">
          <a:xfrm>
            <a:off x="2847394" y="2156278"/>
            <a:ext cx="650511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起因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童年发现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胚胎发育规律</a:t>
            </a:r>
          </a:p>
        </p:txBody>
      </p:sp>
      <p:sp>
        <p:nvSpPr>
          <p:cNvPr id="81" name="文本框 10"/>
          <p:cNvSpPr txBox="1">
            <a:spLocks noChangeArrowheads="1"/>
          </p:cNvSpPr>
          <p:nvPr/>
        </p:nvSpPr>
        <p:spPr bwMode="auto">
          <a:xfrm>
            <a:off x="8606489" y="3111140"/>
            <a:ext cx="1751929" cy="1015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敢于提问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大胆探索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得到答案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3"/>
          <p:cNvSpPr txBox="1">
            <a:spLocks noChangeArrowheads="1"/>
          </p:cNvSpPr>
          <p:nvPr/>
        </p:nvSpPr>
        <p:spPr bwMode="auto">
          <a:xfrm>
            <a:off x="1747379" y="3055506"/>
            <a:ext cx="492443" cy="2323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童年的发现</a:t>
            </a:r>
          </a:p>
        </p:txBody>
      </p:sp>
      <p:sp>
        <p:nvSpPr>
          <p:cNvPr id="83" name="文本框 16"/>
          <p:cNvSpPr txBox="1">
            <a:spLocks noChangeArrowheads="1"/>
          </p:cNvSpPr>
          <p:nvPr/>
        </p:nvSpPr>
        <p:spPr bwMode="auto">
          <a:xfrm>
            <a:off x="2847394" y="4759138"/>
            <a:ext cx="77655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038600" indent="-4038600"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结果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老师的讲解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“我”因发笑受驱逐</a:t>
            </a:r>
          </a:p>
        </p:txBody>
      </p:sp>
      <p:sp>
        <p:nvSpPr>
          <p:cNvPr id="84" name="左大括号 83"/>
          <p:cNvSpPr/>
          <p:nvPr/>
        </p:nvSpPr>
        <p:spPr>
          <a:xfrm>
            <a:off x="2519591" y="2398986"/>
            <a:ext cx="163043" cy="2621762"/>
          </a:xfrm>
          <a:prstGeom prst="leftBrace">
            <a:avLst>
              <a:gd name="adj1" fmla="val 42725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847394" y="2732342"/>
            <a:ext cx="5536232" cy="1877597"/>
            <a:chOff x="1412156" y="1720354"/>
            <a:chExt cx="5536232" cy="1877597"/>
          </a:xfrm>
        </p:grpSpPr>
        <p:sp>
          <p:nvSpPr>
            <p:cNvPr id="88" name="文本框 16"/>
            <p:cNvSpPr txBox="1">
              <a:spLocks noChangeArrowheads="1"/>
            </p:cNvSpPr>
            <p:nvPr/>
          </p:nvSpPr>
          <p:spPr bwMode="auto">
            <a:xfrm>
              <a:off x="1412156" y="2440434"/>
              <a:ext cx="96835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经过</a:t>
              </a:r>
            </a:p>
          </p:txBody>
        </p:sp>
        <p:sp>
          <p:nvSpPr>
            <p:cNvPr id="89" name="文本框 19"/>
            <p:cNvSpPr txBox="1">
              <a:spLocks noChangeArrowheads="1"/>
            </p:cNvSpPr>
            <p:nvPr/>
          </p:nvSpPr>
          <p:spPr bwMode="auto">
            <a:xfrm>
              <a:off x="2411884" y="1720354"/>
              <a:ext cx="4536504" cy="1436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梦中飞行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人的生长</a:t>
              </a:r>
              <a:endPara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绞尽脑汁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猜出规律</a:t>
              </a:r>
              <a:endPara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生物课上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被人误解</a:t>
              </a:r>
            </a:p>
          </p:txBody>
        </p:sp>
        <p:sp>
          <p:nvSpPr>
            <p:cNvPr id="90" name="左大括号 89"/>
            <p:cNvSpPr/>
            <p:nvPr/>
          </p:nvSpPr>
          <p:spPr>
            <a:xfrm>
              <a:off x="2267868" y="1895211"/>
              <a:ext cx="223557" cy="1702740"/>
            </a:xfrm>
            <a:prstGeom prst="leftBrace">
              <a:avLst>
                <a:gd name="adj1" fmla="val 42725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1" name="左大括号 90"/>
          <p:cNvSpPr/>
          <p:nvPr/>
        </p:nvSpPr>
        <p:spPr>
          <a:xfrm flipH="1">
            <a:off x="7769107" y="2398986"/>
            <a:ext cx="248263" cy="2621764"/>
          </a:xfrm>
          <a:prstGeom prst="leftBrace">
            <a:avLst>
              <a:gd name="adj1" fmla="val 42725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0" grpId="0"/>
      <p:bldP spid="81" grpId="0" animBg="1"/>
      <p:bldP spid="82" grpId="0"/>
      <p:bldP spid="83" grpId="0"/>
      <p:bldP spid="84" grpId="0" animBg="1"/>
      <p:bldP spid="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2860167" y="2770839"/>
            <a:ext cx="7908366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tabLst>
                <a:tab pos="3584575" algn="l"/>
              </a:tabLst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胚胎（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péi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pēi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）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	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灾祸（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huò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guō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） 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  <a:p>
            <a:pPr lvl="0">
              <a:lnSpc>
                <a:spcPct val="200000"/>
              </a:lnSpc>
              <a:tabLst>
                <a:tab pos="3584575" algn="l"/>
              </a:tabLst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患难（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huàn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hàn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）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	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痴呆（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zhī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chī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）</a:t>
            </a:r>
          </a:p>
          <a:p>
            <a:pPr lvl="0">
              <a:lnSpc>
                <a:spcPct val="200000"/>
              </a:lnSpc>
              <a:tabLst>
                <a:tab pos="3584575" algn="l"/>
              </a:tabLst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天赋（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fù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wǔ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）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	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伊人（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yí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yī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） 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  <a:p>
            <a:pPr lvl="0">
              <a:lnSpc>
                <a:spcPct val="200000"/>
              </a:lnSpc>
              <a:tabLst>
                <a:tab pos="3584575" algn="l"/>
              </a:tabLst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窘迫（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jiǒng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jǒng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）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	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安娜（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nuó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000" b="1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nà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2" name="文本框 99"/>
          <p:cNvSpPr txBox="1"/>
          <p:nvPr/>
        </p:nvSpPr>
        <p:spPr>
          <a:xfrm>
            <a:off x="659128" y="1798260"/>
            <a:ext cx="440055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marL="622300" indent="-62230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一、用“√”给加点字选择正确的读音</a:t>
            </a:r>
          </a:p>
        </p:txBody>
      </p:sp>
      <p:sp>
        <p:nvSpPr>
          <p:cNvPr id="83" name="矩形 82"/>
          <p:cNvSpPr/>
          <p:nvPr/>
        </p:nvSpPr>
        <p:spPr>
          <a:xfrm>
            <a:off x="2947763" y="3177523"/>
            <a:ext cx="27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501444" y="3192135"/>
            <a:ext cx="27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906441" y="3845541"/>
            <a:ext cx="27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471135" y="3820361"/>
            <a:ext cx="27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272923" y="4473767"/>
            <a:ext cx="27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501444" y="4448587"/>
            <a:ext cx="27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930333" y="5122681"/>
            <a:ext cx="27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501444" y="5064263"/>
            <a:ext cx="27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212822" y="2668766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379990" y="2752461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869508" y="336691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756930" y="3342489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640978" y="396386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568740" y="3950928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648133" y="456081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822740" y="456081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84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58372" y="2351445"/>
            <a:ext cx="10544980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随心所欲   情不自禁   绞尽脑汁  不怀好意</a:t>
            </a:r>
          </a:p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“梦中的我们为什么总是在（                    ）地飞？”我（                    ）地想，怎么也没有想明白。直到有一次，听到生物课上老师的讲解，我才明白。但是想到自己以前的发现竟然和老师的讲解一样，“我”（                    ）地笑出声来。</a:t>
            </a:r>
          </a:p>
        </p:txBody>
      </p:sp>
      <p:sp>
        <p:nvSpPr>
          <p:cNvPr id="40" name="文本框 99"/>
          <p:cNvSpPr txBox="1"/>
          <p:nvPr/>
        </p:nvSpPr>
        <p:spPr>
          <a:xfrm>
            <a:off x="660401" y="1538118"/>
            <a:ext cx="3718560" cy="513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二、选择下面的词语填入句子</a:t>
            </a:r>
          </a:p>
        </p:txBody>
      </p:sp>
      <p:sp>
        <p:nvSpPr>
          <p:cNvPr id="41" name="矩形 40"/>
          <p:cNvSpPr/>
          <p:nvPr/>
        </p:nvSpPr>
        <p:spPr>
          <a:xfrm>
            <a:off x="7478902" y="318888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随心所欲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93300" y="44137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情不自禁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256143" y="321939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绞尽脑汁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1501173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0" y="1027253"/>
            <a:ext cx="8484243" cy="480349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000" y="2526816"/>
            <a:ext cx="7355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1366837" y="4397827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00B0F0"/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11504" y="1745468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660400" y="2499225"/>
            <a:ext cx="6604573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每个人的童年都充满着无数个“为什么”，充满着神奇的幻想和想象。我们今天要学习的作者，他的童年不仅如此，还具备比常人更宝贵的东西，让我们去文中找找吧！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18" y="2079482"/>
            <a:ext cx="4048551" cy="2699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543024"/>
            <a:ext cx="2180254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bg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250625" y="2004689"/>
            <a:ext cx="9203555" cy="4440517"/>
            <a:chOff x="-2480392" y="1075290"/>
            <a:chExt cx="16049256" cy="5655808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0392" y="1075290"/>
              <a:ext cx="16049256" cy="5655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-214579" y="1663305"/>
              <a:ext cx="11522530" cy="4093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u="sng" dirty="0">
                  <a:solidFill>
                    <a:schemeClr val="accent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费奥多罗夫</a:t>
              </a:r>
              <a:r>
                <a:rPr lang="zh-CN" altLang="en-US" sz="2400" b="1" dirty="0">
                  <a:solidFill>
                    <a:schemeClr val="accent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  <a:endParaRPr lang="en-US" altLang="zh-CN" sz="2400" b="1" dirty="0">
                <a:solidFill>
                  <a:schemeClr val="accent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俄国儿童文学作家、莫斯科国立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A.H.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柯西金纺织大学实用艺术系教授、苏联美术科学院通讯院士。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1832—1837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年测定了西伯利亚一些地方的地理坐标。曾参加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1842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年和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1851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年日全食的观测。也是生物学家。</a:t>
              </a:r>
            </a:p>
          </p:txBody>
        </p:sp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1032" y="2482361"/>
            <a:ext cx="2606539" cy="30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2441101"/>
            <a:ext cx="6995994" cy="2598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7700" y="2006600"/>
            <a:ext cx="32512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9980" y="2348024"/>
            <a:ext cx="7449567" cy="1982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自读检查：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指名读课文，同学检查字音是否正确。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分小组讨论：读完课文，你能不能说一说课文的主要内容。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7700" y="2006600"/>
            <a:ext cx="32512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660400" y="1705131"/>
            <a:ext cx="1492250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71" name="TextBox 22"/>
          <p:cNvSpPr txBox="1"/>
          <p:nvPr/>
        </p:nvSpPr>
        <p:spPr>
          <a:xfrm>
            <a:off x="3598768" y="313595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胎</a:t>
            </a:r>
          </a:p>
        </p:txBody>
      </p:sp>
      <p:sp>
        <p:nvSpPr>
          <p:cNvPr id="72" name="矩形 71"/>
          <p:cNvSpPr/>
          <p:nvPr/>
        </p:nvSpPr>
        <p:spPr>
          <a:xfrm>
            <a:off x="3241295" y="2758931"/>
            <a:ext cx="527579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pēi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743937" y="2758931"/>
            <a:ext cx="266416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huò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huàn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796037" y="2758931"/>
            <a:ext cx="61206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fù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867363" y="2758931"/>
            <a:ext cx="65808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chī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6" name="TextBox 36"/>
          <p:cNvSpPr txBox="1"/>
          <p:nvPr/>
        </p:nvSpPr>
        <p:spPr>
          <a:xfrm>
            <a:off x="3214007" y="313595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胚</a:t>
            </a:r>
          </a:p>
        </p:txBody>
      </p:sp>
      <p:sp>
        <p:nvSpPr>
          <p:cNvPr id="77" name="TextBox 37"/>
          <p:cNvSpPr txBox="1"/>
          <p:nvPr/>
        </p:nvSpPr>
        <p:spPr>
          <a:xfrm>
            <a:off x="4868825" y="3135957"/>
            <a:ext cx="133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祸 患</a:t>
            </a:r>
          </a:p>
        </p:txBody>
      </p:sp>
      <p:sp>
        <p:nvSpPr>
          <p:cNvPr id="78" name="TextBox 39"/>
          <p:cNvSpPr txBox="1"/>
          <p:nvPr/>
        </p:nvSpPr>
        <p:spPr>
          <a:xfrm>
            <a:off x="6748070" y="313595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赋</a:t>
            </a:r>
          </a:p>
        </p:txBody>
      </p:sp>
      <p:sp>
        <p:nvSpPr>
          <p:cNvPr id="79" name="TextBox 43"/>
          <p:cNvSpPr txBox="1"/>
          <p:nvPr/>
        </p:nvSpPr>
        <p:spPr>
          <a:xfrm>
            <a:off x="7890807" y="313595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痴</a:t>
            </a:r>
          </a:p>
        </p:txBody>
      </p:sp>
      <p:sp>
        <p:nvSpPr>
          <p:cNvPr id="80" name="TextBox 44"/>
          <p:cNvSpPr txBox="1"/>
          <p:nvPr/>
        </p:nvSpPr>
        <p:spPr>
          <a:xfrm>
            <a:off x="8294146" y="313595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迷</a:t>
            </a:r>
          </a:p>
        </p:txBody>
      </p:sp>
      <p:sp>
        <p:nvSpPr>
          <p:cNvPr id="81" name="矩形 80"/>
          <p:cNvSpPr/>
          <p:nvPr/>
        </p:nvSpPr>
        <p:spPr>
          <a:xfrm>
            <a:off x="4936386" y="3935957"/>
            <a:ext cx="105946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hēi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82" name="TextBox 46"/>
          <p:cNvSpPr txBox="1"/>
          <p:nvPr/>
        </p:nvSpPr>
        <p:spPr>
          <a:xfrm>
            <a:off x="4939784" y="4293851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嘿</a:t>
            </a:r>
          </a:p>
        </p:txBody>
      </p:sp>
      <p:sp>
        <p:nvSpPr>
          <p:cNvPr id="95" name="矩形 94"/>
          <p:cNvSpPr/>
          <p:nvPr/>
        </p:nvSpPr>
        <p:spPr>
          <a:xfrm>
            <a:off x="5905128" y="3935957"/>
            <a:ext cx="47534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yī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96" name="TextBox 49"/>
          <p:cNvSpPr txBox="1"/>
          <p:nvPr/>
        </p:nvSpPr>
        <p:spPr>
          <a:xfrm>
            <a:off x="5822298" y="4293851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伊</a:t>
            </a:r>
          </a:p>
        </p:txBody>
      </p:sp>
      <p:sp>
        <p:nvSpPr>
          <p:cNvPr id="97" name="TextBox 50"/>
          <p:cNvSpPr txBox="1"/>
          <p:nvPr/>
        </p:nvSpPr>
        <p:spPr>
          <a:xfrm>
            <a:off x="6202913" y="4293851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万诺夫</a:t>
            </a:r>
          </a:p>
        </p:txBody>
      </p:sp>
      <p:sp>
        <p:nvSpPr>
          <p:cNvPr id="98" name="TextBox 51"/>
          <p:cNvSpPr txBox="1"/>
          <p:nvPr/>
        </p:nvSpPr>
        <p:spPr>
          <a:xfrm>
            <a:off x="6346744" y="3135957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</a:p>
        </p:txBody>
      </p:sp>
      <p:sp>
        <p:nvSpPr>
          <p:cNvPr id="101" name="矩形 100"/>
          <p:cNvSpPr/>
          <p:nvPr/>
        </p:nvSpPr>
        <p:spPr>
          <a:xfrm>
            <a:off x="8839488" y="3935957"/>
            <a:ext cx="105946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jiǒng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02" name="TextBox 55"/>
          <p:cNvSpPr txBox="1"/>
          <p:nvPr/>
        </p:nvSpPr>
        <p:spPr>
          <a:xfrm>
            <a:off x="8630610" y="4293851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困</a:t>
            </a:r>
          </a:p>
        </p:txBody>
      </p:sp>
      <p:sp>
        <p:nvSpPr>
          <p:cNvPr id="103" name="TextBox 56"/>
          <p:cNvSpPr txBox="1"/>
          <p:nvPr/>
        </p:nvSpPr>
        <p:spPr>
          <a:xfrm>
            <a:off x="8971243" y="4293851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窘</a:t>
            </a:r>
          </a:p>
        </p:txBody>
      </p:sp>
      <p:sp>
        <p:nvSpPr>
          <p:cNvPr id="104" name="矩形 103"/>
          <p:cNvSpPr/>
          <p:nvPr/>
        </p:nvSpPr>
        <p:spPr>
          <a:xfrm>
            <a:off x="2395446" y="3916825"/>
            <a:ext cx="63919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jiǎo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10" name="TextBox 38"/>
          <p:cNvSpPr txBox="1"/>
          <p:nvPr/>
        </p:nvSpPr>
        <p:spPr>
          <a:xfrm>
            <a:off x="2395446" y="4274719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绞</a:t>
            </a:r>
          </a:p>
        </p:txBody>
      </p:sp>
      <p:sp>
        <p:nvSpPr>
          <p:cNvPr id="111" name="TextBox 40"/>
          <p:cNvSpPr txBox="1"/>
          <p:nvPr/>
        </p:nvSpPr>
        <p:spPr>
          <a:xfrm>
            <a:off x="2776061" y="4274719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尽脑汁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10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47807" y="3082226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20784" y="3554122"/>
              <a:ext cx="447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娜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1977997" y="287829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6660" y="259155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nà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46659" y="4206004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nuó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42022" y="420803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婀娜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670899" y="4163036"/>
            <a:ext cx="5121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柳树在河水中的倒影是那样的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婀娜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多姿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34"/>
          <p:cNvSpPr txBox="1"/>
          <p:nvPr/>
        </p:nvSpPr>
        <p:spPr>
          <a:xfrm>
            <a:off x="4772499" y="2600263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娜娜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快去写作业！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4743" y="259346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娜娜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3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399" y="2336455"/>
            <a:ext cx="7129775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澄澈：水清见底。文中指湖水很清，一眼能看到底。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95920" y="4018608"/>
            <a:ext cx="5445353" cy="779561"/>
            <a:chOff x="1731962" y="4539834"/>
            <a:chExt cx="6613752" cy="1310103"/>
          </a:xfrm>
        </p:grpSpPr>
        <p:sp>
          <p:nvSpPr>
            <p:cNvPr id="4" name="矩形 3"/>
            <p:cNvSpPr/>
            <p:nvPr/>
          </p:nvSpPr>
          <p:spPr>
            <a:xfrm>
              <a:off x="2121099" y="4669080"/>
              <a:ext cx="5835476" cy="745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造句：这儿的河水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澄澈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见底。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76" y="2197291"/>
            <a:ext cx="3425144" cy="228464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宽屏</PresentationFormat>
  <Paragraphs>140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汉语拼音</vt:lpstr>
      <vt:lpstr>OPPOSans R</vt:lpstr>
      <vt:lpstr>OPPOSans L</vt:lpstr>
      <vt:lpstr>OPPOSans B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2021-05-12T01:12:38Z</dcterms:created>
  <dcterms:modified xsi:type="dcterms:W3CDTF">2023-01-10T06:28:51Z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549BFCE9264F467FACFB4AB99551FEDD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