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9" r:id="rId18"/>
    <p:sldId id="290" r:id="rId19"/>
    <p:sldId id="291" r:id="rId20"/>
    <p:sldId id="297" r:id="rId21"/>
    <p:sldId id="298" r:id="rId22"/>
    <p:sldId id="299" r:id="rId23"/>
    <p:sldId id="300" r:id="rId24"/>
    <p:sldId id="287" r:id="rId25"/>
  </p:sldIdLst>
  <p:sldSz cx="9144000" cy="6858000" type="screen4x3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17" autoAdjust="0"/>
    <p:restoredTop sz="94660"/>
  </p:normalViewPr>
  <p:slideViewPr>
    <p:cSldViewPr>
      <p:cViewPr>
        <p:scale>
          <a:sx n="90" d="100"/>
          <a:sy n="90" d="100"/>
        </p:scale>
        <p:origin x="-2244" y="-522"/>
      </p:cViewPr>
      <p:guideLst>
        <p:guide orient="horz" pos="2161"/>
        <p:guide pos="284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F0269-B5C5-4D7A-AC1F-8C776DE0B4F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79015-FCFD-4C4C-B21A-AB9B91D357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6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image" Target="../media/image1.png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899100" y="914400"/>
            <a:ext cx="73494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4500"/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899100" y="3560400"/>
            <a:ext cx="73494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2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56300" y="774000"/>
            <a:ext cx="8229600" cy="5482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899100" y="2484000"/>
            <a:ext cx="73494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45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99100" y="3560400"/>
            <a:ext cx="73494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1800" spc="2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493100" y="3848400"/>
            <a:ext cx="58266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3300"/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493100" y="4615200"/>
            <a:ext cx="58266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6300" y="1501200"/>
            <a:ext cx="38826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08700" y="1501200"/>
            <a:ext cx="38826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456300" y="1429200"/>
            <a:ext cx="40068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6300" y="1854000"/>
            <a:ext cx="40068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3" y="1421729"/>
            <a:ext cx="40068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854000"/>
            <a:ext cx="40068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608400"/>
            <a:ext cx="82269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456300" y="1555200"/>
            <a:ext cx="3924808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762800" y="1555200"/>
            <a:ext cx="39204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7676100" y="914400"/>
            <a:ext cx="783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1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85800" y="914400"/>
            <a:ext cx="6876900" cy="5029200"/>
          </a:xfrm>
        </p:spPr>
        <p:txBody>
          <a:bodyPr vert="eaVert" lIns="46800" tIns="46800" rIns="46800" bIns="46800"/>
          <a:lstStyle>
            <a:lvl1pPr marL="171450" indent="-171450">
              <a:spcAft>
                <a:spcPts val="1000"/>
              </a:spcAft>
              <a:defRPr spc="300"/>
            </a:lvl1pPr>
            <a:lvl2pPr marL="514350" indent="-171450">
              <a:defRPr spc="300"/>
            </a:lvl2pPr>
            <a:lvl3pPr marL="857250" indent="-171450">
              <a:defRPr spc="300"/>
            </a:lvl3pPr>
            <a:lvl4pPr marL="1200150" indent="-171450">
              <a:defRPr spc="300"/>
            </a:lvl4pPr>
            <a:lvl5pPr marL="1543050" indent="-171450">
              <a:defRPr spc="3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20" Type="http://schemas.openxmlformats.org/officeDocument/2006/relationships/tags" Target="../tags/tag7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6"/>
            </p:custDataLst>
          </p:nvPr>
        </p:nvSpPr>
        <p:spPr>
          <a:xfrm>
            <a:off x="456300" y="608400"/>
            <a:ext cx="82269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7"/>
            </p:custDataLst>
          </p:nvPr>
        </p:nvSpPr>
        <p:spPr>
          <a:xfrm>
            <a:off x="456300" y="1490400"/>
            <a:ext cx="82269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8"/>
            </p:custDataLst>
          </p:nvPr>
        </p:nvSpPr>
        <p:spPr>
          <a:xfrm>
            <a:off x="459000" y="6314400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9"/>
            </p:custDataLst>
          </p:nvPr>
        </p:nvSpPr>
        <p:spPr>
          <a:xfrm>
            <a:off x="3087000" y="6314400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0"/>
            </p:custDataLst>
          </p:nvPr>
        </p:nvSpPr>
        <p:spPr>
          <a:xfrm>
            <a:off x="6658200" y="6314400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custDataLst>
      <p:tags r:id="rId1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/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7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3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207135" algn="l"/>
        </a:tabLst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6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6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image" Target="../media/image17.wmf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2.bin"/><Relationship Id="rId1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7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4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6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960" y="2679382"/>
            <a:ext cx="7459980" cy="14776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37190" y="476672"/>
            <a:ext cx="8245554" cy="1829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4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4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章</a:t>
            </a:r>
            <a:r>
              <a:rPr lang="en-US" altLang="zh-CN" sz="4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zh-CN" altLang="en-US" sz="4000" b="1" dirty="0">
                <a:solidFill>
                  <a:srgbClr val="F60A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有理数的</a:t>
            </a:r>
            <a:r>
              <a:rPr lang="zh-CN" altLang="en-US" sz="4000" b="1" dirty="0" smtClean="0">
                <a:solidFill>
                  <a:srgbClr val="F60A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运算</a:t>
            </a:r>
            <a:endParaRPr lang="zh-CN" altLang="en-US" sz="4000" b="1" dirty="0">
              <a:solidFill>
                <a:srgbClr val="F60A7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546236" y="1328181"/>
            <a:ext cx="954026" cy="8046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48655" y="2685315"/>
            <a:ext cx="5880590" cy="2263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 </a:t>
            </a:r>
            <a:r>
              <a:rPr lang="zh-C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有理数的乘法与除法</a:t>
            </a:r>
          </a:p>
          <a:p>
            <a:pPr algn="ctr">
              <a:lnSpc>
                <a:spcPct val="200000"/>
              </a:lnSpc>
            </a:pPr>
            <a:r>
              <a:rPr lang="zh-CN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en-US" altLang="zh-C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课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</a:p>
        </p:txBody>
      </p:sp>
      <p:sp>
        <p:nvSpPr>
          <p:cNvPr id="6" name="矩形 5"/>
          <p:cNvSpPr/>
          <p:nvPr/>
        </p:nvSpPr>
        <p:spPr>
          <a:xfrm>
            <a:off x="-4689" y="5949280"/>
            <a:ext cx="9148689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框 194561"/>
          <p:cNvSpPr txBox="1">
            <a:spLocks noChangeArrowheads="1"/>
          </p:cNvSpPr>
          <p:nvPr/>
        </p:nvSpPr>
        <p:spPr bwMode="auto">
          <a:xfrm>
            <a:off x="2625725" y="1628775"/>
            <a:ext cx="37449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(     </a:t>
            </a:r>
            <a:r>
              <a:rPr lang="en-US" altLang="en-US" sz="2800" b="1">
                <a:latin typeface="Times New Roman" panose="02020603050405020304" pitchFamily="18" charset="0"/>
              </a:rPr>
              <a:t>＋</a:t>
            </a:r>
            <a:r>
              <a:rPr lang="zh-CN" altLang="en-US" sz="2800" b="1">
                <a:latin typeface="Times New Roman" panose="02020603050405020304" pitchFamily="18" charset="0"/>
              </a:rPr>
              <a:t>    </a:t>
            </a:r>
            <a:r>
              <a:rPr lang="en-US" altLang="en-US" sz="2800" b="1">
                <a:latin typeface="Times New Roman" panose="02020603050405020304" pitchFamily="18" charset="0"/>
              </a:rPr>
              <a:t>－</a:t>
            </a:r>
            <a:r>
              <a:rPr lang="zh-CN" altLang="en-US" sz="2800" b="1">
                <a:latin typeface="Times New Roman" panose="02020603050405020304" pitchFamily="18" charset="0"/>
              </a:rPr>
              <a:t>      </a:t>
            </a:r>
            <a:r>
              <a:rPr lang="en-US" altLang="zh-CN" sz="2800" b="1">
                <a:latin typeface="Times New Roman" panose="02020603050405020304" pitchFamily="18" charset="0"/>
              </a:rPr>
              <a:t>)</a:t>
            </a:r>
            <a:r>
              <a:rPr lang="en-US" altLang="en-US" sz="2800" b="1">
                <a:latin typeface="Times New Roman" panose="02020603050405020304" pitchFamily="18" charset="0"/>
              </a:rPr>
              <a:t>×</a:t>
            </a:r>
            <a:r>
              <a:rPr lang="en-US" altLang="zh-CN" sz="2800" b="1"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13314" name="矩形 194566"/>
          <p:cNvSpPr>
            <a:spLocks noChangeArrowheads="1"/>
          </p:cNvSpPr>
          <p:nvPr/>
        </p:nvSpPr>
        <p:spPr bwMode="auto">
          <a:xfrm>
            <a:off x="663575" y="895251"/>
            <a:ext cx="36464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</a:t>
            </a:r>
            <a:r>
              <a:rPr lang="en-US" altLang="zh-CN" sz="28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　用两种方法计算</a:t>
            </a:r>
          </a:p>
        </p:txBody>
      </p:sp>
      <p:grpSp>
        <p:nvGrpSpPr>
          <p:cNvPr id="13315" name="组合 194567"/>
          <p:cNvGrpSpPr/>
          <p:nvPr/>
        </p:nvGrpSpPr>
        <p:grpSpPr>
          <a:xfrm>
            <a:off x="4425950" y="1447800"/>
            <a:ext cx="307975" cy="844550"/>
            <a:chOff x="1197" y="3249"/>
            <a:chExt cx="194" cy="532"/>
          </a:xfrm>
        </p:grpSpPr>
        <p:sp>
          <p:nvSpPr>
            <p:cNvPr id="13316" name="文本框 194568"/>
            <p:cNvSpPr txBox="1">
              <a:spLocks noChangeArrowheads="1"/>
            </p:cNvSpPr>
            <p:nvPr/>
          </p:nvSpPr>
          <p:spPr bwMode="auto">
            <a:xfrm>
              <a:off x="1199" y="3249"/>
              <a:ext cx="1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3317" name="文本框 194569"/>
            <p:cNvSpPr txBox="1">
              <a:spLocks noChangeArrowheads="1"/>
            </p:cNvSpPr>
            <p:nvPr/>
          </p:nvSpPr>
          <p:spPr bwMode="auto">
            <a:xfrm>
              <a:off x="1197" y="3454"/>
              <a:ext cx="1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3318" name="直接连接符 194570"/>
            <p:cNvSpPr>
              <a:spLocks noChangeShapeType="1"/>
            </p:cNvSpPr>
            <p:nvPr/>
          </p:nvSpPr>
          <p:spPr bwMode="auto">
            <a:xfrm>
              <a:off x="1207" y="3521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3319" name="组合 194571"/>
          <p:cNvGrpSpPr/>
          <p:nvPr/>
        </p:nvGrpSpPr>
        <p:grpSpPr>
          <a:xfrm>
            <a:off x="3678238" y="1471613"/>
            <a:ext cx="307975" cy="830262"/>
            <a:chOff x="1197" y="3249"/>
            <a:chExt cx="194" cy="523"/>
          </a:xfrm>
        </p:grpSpPr>
        <p:sp>
          <p:nvSpPr>
            <p:cNvPr id="13320" name="文本框 194572"/>
            <p:cNvSpPr txBox="1">
              <a:spLocks noChangeArrowheads="1"/>
            </p:cNvSpPr>
            <p:nvPr/>
          </p:nvSpPr>
          <p:spPr bwMode="auto">
            <a:xfrm>
              <a:off x="1199" y="3249"/>
              <a:ext cx="1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3321" name="文本框 194573"/>
            <p:cNvSpPr txBox="1">
              <a:spLocks noChangeArrowheads="1"/>
            </p:cNvSpPr>
            <p:nvPr/>
          </p:nvSpPr>
          <p:spPr bwMode="auto">
            <a:xfrm>
              <a:off x="1197" y="3445"/>
              <a:ext cx="1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3322" name="直接连接符 194574"/>
            <p:cNvSpPr>
              <a:spLocks noChangeShapeType="1"/>
            </p:cNvSpPr>
            <p:nvPr/>
          </p:nvSpPr>
          <p:spPr bwMode="auto">
            <a:xfrm>
              <a:off x="1207" y="3521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3323" name="组合 194575"/>
          <p:cNvGrpSpPr/>
          <p:nvPr/>
        </p:nvGrpSpPr>
        <p:grpSpPr>
          <a:xfrm>
            <a:off x="2914650" y="1447800"/>
            <a:ext cx="307975" cy="844550"/>
            <a:chOff x="1197" y="3249"/>
            <a:chExt cx="194" cy="532"/>
          </a:xfrm>
        </p:grpSpPr>
        <p:sp>
          <p:nvSpPr>
            <p:cNvPr id="13324" name="文本框 194576"/>
            <p:cNvSpPr txBox="1">
              <a:spLocks noChangeArrowheads="1"/>
            </p:cNvSpPr>
            <p:nvPr/>
          </p:nvSpPr>
          <p:spPr bwMode="auto">
            <a:xfrm>
              <a:off x="1199" y="3249"/>
              <a:ext cx="1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3325" name="文本框 194577"/>
            <p:cNvSpPr txBox="1">
              <a:spLocks noChangeArrowheads="1"/>
            </p:cNvSpPr>
            <p:nvPr/>
          </p:nvSpPr>
          <p:spPr bwMode="auto">
            <a:xfrm>
              <a:off x="1197" y="3454"/>
              <a:ext cx="1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3326" name="直接连接符 194578"/>
            <p:cNvSpPr>
              <a:spLocks noChangeShapeType="1"/>
            </p:cNvSpPr>
            <p:nvPr/>
          </p:nvSpPr>
          <p:spPr bwMode="auto">
            <a:xfrm>
              <a:off x="1207" y="3521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194580" name="文本框 194579"/>
          <p:cNvSpPr txBox="1">
            <a:spLocks noChangeArrowheads="1"/>
          </p:cNvSpPr>
          <p:nvPr/>
        </p:nvSpPr>
        <p:spPr bwMode="auto">
          <a:xfrm>
            <a:off x="1112838" y="2405063"/>
            <a:ext cx="1582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解法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1:</a:t>
            </a:r>
          </a:p>
        </p:txBody>
      </p:sp>
      <p:grpSp>
        <p:nvGrpSpPr>
          <p:cNvPr id="194581" name="组合 194580"/>
          <p:cNvGrpSpPr/>
          <p:nvPr/>
        </p:nvGrpSpPr>
        <p:grpSpPr>
          <a:xfrm>
            <a:off x="3417888" y="2217738"/>
            <a:ext cx="4319587" cy="863600"/>
            <a:chOff x="1837" y="1362"/>
            <a:chExt cx="2721" cy="544"/>
          </a:xfrm>
        </p:grpSpPr>
        <p:sp>
          <p:nvSpPr>
            <p:cNvPr id="13329" name="文本框 194581"/>
            <p:cNvSpPr txBox="1">
              <a:spLocks noChangeArrowheads="1"/>
            </p:cNvSpPr>
            <p:nvPr/>
          </p:nvSpPr>
          <p:spPr bwMode="auto">
            <a:xfrm>
              <a:off x="1837" y="1480"/>
              <a:ext cx="272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None/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(       </a:t>
              </a:r>
              <a:r>
                <a: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＋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       </a:t>
              </a:r>
              <a:r>
                <a: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－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        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)</a:t>
              </a:r>
              <a:r>
                <a: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×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12</a:t>
              </a:r>
            </a:p>
          </p:txBody>
        </p:sp>
        <p:grpSp>
          <p:nvGrpSpPr>
            <p:cNvPr id="13330" name="组合 194582"/>
            <p:cNvGrpSpPr/>
            <p:nvPr/>
          </p:nvGrpSpPr>
          <p:grpSpPr>
            <a:xfrm>
              <a:off x="1991" y="1378"/>
              <a:ext cx="416" cy="528"/>
              <a:chOff x="956" y="1661"/>
              <a:chExt cx="416" cy="528"/>
            </a:xfrm>
          </p:grpSpPr>
          <p:sp>
            <p:nvSpPr>
              <p:cNvPr id="13331" name="文本框 194583"/>
              <p:cNvSpPr txBox="1">
                <a:spLocks noChangeArrowheads="1"/>
              </p:cNvSpPr>
              <p:nvPr/>
            </p:nvSpPr>
            <p:spPr bwMode="auto">
              <a:xfrm>
                <a:off x="966" y="1661"/>
                <a:ext cx="40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3332" name="文本框 194584"/>
              <p:cNvSpPr txBox="1">
                <a:spLocks noChangeArrowheads="1"/>
              </p:cNvSpPr>
              <p:nvPr/>
            </p:nvSpPr>
            <p:spPr bwMode="auto">
              <a:xfrm>
                <a:off x="956" y="1862"/>
                <a:ext cx="40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12</a:t>
                </a:r>
              </a:p>
            </p:txBody>
          </p:sp>
          <p:sp>
            <p:nvSpPr>
              <p:cNvPr id="13333" name="直接连接符 194585"/>
              <p:cNvSpPr>
                <a:spLocks noChangeShapeType="1"/>
              </p:cNvSpPr>
              <p:nvPr/>
            </p:nvSpPr>
            <p:spPr bwMode="auto">
              <a:xfrm>
                <a:off x="982" y="1933"/>
                <a:ext cx="299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/>
              </a:p>
            </p:txBody>
          </p:sp>
        </p:grpSp>
        <p:grpSp>
          <p:nvGrpSpPr>
            <p:cNvPr id="13334" name="组合 194586"/>
            <p:cNvGrpSpPr/>
            <p:nvPr/>
          </p:nvGrpSpPr>
          <p:grpSpPr>
            <a:xfrm>
              <a:off x="2627" y="1369"/>
              <a:ext cx="416" cy="528"/>
              <a:chOff x="956" y="1661"/>
              <a:chExt cx="416" cy="528"/>
            </a:xfrm>
          </p:grpSpPr>
          <p:sp>
            <p:nvSpPr>
              <p:cNvPr id="13335" name="文本框 194587"/>
              <p:cNvSpPr txBox="1">
                <a:spLocks noChangeArrowheads="1"/>
              </p:cNvSpPr>
              <p:nvPr/>
            </p:nvSpPr>
            <p:spPr bwMode="auto">
              <a:xfrm>
                <a:off x="966" y="1661"/>
                <a:ext cx="40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3336" name="文本框 194588"/>
              <p:cNvSpPr txBox="1">
                <a:spLocks noChangeArrowheads="1"/>
              </p:cNvSpPr>
              <p:nvPr/>
            </p:nvSpPr>
            <p:spPr bwMode="auto">
              <a:xfrm>
                <a:off x="956" y="1862"/>
                <a:ext cx="40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12</a:t>
                </a:r>
              </a:p>
            </p:txBody>
          </p:sp>
          <p:sp>
            <p:nvSpPr>
              <p:cNvPr id="13337" name="直接连接符 194589"/>
              <p:cNvSpPr>
                <a:spLocks noChangeShapeType="1"/>
              </p:cNvSpPr>
              <p:nvPr/>
            </p:nvSpPr>
            <p:spPr bwMode="auto">
              <a:xfrm>
                <a:off x="982" y="1933"/>
                <a:ext cx="299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/>
              </a:p>
            </p:txBody>
          </p:sp>
        </p:grpSp>
        <p:grpSp>
          <p:nvGrpSpPr>
            <p:cNvPr id="13338" name="组合 194590"/>
            <p:cNvGrpSpPr/>
            <p:nvPr/>
          </p:nvGrpSpPr>
          <p:grpSpPr>
            <a:xfrm>
              <a:off x="3261" y="1362"/>
              <a:ext cx="416" cy="528"/>
              <a:chOff x="956" y="1661"/>
              <a:chExt cx="416" cy="528"/>
            </a:xfrm>
          </p:grpSpPr>
          <p:sp>
            <p:nvSpPr>
              <p:cNvPr id="13339" name="文本框 194591"/>
              <p:cNvSpPr txBox="1">
                <a:spLocks noChangeArrowheads="1"/>
              </p:cNvSpPr>
              <p:nvPr/>
            </p:nvSpPr>
            <p:spPr bwMode="auto">
              <a:xfrm>
                <a:off x="966" y="1661"/>
                <a:ext cx="40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6</a:t>
                </a:r>
              </a:p>
            </p:txBody>
          </p:sp>
          <p:sp>
            <p:nvSpPr>
              <p:cNvPr id="13340" name="文本框 194592"/>
              <p:cNvSpPr txBox="1">
                <a:spLocks noChangeArrowheads="1"/>
              </p:cNvSpPr>
              <p:nvPr/>
            </p:nvSpPr>
            <p:spPr bwMode="auto">
              <a:xfrm>
                <a:off x="956" y="1862"/>
                <a:ext cx="40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12</a:t>
                </a:r>
              </a:p>
            </p:txBody>
          </p:sp>
          <p:sp>
            <p:nvSpPr>
              <p:cNvPr id="13341" name="直接连接符 194593"/>
              <p:cNvSpPr>
                <a:spLocks noChangeShapeType="1"/>
              </p:cNvSpPr>
              <p:nvPr/>
            </p:nvSpPr>
            <p:spPr bwMode="auto">
              <a:xfrm>
                <a:off x="982" y="1933"/>
                <a:ext cx="299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/>
              </a:p>
            </p:txBody>
          </p:sp>
        </p:grpSp>
      </p:grpSp>
      <p:sp>
        <p:nvSpPr>
          <p:cNvPr id="194595" name="文本框 194594"/>
          <p:cNvSpPr txBox="1">
            <a:spLocks noChangeArrowheads="1"/>
          </p:cNvSpPr>
          <p:nvPr/>
        </p:nvSpPr>
        <p:spPr bwMode="auto">
          <a:xfrm>
            <a:off x="2409825" y="2405063"/>
            <a:ext cx="1511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原式＝</a:t>
            </a:r>
          </a:p>
        </p:txBody>
      </p:sp>
      <p:grpSp>
        <p:nvGrpSpPr>
          <p:cNvPr id="194596" name="组合 194595"/>
          <p:cNvGrpSpPr/>
          <p:nvPr/>
        </p:nvGrpSpPr>
        <p:grpSpPr>
          <a:xfrm>
            <a:off x="2986088" y="3006725"/>
            <a:ext cx="2879725" cy="838200"/>
            <a:chOff x="295" y="2811"/>
            <a:chExt cx="1814" cy="528"/>
          </a:xfrm>
        </p:grpSpPr>
        <p:grpSp>
          <p:nvGrpSpPr>
            <p:cNvPr id="13344" name="组合 194596"/>
            <p:cNvGrpSpPr/>
            <p:nvPr/>
          </p:nvGrpSpPr>
          <p:grpSpPr>
            <a:xfrm>
              <a:off x="839" y="2811"/>
              <a:ext cx="416" cy="528"/>
              <a:chOff x="956" y="1661"/>
              <a:chExt cx="416" cy="528"/>
            </a:xfrm>
          </p:grpSpPr>
          <p:sp>
            <p:nvSpPr>
              <p:cNvPr id="13345" name="文本框 194597"/>
              <p:cNvSpPr txBox="1">
                <a:spLocks noChangeArrowheads="1"/>
              </p:cNvSpPr>
              <p:nvPr/>
            </p:nvSpPr>
            <p:spPr bwMode="auto">
              <a:xfrm>
                <a:off x="966" y="1661"/>
                <a:ext cx="40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3346" name="文本框 194598"/>
              <p:cNvSpPr txBox="1">
                <a:spLocks noChangeArrowheads="1"/>
              </p:cNvSpPr>
              <p:nvPr/>
            </p:nvSpPr>
            <p:spPr bwMode="auto">
              <a:xfrm>
                <a:off x="956" y="1862"/>
                <a:ext cx="40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12</a:t>
                </a:r>
              </a:p>
            </p:txBody>
          </p:sp>
          <p:sp>
            <p:nvSpPr>
              <p:cNvPr id="13347" name="直接连接符 194599"/>
              <p:cNvSpPr>
                <a:spLocks noChangeShapeType="1"/>
              </p:cNvSpPr>
              <p:nvPr/>
            </p:nvSpPr>
            <p:spPr bwMode="auto">
              <a:xfrm>
                <a:off x="982" y="1933"/>
                <a:ext cx="299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/>
              </a:p>
            </p:txBody>
          </p:sp>
        </p:grpSp>
        <p:sp>
          <p:nvSpPr>
            <p:cNvPr id="13348" name="文本框 194600"/>
            <p:cNvSpPr txBox="1">
              <a:spLocks noChangeArrowheads="1"/>
            </p:cNvSpPr>
            <p:nvPr/>
          </p:nvSpPr>
          <p:spPr bwMode="auto">
            <a:xfrm>
              <a:off x="295" y="2931"/>
              <a:ext cx="181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None/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＝</a:t>
              </a:r>
              <a:r>
                <a: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－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      </a:t>
              </a:r>
              <a:r>
                <a: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×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12</a:t>
              </a:r>
            </a:p>
          </p:txBody>
        </p:sp>
      </p:grpSp>
      <p:sp>
        <p:nvSpPr>
          <p:cNvPr id="194602" name="文本框 194601"/>
          <p:cNvSpPr txBox="1">
            <a:spLocks noChangeArrowheads="1"/>
          </p:cNvSpPr>
          <p:nvPr/>
        </p:nvSpPr>
        <p:spPr bwMode="auto">
          <a:xfrm>
            <a:off x="2986088" y="3702050"/>
            <a:ext cx="15843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＝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1.</a:t>
            </a:r>
          </a:p>
        </p:txBody>
      </p:sp>
      <p:sp>
        <p:nvSpPr>
          <p:cNvPr id="194603" name="文本框 194602"/>
          <p:cNvSpPr txBox="1">
            <a:spLocks noChangeArrowheads="1"/>
          </p:cNvSpPr>
          <p:nvPr/>
        </p:nvSpPr>
        <p:spPr bwMode="auto">
          <a:xfrm>
            <a:off x="1135063" y="4518025"/>
            <a:ext cx="1582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解法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2:</a:t>
            </a:r>
          </a:p>
        </p:txBody>
      </p:sp>
      <p:sp>
        <p:nvSpPr>
          <p:cNvPr id="194604" name="文本框 194603"/>
          <p:cNvSpPr txBox="1">
            <a:spLocks noChangeArrowheads="1"/>
          </p:cNvSpPr>
          <p:nvPr/>
        </p:nvSpPr>
        <p:spPr bwMode="auto">
          <a:xfrm>
            <a:off x="2430463" y="4533900"/>
            <a:ext cx="1511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原式＝</a:t>
            </a:r>
          </a:p>
        </p:txBody>
      </p:sp>
      <p:grpSp>
        <p:nvGrpSpPr>
          <p:cNvPr id="194605" name="组合 194604"/>
          <p:cNvGrpSpPr/>
          <p:nvPr/>
        </p:nvGrpSpPr>
        <p:grpSpPr>
          <a:xfrm>
            <a:off x="3295650" y="4303713"/>
            <a:ext cx="4824413" cy="868362"/>
            <a:chOff x="1746" y="2499"/>
            <a:chExt cx="3039" cy="547"/>
          </a:xfrm>
        </p:grpSpPr>
        <p:sp>
          <p:nvSpPr>
            <p:cNvPr id="13353" name="文本框 194605"/>
            <p:cNvSpPr txBox="1">
              <a:spLocks noChangeArrowheads="1"/>
            </p:cNvSpPr>
            <p:nvPr/>
          </p:nvSpPr>
          <p:spPr bwMode="auto">
            <a:xfrm>
              <a:off x="1746" y="2614"/>
              <a:ext cx="303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None/>
              </a:pP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     </a:t>
              </a:r>
              <a:r>
                <a: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×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12</a:t>
              </a:r>
              <a:r>
                <a: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 ＋ 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    </a:t>
              </a:r>
              <a:r>
                <a: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×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12</a:t>
              </a:r>
              <a:r>
                <a: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－</a:t>
              </a:r>
              <a:r>
                <a:rPr lang="zh-CN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     </a:t>
              </a:r>
              <a:r>
                <a:rPr lang="en-US" altLang="en-US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×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12</a:t>
              </a:r>
            </a:p>
          </p:txBody>
        </p:sp>
        <p:grpSp>
          <p:nvGrpSpPr>
            <p:cNvPr id="13354" name="组合 194606"/>
            <p:cNvGrpSpPr/>
            <p:nvPr/>
          </p:nvGrpSpPr>
          <p:grpSpPr>
            <a:xfrm>
              <a:off x="1882" y="2499"/>
              <a:ext cx="194" cy="532"/>
              <a:chOff x="1197" y="3249"/>
              <a:chExt cx="194" cy="532"/>
            </a:xfrm>
          </p:grpSpPr>
          <p:sp>
            <p:nvSpPr>
              <p:cNvPr id="13355" name="文本框 194607"/>
              <p:cNvSpPr txBox="1">
                <a:spLocks noChangeArrowheads="1"/>
              </p:cNvSpPr>
              <p:nvPr/>
            </p:nvSpPr>
            <p:spPr bwMode="auto">
              <a:xfrm>
                <a:off x="1199" y="3249"/>
                <a:ext cx="19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3356" name="文本框 194608"/>
              <p:cNvSpPr txBox="1">
                <a:spLocks noChangeArrowheads="1"/>
              </p:cNvSpPr>
              <p:nvPr/>
            </p:nvSpPr>
            <p:spPr bwMode="auto">
              <a:xfrm>
                <a:off x="1197" y="3454"/>
                <a:ext cx="19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3357" name="直接连接符 194609"/>
              <p:cNvSpPr>
                <a:spLocks noChangeShapeType="1"/>
              </p:cNvSpPr>
              <p:nvPr/>
            </p:nvSpPr>
            <p:spPr bwMode="auto">
              <a:xfrm>
                <a:off x="1207" y="3521"/>
                <a:ext cx="181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/>
              </a:p>
            </p:txBody>
          </p:sp>
        </p:grpSp>
        <p:grpSp>
          <p:nvGrpSpPr>
            <p:cNvPr id="13358" name="组合 194610"/>
            <p:cNvGrpSpPr/>
            <p:nvPr/>
          </p:nvGrpSpPr>
          <p:grpSpPr>
            <a:xfrm>
              <a:off x="2835" y="2514"/>
              <a:ext cx="194" cy="532"/>
              <a:chOff x="1197" y="3249"/>
              <a:chExt cx="194" cy="532"/>
            </a:xfrm>
          </p:grpSpPr>
          <p:sp>
            <p:nvSpPr>
              <p:cNvPr id="13359" name="文本框 194611"/>
              <p:cNvSpPr txBox="1">
                <a:spLocks noChangeArrowheads="1"/>
              </p:cNvSpPr>
              <p:nvPr/>
            </p:nvSpPr>
            <p:spPr bwMode="auto">
              <a:xfrm>
                <a:off x="1199" y="3249"/>
                <a:ext cx="19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3360" name="文本框 194612"/>
              <p:cNvSpPr txBox="1">
                <a:spLocks noChangeArrowheads="1"/>
              </p:cNvSpPr>
              <p:nvPr/>
            </p:nvSpPr>
            <p:spPr bwMode="auto">
              <a:xfrm>
                <a:off x="1197" y="3454"/>
                <a:ext cx="19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6</a:t>
                </a:r>
              </a:p>
            </p:txBody>
          </p:sp>
          <p:sp>
            <p:nvSpPr>
              <p:cNvPr id="13361" name="直接连接符 194613"/>
              <p:cNvSpPr>
                <a:spLocks noChangeShapeType="1"/>
              </p:cNvSpPr>
              <p:nvPr/>
            </p:nvSpPr>
            <p:spPr bwMode="auto">
              <a:xfrm>
                <a:off x="1207" y="3521"/>
                <a:ext cx="181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/>
              </a:p>
            </p:txBody>
          </p:sp>
        </p:grpSp>
        <p:grpSp>
          <p:nvGrpSpPr>
            <p:cNvPr id="13362" name="组合 194614"/>
            <p:cNvGrpSpPr/>
            <p:nvPr/>
          </p:nvGrpSpPr>
          <p:grpSpPr>
            <a:xfrm>
              <a:off x="3833" y="2499"/>
              <a:ext cx="194" cy="532"/>
              <a:chOff x="1197" y="3249"/>
              <a:chExt cx="194" cy="532"/>
            </a:xfrm>
          </p:grpSpPr>
          <p:sp>
            <p:nvSpPr>
              <p:cNvPr id="13363" name="文本框 194615"/>
              <p:cNvSpPr txBox="1">
                <a:spLocks noChangeArrowheads="1"/>
              </p:cNvSpPr>
              <p:nvPr/>
            </p:nvSpPr>
            <p:spPr bwMode="auto">
              <a:xfrm>
                <a:off x="1199" y="3249"/>
                <a:ext cx="19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3364" name="文本框 194616"/>
              <p:cNvSpPr txBox="1">
                <a:spLocks noChangeArrowheads="1"/>
              </p:cNvSpPr>
              <p:nvPr/>
            </p:nvSpPr>
            <p:spPr bwMode="auto">
              <a:xfrm>
                <a:off x="1197" y="3454"/>
                <a:ext cx="19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3365" name="直接连接符 194617"/>
              <p:cNvSpPr>
                <a:spLocks noChangeShapeType="1"/>
              </p:cNvSpPr>
              <p:nvPr/>
            </p:nvSpPr>
            <p:spPr bwMode="auto">
              <a:xfrm>
                <a:off x="1207" y="3521"/>
                <a:ext cx="181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/>
              </a:p>
            </p:txBody>
          </p:sp>
        </p:grpSp>
      </p:grpSp>
      <p:sp>
        <p:nvSpPr>
          <p:cNvPr id="194619" name="文本框 194618"/>
          <p:cNvSpPr txBox="1">
            <a:spLocks noChangeArrowheads="1"/>
          </p:cNvSpPr>
          <p:nvPr/>
        </p:nvSpPr>
        <p:spPr bwMode="auto">
          <a:xfrm>
            <a:off x="2935288" y="5070475"/>
            <a:ext cx="28082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＝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＋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94620" name="文本框 194619"/>
          <p:cNvSpPr txBox="1">
            <a:spLocks noChangeArrowheads="1"/>
          </p:cNvSpPr>
          <p:nvPr/>
        </p:nvSpPr>
        <p:spPr bwMode="auto">
          <a:xfrm>
            <a:off x="3079750" y="5646738"/>
            <a:ext cx="15843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＝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1.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4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4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0" grpId="0"/>
      <p:bldP spid="194595" grpId="0"/>
      <p:bldP spid="194602" grpId="0"/>
      <p:bldP spid="194603" grpId="0"/>
      <p:bldP spid="194604" grpId="0"/>
      <p:bldP spid="194619" grpId="0"/>
      <p:bldP spid="1946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云形标注 197633"/>
          <p:cNvSpPr/>
          <p:nvPr/>
        </p:nvSpPr>
        <p:spPr>
          <a:xfrm>
            <a:off x="5611813" y="4435793"/>
            <a:ext cx="2841625" cy="2065337"/>
          </a:xfrm>
          <a:prstGeom prst="cloudCallout">
            <a:avLst>
              <a:gd name="adj1" fmla="val -37583"/>
              <a:gd name="adj2" fmla="val -99236"/>
            </a:avLst>
          </a:prstGeom>
          <a:solidFill>
            <a:schemeClr val="accent5">
              <a:lumMod val="90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algn="ctr">
              <a:buClr>
                <a:srgbClr val="000000"/>
              </a:buClr>
            </a:pPr>
            <a:endParaRPr lang="en-US" altLang="x-none" sz="3200" noProof="1">
              <a:latin typeface="Times New Roman" panose="02020603050405020304" pitchFamily="18" charset="0"/>
            </a:endParaRPr>
          </a:p>
        </p:txBody>
      </p:sp>
      <p:sp>
        <p:nvSpPr>
          <p:cNvPr id="197635" name="文本框 197634"/>
          <p:cNvSpPr txBox="1">
            <a:spLocks noChangeArrowheads="1"/>
          </p:cNvSpPr>
          <p:nvPr/>
        </p:nvSpPr>
        <p:spPr bwMode="auto">
          <a:xfrm>
            <a:off x="6011863" y="4654868"/>
            <a:ext cx="24415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解法有错吗？错在哪里？</a:t>
            </a:r>
          </a:p>
        </p:txBody>
      </p:sp>
      <p:sp>
        <p:nvSpPr>
          <p:cNvPr id="197636" name="文本框 197635"/>
          <p:cNvSpPr txBox="1">
            <a:spLocks noChangeArrowheads="1"/>
          </p:cNvSpPr>
          <p:nvPr/>
        </p:nvSpPr>
        <p:spPr bwMode="auto">
          <a:xfrm>
            <a:off x="2381250" y="2130743"/>
            <a:ext cx="63658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>
                <a:solidFill>
                  <a:srgbClr val="FF3399"/>
                </a:solidFill>
                <a:latin typeface="Times New Roman" panose="02020603050405020304" pitchFamily="18" charset="0"/>
              </a:rPr>
              <a:t>                 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?            ?            ?</a:t>
            </a:r>
          </a:p>
          <a:p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                __          __          __</a:t>
            </a:r>
            <a:endParaRPr lang="en-US" altLang="zh-CN" sz="32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0" name="文本框 197641"/>
          <p:cNvSpPr txBox="1">
            <a:spLocks noChangeArrowheads="1"/>
          </p:cNvSpPr>
          <p:nvPr/>
        </p:nvSpPr>
        <p:spPr bwMode="auto">
          <a:xfrm>
            <a:off x="1835150" y="1483043"/>
            <a:ext cx="52927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</a:rPr>
              <a:t>(</a:t>
            </a:r>
            <a:r>
              <a:rPr lang="en-US" altLang="en-US" sz="2800" b="1">
                <a:latin typeface="Times New Roman" panose="02020603050405020304" pitchFamily="18" charset="0"/>
              </a:rPr>
              <a:t>－</a:t>
            </a:r>
            <a:r>
              <a:rPr lang="en-US" altLang="zh-CN" sz="2800" b="1">
                <a:latin typeface="Times New Roman" panose="02020603050405020304" pitchFamily="18" charset="0"/>
              </a:rPr>
              <a:t>24)</a:t>
            </a:r>
            <a:r>
              <a:rPr lang="en-US" altLang="en-US" sz="2800" b="1">
                <a:latin typeface="Times New Roman" panose="02020603050405020304" pitchFamily="18" charset="0"/>
              </a:rPr>
              <a:t>×</a:t>
            </a:r>
            <a:r>
              <a:rPr lang="en-US" altLang="zh-CN" sz="2800" b="1">
                <a:latin typeface="Times New Roman" panose="02020603050405020304" pitchFamily="18" charset="0"/>
              </a:rPr>
              <a:t>(     </a:t>
            </a:r>
            <a:r>
              <a:rPr lang="en-US" altLang="en-US" sz="2800" b="1">
                <a:latin typeface="Times New Roman" panose="02020603050405020304" pitchFamily="18" charset="0"/>
              </a:rPr>
              <a:t>－</a:t>
            </a:r>
            <a:r>
              <a:rPr lang="zh-CN" altLang="en-US" sz="2800" b="1">
                <a:latin typeface="Times New Roman" panose="02020603050405020304" pitchFamily="18" charset="0"/>
              </a:rPr>
              <a:t>     </a:t>
            </a:r>
            <a:r>
              <a:rPr lang="en-US" altLang="en-US" sz="2800" b="1">
                <a:latin typeface="Times New Roman" panose="02020603050405020304" pitchFamily="18" charset="0"/>
              </a:rPr>
              <a:t>＋</a:t>
            </a:r>
            <a:r>
              <a:rPr lang="zh-CN" altLang="en-US" sz="2800" b="1">
                <a:latin typeface="Times New Roman" panose="02020603050405020304" pitchFamily="18" charset="0"/>
              </a:rPr>
              <a:t>     </a:t>
            </a:r>
            <a:r>
              <a:rPr lang="en-US" altLang="en-US" sz="2800" b="1">
                <a:latin typeface="Times New Roman" panose="02020603050405020304" pitchFamily="18" charset="0"/>
              </a:rPr>
              <a:t>－</a:t>
            </a:r>
            <a:r>
              <a:rPr lang="zh-CN" altLang="en-US" sz="2800" b="1">
                <a:latin typeface="Times New Roman" panose="02020603050405020304" pitchFamily="18" charset="0"/>
              </a:rPr>
              <a:t>      </a:t>
            </a:r>
            <a:r>
              <a:rPr lang="en-US" altLang="zh-CN" sz="2800" b="1">
                <a:latin typeface="Times New Roman" panose="02020603050405020304" pitchFamily="18" charset="0"/>
              </a:rPr>
              <a:t>)</a:t>
            </a:r>
          </a:p>
        </p:txBody>
      </p:sp>
      <p:grpSp>
        <p:nvGrpSpPr>
          <p:cNvPr id="14341" name="组合 197642"/>
          <p:cNvGrpSpPr/>
          <p:nvPr/>
        </p:nvGrpSpPr>
        <p:grpSpPr>
          <a:xfrm>
            <a:off x="6011863" y="1314768"/>
            <a:ext cx="307975" cy="858837"/>
            <a:chOff x="2290" y="3203"/>
            <a:chExt cx="194" cy="541"/>
          </a:xfrm>
        </p:grpSpPr>
        <p:sp>
          <p:nvSpPr>
            <p:cNvPr id="14342" name="文本框 197643"/>
            <p:cNvSpPr txBox="1">
              <a:spLocks noChangeArrowheads="1"/>
            </p:cNvSpPr>
            <p:nvPr/>
          </p:nvSpPr>
          <p:spPr bwMode="auto">
            <a:xfrm>
              <a:off x="2292" y="3203"/>
              <a:ext cx="1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4343" name="文本框 197644"/>
            <p:cNvSpPr txBox="1">
              <a:spLocks noChangeArrowheads="1"/>
            </p:cNvSpPr>
            <p:nvPr/>
          </p:nvSpPr>
          <p:spPr bwMode="auto">
            <a:xfrm>
              <a:off x="2290" y="3417"/>
              <a:ext cx="1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4344" name="直接连接符 197645"/>
            <p:cNvSpPr>
              <a:spLocks noChangeShapeType="1"/>
            </p:cNvSpPr>
            <p:nvPr/>
          </p:nvSpPr>
          <p:spPr bwMode="auto">
            <a:xfrm>
              <a:off x="2300" y="3475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4345" name="组合 197646"/>
          <p:cNvGrpSpPr/>
          <p:nvPr/>
        </p:nvGrpSpPr>
        <p:grpSpPr>
          <a:xfrm>
            <a:off x="5105400" y="1314768"/>
            <a:ext cx="307975" cy="860425"/>
            <a:chOff x="4486" y="58"/>
            <a:chExt cx="194" cy="542"/>
          </a:xfrm>
        </p:grpSpPr>
        <p:sp>
          <p:nvSpPr>
            <p:cNvPr id="14346" name="文本框 197647"/>
            <p:cNvSpPr txBox="1">
              <a:spLocks noChangeArrowheads="1"/>
            </p:cNvSpPr>
            <p:nvPr/>
          </p:nvSpPr>
          <p:spPr bwMode="auto">
            <a:xfrm>
              <a:off x="4488" y="58"/>
              <a:ext cx="1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4347" name="文本框 197648"/>
            <p:cNvSpPr txBox="1">
              <a:spLocks noChangeArrowheads="1"/>
            </p:cNvSpPr>
            <p:nvPr/>
          </p:nvSpPr>
          <p:spPr bwMode="auto">
            <a:xfrm>
              <a:off x="4486" y="273"/>
              <a:ext cx="1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4348" name="直接连接符 197649"/>
            <p:cNvSpPr>
              <a:spLocks noChangeShapeType="1"/>
            </p:cNvSpPr>
            <p:nvPr/>
          </p:nvSpPr>
          <p:spPr bwMode="auto">
            <a:xfrm>
              <a:off x="4496" y="330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4349" name="组合 197650"/>
          <p:cNvGrpSpPr/>
          <p:nvPr/>
        </p:nvGrpSpPr>
        <p:grpSpPr>
          <a:xfrm>
            <a:off x="4327525" y="1314768"/>
            <a:ext cx="307975" cy="858837"/>
            <a:chOff x="3996" y="58"/>
            <a:chExt cx="194" cy="541"/>
          </a:xfrm>
        </p:grpSpPr>
        <p:sp>
          <p:nvSpPr>
            <p:cNvPr id="14350" name="文本框 197651"/>
            <p:cNvSpPr txBox="1">
              <a:spLocks noChangeArrowheads="1"/>
            </p:cNvSpPr>
            <p:nvPr/>
          </p:nvSpPr>
          <p:spPr bwMode="auto">
            <a:xfrm>
              <a:off x="3998" y="58"/>
              <a:ext cx="1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4351" name="文本框 197652"/>
            <p:cNvSpPr txBox="1">
              <a:spLocks noChangeArrowheads="1"/>
            </p:cNvSpPr>
            <p:nvPr/>
          </p:nvSpPr>
          <p:spPr bwMode="auto">
            <a:xfrm>
              <a:off x="3996" y="272"/>
              <a:ext cx="1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4352" name="直接连接符 197653"/>
            <p:cNvSpPr>
              <a:spLocks noChangeShapeType="1"/>
            </p:cNvSpPr>
            <p:nvPr/>
          </p:nvSpPr>
          <p:spPr bwMode="auto">
            <a:xfrm>
              <a:off x="4006" y="330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4353" name="组合 197654"/>
          <p:cNvGrpSpPr/>
          <p:nvPr/>
        </p:nvGrpSpPr>
        <p:grpSpPr>
          <a:xfrm>
            <a:off x="3492500" y="1316355"/>
            <a:ext cx="307975" cy="858838"/>
            <a:chOff x="4195" y="935"/>
            <a:chExt cx="194" cy="541"/>
          </a:xfrm>
        </p:grpSpPr>
        <p:sp>
          <p:nvSpPr>
            <p:cNvPr id="14354" name="文本框 197655"/>
            <p:cNvSpPr txBox="1">
              <a:spLocks noChangeArrowheads="1"/>
            </p:cNvSpPr>
            <p:nvPr/>
          </p:nvSpPr>
          <p:spPr bwMode="auto">
            <a:xfrm>
              <a:off x="4197" y="935"/>
              <a:ext cx="1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4355" name="文本框 197656"/>
            <p:cNvSpPr txBox="1">
              <a:spLocks noChangeArrowheads="1"/>
            </p:cNvSpPr>
            <p:nvPr/>
          </p:nvSpPr>
          <p:spPr bwMode="auto">
            <a:xfrm>
              <a:off x="4195" y="1149"/>
              <a:ext cx="1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4356" name="直接连接符 197657"/>
            <p:cNvSpPr>
              <a:spLocks noChangeShapeType="1"/>
            </p:cNvSpPr>
            <p:nvPr/>
          </p:nvSpPr>
          <p:spPr bwMode="auto">
            <a:xfrm>
              <a:off x="4205" y="1207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197659" name="文本框 197658"/>
          <p:cNvSpPr txBox="1">
            <a:spLocks noChangeArrowheads="1"/>
          </p:cNvSpPr>
          <p:nvPr/>
        </p:nvSpPr>
        <p:spPr bwMode="auto">
          <a:xfrm>
            <a:off x="896938" y="2664143"/>
            <a:ext cx="86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解</a:t>
            </a:r>
            <a:r>
              <a:rPr lang="en-US" altLang="zh-CN" sz="240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197660" name="文本框 197659"/>
          <p:cNvSpPr txBox="1">
            <a:spLocks noChangeArrowheads="1"/>
          </p:cNvSpPr>
          <p:nvPr/>
        </p:nvSpPr>
        <p:spPr bwMode="auto">
          <a:xfrm>
            <a:off x="1546225" y="2648268"/>
            <a:ext cx="1511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原式＝</a:t>
            </a:r>
          </a:p>
        </p:txBody>
      </p:sp>
      <p:grpSp>
        <p:nvGrpSpPr>
          <p:cNvPr id="197661" name="组合 197660"/>
          <p:cNvGrpSpPr/>
          <p:nvPr/>
        </p:nvGrpSpPr>
        <p:grpSpPr>
          <a:xfrm>
            <a:off x="2482850" y="2419668"/>
            <a:ext cx="6192838" cy="877887"/>
            <a:chOff x="1746" y="990"/>
            <a:chExt cx="3901" cy="553"/>
          </a:xfrm>
        </p:grpSpPr>
        <p:sp>
          <p:nvSpPr>
            <p:cNvPr id="14360" name="文本框 197661"/>
            <p:cNvSpPr txBox="1">
              <a:spLocks noChangeArrowheads="1"/>
            </p:cNvSpPr>
            <p:nvPr/>
          </p:nvSpPr>
          <p:spPr bwMode="auto">
            <a:xfrm>
              <a:off x="1746" y="1107"/>
              <a:ext cx="390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None/>
              </a:pPr>
              <a:r>
                <a:rPr lang="zh-CN" altLang="en-US" sz="2800" b="1">
                  <a:latin typeface="Times New Roman" panose="02020603050405020304" pitchFamily="18" charset="0"/>
                </a:rPr>
                <a:t> </a:t>
              </a:r>
              <a:r>
                <a:rPr lang="en-US" altLang="en-US" sz="2800" b="1">
                  <a:latin typeface="Times New Roman" panose="02020603050405020304" pitchFamily="18" charset="0"/>
                </a:rPr>
                <a:t>－</a:t>
              </a:r>
              <a:r>
                <a:rPr lang="en-US" altLang="zh-CN" sz="2800" b="1">
                  <a:latin typeface="Times New Roman" panose="02020603050405020304" pitchFamily="18" charset="0"/>
                </a:rPr>
                <a:t>24</a:t>
              </a:r>
              <a:r>
                <a:rPr lang="en-US" altLang="en-US" sz="2800" b="1">
                  <a:latin typeface="Times New Roman" panose="02020603050405020304" pitchFamily="18" charset="0"/>
                </a:rPr>
                <a:t>×</a:t>
              </a:r>
              <a:r>
                <a:rPr lang="en-US" altLang="zh-CN" sz="2800" b="1">
                  <a:latin typeface="Times New Roman" panose="02020603050405020304" pitchFamily="18" charset="0"/>
                </a:rPr>
                <a:t>    </a:t>
              </a:r>
              <a:r>
                <a:rPr lang="en-US" altLang="en-US" sz="2800" b="1">
                  <a:latin typeface="Times New Roman" panose="02020603050405020304" pitchFamily="18" charset="0"/>
                </a:rPr>
                <a:t>－</a:t>
              </a:r>
              <a:r>
                <a:rPr lang="en-US" altLang="zh-CN" sz="2800" b="1">
                  <a:latin typeface="Times New Roman" panose="02020603050405020304" pitchFamily="18" charset="0"/>
                </a:rPr>
                <a:t>24</a:t>
              </a:r>
              <a:r>
                <a:rPr lang="en-US" altLang="en-US" sz="2800" b="1">
                  <a:latin typeface="Times New Roman" panose="02020603050405020304" pitchFamily="18" charset="0"/>
                </a:rPr>
                <a:t>×</a:t>
              </a:r>
              <a:r>
                <a:rPr lang="en-US" altLang="zh-CN" sz="2800" b="1">
                  <a:latin typeface="Times New Roman" panose="02020603050405020304" pitchFamily="18" charset="0"/>
                </a:rPr>
                <a:t>    </a:t>
              </a:r>
              <a:r>
                <a:rPr lang="en-US" altLang="en-US" sz="2800" b="1">
                  <a:latin typeface="Times New Roman" panose="02020603050405020304" pitchFamily="18" charset="0"/>
                </a:rPr>
                <a:t>＋</a:t>
              </a:r>
              <a:r>
                <a:rPr lang="en-US" altLang="zh-CN" sz="2800" b="1">
                  <a:latin typeface="Times New Roman" panose="02020603050405020304" pitchFamily="18" charset="0"/>
                </a:rPr>
                <a:t>24</a:t>
              </a:r>
              <a:r>
                <a:rPr lang="en-US" altLang="en-US" sz="2800" b="1">
                  <a:latin typeface="Times New Roman" panose="02020603050405020304" pitchFamily="18" charset="0"/>
                </a:rPr>
                <a:t>×</a:t>
              </a:r>
              <a:r>
                <a:rPr lang="en-US" altLang="zh-CN" sz="2800" b="1">
                  <a:latin typeface="Times New Roman" panose="02020603050405020304" pitchFamily="18" charset="0"/>
                </a:rPr>
                <a:t>    </a:t>
              </a:r>
              <a:r>
                <a:rPr lang="en-US" altLang="en-US" sz="2800" b="1">
                  <a:latin typeface="Times New Roman" panose="02020603050405020304" pitchFamily="18" charset="0"/>
                </a:rPr>
                <a:t>－ </a:t>
              </a:r>
              <a:r>
                <a:rPr lang="en-US" altLang="zh-CN" sz="2800" b="1">
                  <a:latin typeface="Times New Roman" panose="02020603050405020304" pitchFamily="18" charset="0"/>
                </a:rPr>
                <a:t>24</a:t>
              </a:r>
              <a:r>
                <a:rPr lang="en-US" altLang="en-US" sz="2800" b="1">
                  <a:latin typeface="Times New Roman" panose="02020603050405020304" pitchFamily="18" charset="0"/>
                </a:rPr>
                <a:t>×</a:t>
              </a:r>
              <a:r>
                <a:rPr lang="en-US" altLang="zh-CN" sz="2800" b="1">
                  <a:latin typeface="Times New Roman" panose="02020603050405020304" pitchFamily="18" charset="0"/>
                </a:rPr>
                <a:t>  </a:t>
              </a:r>
            </a:p>
          </p:txBody>
        </p:sp>
        <p:grpSp>
          <p:nvGrpSpPr>
            <p:cNvPr id="14361" name="组合 197662"/>
            <p:cNvGrpSpPr/>
            <p:nvPr/>
          </p:nvGrpSpPr>
          <p:grpSpPr>
            <a:xfrm>
              <a:off x="5275" y="993"/>
              <a:ext cx="194" cy="541"/>
              <a:chOff x="2290" y="3203"/>
              <a:chExt cx="194" cy="541"/>
            </a:xfrm>
          </p:grpSpPr>
          <p:sp>
            <p:nvSpPr>
              <p:cNvPr id="14362" name="文本框 197663"/>
              <p:cNvSpPr txBox="1">
                <a:spLocks noChangeArrowheads="1"/>
              </p:cNvSpPr>
              <p:nvPr/>
            </p:nvSpPr>
            <p:spPr bwMode="auto">
              <a:xfrm>
                <a:off x="2292" y="3203"/>
                <a:ext cx="19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latin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14363" name="文本框 197664"/>
              <p:cNvSpPr txBox="1">
                <a:spLocks noChangeArrowheads="1"/>
              </p:cNvSpPr>
              <p:nvPr/>
            </p:nvSpPr>
            <p:spPr bwMode="auto">
              <a:xfrm>
                <a:off x="2290" y="3417"/>
                <a:ext cx="19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latin typeface="Times New Roman" panose="02020603050405020304" pitchFamily="18" charset="0"/>
                  </a:rPr>
                  <a:t>8</a:t>
                </a:r>
              </a:p>
            </p:txBody>
          </p:sp>
          <p:sp>
            <p:nvSpPr>
              <p:cNvPr id="14364" name="直接连接符 197665"/>
              <p:cNvSpPr>
                <a:spLocks noChangeShapeType="1"/>
              </p:cNvSpPr>
              <p:nvPr/>
            </p:nvSpPr>
            <p:spPr bwMode="auto">
              <a:xfrm>
                <a:off x="2300" y="3475"/>
                <a:ext cx="18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/>
              </a:p>
            </p:txBody>
          </p:sp>
        </p:grpSp>
        <p:grpSp>
          <p:nvGrpSpPr>
            <p:cNvPr id="14365" name="组合 197666"/>
            <p:cNvGrpSpPr/>
            <p:nvPr/>
          </p:nvGrpSpPr>
          <p:grpSpPr>
            <a:xfrm>
              <a:off x="4305" y="1001"/>
              <a:ext cx="194" cy="542"/>
              <a:chOff x="4486" y="58"/>
              <a:chExt cx="194" cy="542"/>
            </a:xfrm>
          </p:grpSpPr>
          <p:sp>
            <p:nvSpPr>
              <p:cNvPr id="14366" name="文本框 197667"/>
              <p:cNvSpPr txBox="1">
                <a:spLocks noChangeArrowheads="1"/>
              </p:cNvSpPr>
              <p:nvPr/>
            </p:nvSpPr>
            <p:spPr bwMode="auto">
              <a:xfrm>
                <a:off x="4488" y="58"/>
                <a:ext cx="19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4367" name="文本框 197668"/>
              <p:cNvSpPr txBox="1">
                <a:spLocks noChangeArrowheads="1"/>
              </p:cNvSpPr>
              <p:nvPr/>
            </p:nvSpPr>
            <p:spPr bwMode="auto">
              <a:xfrm>
                <a:off x="4486" y="273"/>
                <a:ext cx="19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latin typeface="Times New Roman" panose="02020603050405020304" pitchFamily="18" charset="0"/>
                  </a:rPr>
                  <a:t>6</a:t>
                </a:r>
              </a:p>
            </p:txBody>
          </p:sp>
          <p:sp>
            <p:nvSpPr>
              <p:cNvPr id="14368" name="直接连接符 197669"/>
              <p:cNvSpPr>
                <a:spLocks noChangeShapeType="1"/>
              </p:cNvSpPr>
              <p:nvPr/>
            </p:nvSpPr>
            <p:spPr bwMode="auto">
              <a:xfrm>
                <a:off x="4496" y="330"/>
                <a:ext cx="18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/>
              </a:p>
            </p:txBody>
          </p:sp>
        </p:grpSp>
        <p:grpSp>
          <p:nvGrpSpPr>
            <p:cNvPr id="14369" name="组合 197670"/>
            <p:cNvGrpSpPr/>
            <p:nvPr/>
          </p:nvGrpSpPr>
          <p:grpSpPr>
            <a:xfrm>
              <a:off x="3397" y="1002"/>
              <a:ext cx="194" cy="541"/>
              <a:chOff x="3996" y="58"/>
              <a:chExt cx="194" cy="541"/>
            </a:xfrm>
          </p:grpSpPr>
          <p:sp>
            <p:nvSpPr>
              <p:cNvPr id="14370" name="文本框 197671"/>
              <p:cNvSpPr txBox="1">
                <a:spLocks noChangeArrowheads="1"/>
              </p:cNvSpPr>
              <p:nvPr/>
            </p:nvSpPr>
            <p:spPr bwMode="auto">
              <a:xfrm>
                <a:off x="3998" y="58"/>
                <a:ext cx="19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4371" name="文本框 197672"/>
              <p:cNvSpPr txBox="1">
                <a:spLocks noChangeArrowheads="1"/>
              </p:cNvSpPr>
              <p:nvPr/>
            </p:nvSpPr>
            <p:spPr bwMode="auto">
              <a:xfrm>
                <a:off x="3996" y="272"/>
                <a:ext cx="19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4372" name="直接连接符 197673"/>
              <p:cNvSpPr>
                <a:spLocks noChangeShapeType="1"/>
              </p:cNvSpPr>
              <p:nvPr/>
            </p:nvSpPr>
            <p:spPr bwMode="auto">
              <a:xfrm>
                <a:off x="4006" y="330"/>
                <a:ext cx="18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/>
              </a:p>
            </p:txBody>
          </p:sp>
        </p:grpSp>
        <p:grpSp>
          <p:nvGrpSpPr>
            <p:cNvPr id="14373" name="组合 197674"/>
            <p:cNvGrpSpPr/>
            <p:nvPr/>
          </p:nvGrpSpPr>
          <p:grpSpPr>
            <a:xfrm>
              <a:off x="2517" y="990"/>
              <a:ext cx="194" cy="541"/>
              <a:chOff x="4195" y="935"/>
              <a:chExt cx="194" cy="541"/>
            </a:xfrm>
          </p:grpSpPr>
          <p:sp>
            <p:nvSpPr>
              <p:cNvPr id="14374" name="文本框 197675"/>
              <p:cNvSpPr txBox="1">
                <a:spLocks noChangeArrowheads="1"/>
              </p:cNvSpPr>
              <p:nvPr/>
            </p:nvSpPr>
            <p:spPr bwMode="auto">
              <a:xfrm>
                <a:off x="4197" y="935"/>
                <a:ext cx="19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4375" name="文本框 197676"/>
              <p:cNvSpPr txBox="1">
                <a:spLocks noChangeArrowheads="1"/>
              </p:cNvSpPr>
              <p:nvPr/>
            </p:nvSpPr>
            <p:spPr bwMode="auto">
              <a:xfrm>
                <a:off x="4195" y="1149"/>
                <a:ext cx="19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4376" name="直接连接符 197677"/>
              <p:cNvSpPr>
                <a:spLocks noChangeShapeType="1"/>
              </p:cNvSpPr>
              <p:nvPr/>
            </p:nvSpPr>
            <p:spPr bwMode="auto">
              <a:xfrm>
                <a:off x="4205" y="1207"/>
                <a:ext cx="18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/>
              </a:p>
            </p:txBody>
          </p:sp>
        </p:grpSp>
      </p:grpSp>
      <p:sp>
        <p:nvSpPr>
          <p:cNvPr id="14377" name="矩形 197678"/>
          <p:cNvSpPr>
            <a:spLocks noChangeArrowheads="1"/>
          </p:cNvSpPr>
          <p:nvPr/>
        </p:nvSpPr>
        <p:spPr bwMode="auto">
          <a:xfrm>
            <a:off x="969963" y="1554480"/>
            <a:ext cx="12954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计算：</a:t>
            </a:r>
          </a:p>
        </p:txBody>
      </p:sp>
      <p:sp>
        <p:nvSpPr>
          <p:cNvPr id="197680" name="文本框 197679"/>
          <p:cNvSpPr txBox="1">
            <a:spLocks noChangeArrowheads="1"/>
          </p:cNvSpPr>
          <p:nvPr/>
        </p:nvSpPr>
        <p:spPr bwMode="auto">
          <a:xfrm>
            <a:off x="2122488" y="3211830"/>
            <a:ext cx="41767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</a:rPr>
              <a:t>＝ </a:t>
            </a:r>
            <a:r>
              <a:rPr lang="en-US" altLang="en-US" sz="2800" b="1">
                <a:latin typeface="Times New Roman" panose="02020603050405020304" pitchFamily="18" charset="0"/>
              </a:rPr>
              <a:t>－</a:t>
            </a:r>
            <a:r>
              <a:rPr lang="zh-CN" altLang="en-US" sz="2800" b="1"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</a:rPr>
              <a:t>8 </a:t>
            </a:r>
            <a:r>
              <a:rPr lang="en-US" altLang="en-US" sz="2800" b="1">
                <a:latin typeface="Times New Roman" panose="02020603050405020304" pitchFamily="18" charset="0"/>
              </a:rPr>
              <a:t>－</a:t>
            </a:r>
            <a:r>
              <a:rPr lang="en-US" altLang="zh-CN" sz="2800" b="1">
                <a:latin typeface="Times New Roman" panose="02020603050405020304" pitchFamily="18" charset="0"/>
              </a:rPr>
              <a:t>18  </a:t>
            </a:r>
            <a:r>
              <a:rPr lang="en-US" altLang="en-US" sz="2800" b="1">
                <a:latin typeface="Times New Roman" panose="02020603050405020304" pitchFamily="18" charset="0"/>
              </a:rPr>
              <a:t>＋</a:t>
            </a:r>
            <a:r>
              <a:rPr lang="en-US" altLang="zh-CN" sz="2800" b="1">
                <a:latin typeface="Times New Roman" panose="02020603050405020304" pitchFamily="18" charset="0"/>
              </a:rPr>
              <a:t>4</a:t>
            </a:r>
            <a:r>
              <a:rPr lang="en-US" altLang="en-US" sz="2800" b="1">
                <a:latin typeface="Times New Roman" panose="02020603050405020304" pitchFamily="18" charset="0"/>
              </a:rPr>
              <a:t>－</a:t>
            </a:r>
            <a:r>
              <a:rPr lang="zh-CN" altLang="en-US" sz="2800" b="1"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197681" name="文本框 197680"/>
          <p:cNvSpPr txBox="1">
            <a:spLocks noChangeArrowheads="1"/>
          </p:cNvSpPr>
          <p:nvPr/>
        </p:nvSpPr>
        <p:spPr bwMode="auto">
          <a:xfrm>
            <a:off x="2122488" y="3916680"/>
            <a:ext cx="28082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</a:rPr>
              <a:t>＝ </a:t>
            </a:r>
            <a:r>
              <a:rPr lang="en-US" altLang="en-US" sz="2800" b="1">
                <a:latin typeface="Times New Roman" panose="02020603050405020304" pitchFamily="18" charset="0"/>
              </a:rPr>
              <a:t>－</a:t>
            </a:r>
            <a:r>
              <a:rPr lang="zh-CN" altLang="en-US" sz="2800" b="1"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</a:rPr>
              <a:t>41  </a:t>
            </a:r>
            <a:r>
              <a:rPr lang="en-US" altLang="en-US" sz="2800" b="1">
                <a:latin typeface="Times New Roman" panose="02020603050405020304" pitchFamily="18" charset="0"/>
              </a:rPr>
              <a:t>＋</a:t>
            </a:r>
            <a:r>
              <a:rPr lang="en-US" altLang="zh-CN" sz="2800" b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97682" name="文本框 197681"/>
          <p:cNvSpPr txBox="1">
            <a:spLocks noChangeArrowheads="1"/>
          </p:cNvSpPr>
          <p:nvPr/>
        </p:nvSpPr>
        <p:spPr bwMode="auto">
          <a:xfrm>
            <a:off x="2122488" y="4492943"/>
            <a:ext cx="28082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</a:rPr>
              <a:t>＝ </a:t>
            </a:r>
            <a:r>
              <a:rPr lang="en-US" altLang="en-US" sz="2800" b="1">
                <a:latin typeface="Times New Roman" panose="02020603050405020304" pitchFamily="18" charset="0"/>
              </a:rPr>
              <a:t>－</a:t>
            </a:r>
            <a:r>
              <a:rPr lang="zh-CN" altLang="en-US" sz="2800" b="1"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</a:rPr>
              <a:t>37.</a:t>
            </a:r>
          </a:p>
        </p:txBody>
      </p:sp>
      <p:sp>
        <p:nvSpPr>
          <p:cNvPr id="14381" name="圆角矩形 31"/>
          <p:cNvSpPr>
            <a:spLocks noChangeArrowheads="1"/>
          </p:cNvSpPr>
          <p:nvPr/>
        </p:nvSpPr>
        <p:spPr bwMode="auto">
          <a:xfrm>
            <a:off x="525463" y="886143"/>
            <a:ext cx="1309687" cy="42862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议一议</a:t>
            </a:r>
          </a:p>
        </p:txBody>
      </p:sp>
    </p:spTree>
  </p:cSld>
  <p:clrMapOvr>
    <a:masterClrMapping/>
  </p:clrMapOvr>
  <p:transition advTm="6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7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charRg st="0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charRg st="46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197636">
                                            <p:txEl>
                                              <p:charRg st="0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197636">
                                            <p:txEl>
                                              <p:charRg st="46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4" grpId="0" animBg="1"/>
      <p:bldP spid="197635" grpId="0"/>
      <p:bldP spid="197659" grpId="0"/>
      <p:bldP spid="197660" grpId="0"/>
      <p:bldP spid="197680" grpId="0"/>
      <p:bldP spid="197681" grpId="0"/>
      <p:bldP spid="19768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文本框 198657"/>
          <p:cNvSpPr txBox="1">
            <a:spLocks noChangeArrowheads="1"/>
          </p:cNvSpPr>
          <p:nvPr/>
        </p:nvSpPr>
        <p:spPr bwMode="auto">
          <a:xfrm>
            <a:off x="782638" y="866775"/>
            <a:ext cx="18891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正确解法：</a:t>
            </a:r>
          </a:p>
        </p:txBody>
      </p:sp>
      <p:sp>
        <p:nvSpPr>
          <p:cNvPr id="198659" name="爆炸形 2 198658"/>
          <p:cNvSpPr/>
          <p:nvPr/>
        </p:nvSpPr>
        <p:spPr>
          <a:xfrm rot="840170">
            <a:off x="4003675" y="3146425"/>
            <a:ext cx="3987800" cy="3306763"/>
          </a:xfrm>
          <a:prstGeom prst="irregularSeal2">
            <a:avLst/>
          </a:prstGeom>
          <a:solidFill>
            <a:schemeClr val="accent5">
              <a:lumMod val="90000"/>
            </a:scheme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 noProof="1"/>
          </a:p>
        </p:txBody>
      </p:sp>
      <p:sp>
        <p:nvSpPr>
          <p:cNvPr id="198660" name="文本框 198659"/>
          <p:cNvSpPr txBox="1">
            <a:spLocks noChangeArrowheads="1"/>
          </p:cNvSpPr>
          <p:nvPr/>
        </p:nvSpPr>
        <p:spPr bwMode="auto">
          <a:xfrm>
            <a:off x="4792663" y="4054475"/>
            <a:ext cx="323215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特别提醒：</a:t>
            </a:r>
          </a:p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不要漏掉符号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</a:t>
            </a:r>
          </a:p>
          <a:p>
            <a:pPr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不要漏乘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98661" name="文本框 198660"/>
          <p:cNvSpPr txBox="1">
            <a:spLocks noChangeArrowheads="1"/>
          </p:cNvSpPr>
          <p:nvPr/>
        </p:nvSpPr>
        <p:spPr bwMode="auto">
          <a:xfrm>
            <a:off x="684213" y="2235200"/>
            <a:ext cx="8153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400">
                <a:solidFill>
                  <a:srgbClr val="FF3300"/>
                </a:solidFill>
                <a:latin typeface="Times New Roman" panose="02020603050405020304" pitchFamily="18" charset="0"/>
              </a:rPr>
              <a:t>_____    ______  ______   ______</a:t>
            </a:r>
          </a:p>
        </p:txBody>
      </p:sp>
      <p:sp>
        <p:nvSpPr>
          <p:cNvPr id="15365" name="文本框 198665"/>
          <p:cNvSpPr txBox="1">
            <a:spLocks noChangeArrowheads="1"/>
          </p:cNvSpPr>
          <p:nvPr/>
        </p:nvSpPr>
        <p:spPr bwMode="auto">
          <a:xfrm>
            <a:off x="615950" y="1554163"/>
            <a:ext cx="52927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800" b="1"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</a:rPr>
              <a:t>(</a:t>
            </a:r>
            <a:r>
              <a:rPr lang="en-US" altLang="en-US" sz="2800" b="1">
                <a:latin typeface="Times New Roman" panose="02020603050405020304" pitchFamily="18" charset="0"/>
              </a:rPr>
              <a:t>－</a:t>
            </a:r>
            <a:r>
              <a:rPr lang="en-US" altLang="zh-CN" sz="2800" b="1">
                <a:latin typeface="Times New Roman" panose="02020603050405020304" pitchFamily="18" charset="0"/>
              </a:rPr>
              <a:t>24)</a:t>
            </a:r>
            <a:r>
              <a:rPr lang="en-US" altLang="en-US" sz="2800" b="1">
                <a:latin typeface="Times New Roman" panose="02020603050405020304" pitchFamily="18" charset="0"/>
              </a:rPr>
              <a:t>×</a:t>
            </a:r>
            <a:r>
              <a:rPr lang="en-US" altLang="zh-CN" sz="2800" b="1">
                <a:latin typeface="Times New Roman" panose="02020603050405020304" pitchFamily="18" charset="0"/>
              </a:rPr>
              <a:t>(     </a:t>
            </a:r>
            <a:r>
              <a:rPr lang="en-US" altLang="en-US" sz="2800" b="1">
                <a:latin typeface="Times New Roman" panose="02020603050405020304" pitchFamily="18" charset="0"/>
              </a:rPr>
              <a:t>－</a:t>
            </a:r>
            <a:r>
              <a:rPr lang="zh-CN" altLang="en-US" sz="2800" b="1">
                <a:latin typeface="Times New Roman" panose="02020603050405020304" pitchFamily="18" charset="0"/>
              </a:rPr>
              <a:t>     </a:t>
            </a:r>
            <a:r>
              <a:rPr lang="en-US" altLang="en-US" sz="2800" b="1">
                <a:latin typeface="Times New Roman" panose="02020603050405020304" pitchFamily="18" charset="0"/>
              </a:rPr>
              <a:t>＋</a:t>
            </a:r>
            <a:r>
              <a:rPr lang="zh-CN" altLang="en-US" sz="2800" b="1">
                <a:latin typeface="Times New Roman" panose="02020603050405020304" pitchFamily="18" charset="0"/>
              </a:rPr>
              <a:t>     </a:t>
            </a:r>
            <a:r>
              <a:rPr lang="en-US" altLang="en-US" sz="2800" b="1">
                <a:latin typeface="Times New Roman" panose="02020603050405020304" pitchFamily="18" charset="0"/>
              </a:rPr>
              <a:t>－</a:t>
            </a:r>
            <a:r>
              <a:rPr lang="zh-CN" altLang="en-US" sz="2800" b="1">
                <a:latin typeface="Times New Roman" panose="02020603050405020304" pitchFamily="18" charset="0"/>
              </a:rPr>
              <a:t>      </a:t>
            </a:r>
            <a:r>
              <a:rPr lang="en-US" altLang="zh-CN" sz="2800" b="1">
                <a:latin typeface="Times New Roman" panose="02020603050405020304" pitchFamily="18" charset="0"/>
              </a:rPr>
              <a:t>)</a:t>
            </a:r>
          </a:p>
        </p:txBody>
      </p:sp>
      <p:grpSp>
        <p:nvGrpSpPr>
          <p:cNvPr id="15366" name="组合 198666"/>
          <p:cNvGrpSpPr/>
          <p:nvPr/>
        </p:nvGrpSpPr>
        <p:grpSpPr>
          <a:xfrm>
            <a:off x="4792663" y="1409700"/>
            <a:ext cx="307975" cy="858838"/>
            <a:chOff x="2290" y="3203"/>
            <a:chExt cx="194" cy="541"/>
          </a:xfrm>
        </p:grpSpPr>
        <p:sp>
          <p:nvSpPr>
            <p:cNvPr id="15367" name="文本框 198667"/>
            <p:cNvSpPr txBox="1">
              <a:spLocks noChangeArrowheads="1"/>
            </p:cNvSpPr>
            <p:nvPr/>
          </p:nvSpPr>
          <p:spPr bwMode="auto">
            <a:xfrm>
              <a:off x="2292" y="3203"/>
              <a:ext cx="1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5368" name="文本框 198668"/>
            <p:cNvSpPr txBox="1">
              <a:spLocks noChangeArrowheads="1"/>
            </p:cNvSpPr>
            <p:nvPr/>
          </p:nvSpPr>
          <p:spPr bwMode="auto">
            <a:xfrm>
              <a:off x="2290" y="3417"/>
              <a:ext cx="1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5369" name="直接连接符 198669"/>
            <p:cNvSpPr>
              <a:spLocks noChangeShapeType="1"/>
            </p:cNvSpPr>
            <p:nvPr/>
          </p:nvSpPr>
          <p:spPr bwMode="auto">
            <a:xfrm>
              <a:off x="2300" y="3475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5370" name="组合 198670"/>
          <p:cNvGrpSpPr/>
          <p:nvPr/>
        </p:nvGrpSpPr>
        <p:grpSpPr>
          <a:xfrm>
            <a:off x="3886200" y="1385888"/>
            <a:ext cx="307975" cy="860425"/>
            <a:chOff x="4486" y="58"/>
            <a:chExt cx="194" cy="542"/>
          </a:xfrm>
        </p:grpSpPr>
        <p:sp>
          <p:nvSpPr>
            <p:cNvPr id="15371" name="文本框 198671"/>
            <p:cNvSpPr txBox="1">
              <a:spLocks noChangeArrowheads="1"/>
            </p:cNvSpPr>
            <p:nvPr/>
          </p:nvSpPr>
          <p:spPr bwMode="auto">
            <a:xfrm>
              <a:off x="4488" y="58"/>
              <a:ext cx="1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5372" name="文本框 198672"/>
            <p:cNvSpPr txBox="1">
              <a:spLocks noChangeArrowheads="1"/>
            </p:cNvSpPr>
            <p:nvPr/>
          </p:nvSpPr>
          <p:spPr bwMode="auto">
            <a:xfrm>
              <a:off x="4486" y="273"/>
              <a:ext cx="1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5373" name="直接连接符 198673"/>
            <p:cNvSpPr>
              <a:spLocks noChangeShapeType="1"/>
            </p:cNvSpPr>
            <p:nvPr/>
          </p:nvSpPr>
          <p:spPr bwMode="auto">
            <a:xfrm>
              <a:off x="4496" y="330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5374" name="组合 198674"/>
          <p:cNvGrpSpPr/>
          <p:nvPr/>
        </p:nvGrpSpPr>
        <p:grpSpPr>
          <a:xfrm>
            <a:off x="3108325" y="1385888"/>
            <a:ext cx="307975" cy="858837"/>
            <a:chOff x="3996" y="58"/>
            <a:chExt cx="194" cy="541"/>
          </a:xfrm>
        </p:grpSpPr>
        <p:sp>
          <p:nvSpPr>
            <p:cNvPr id="15375" name="文本框 198675"/>
            <p:cNvSpPr txBox="1">
              <a:spLocks noChangeArrowheads="1"/>
            </p:cNvSpPr>
            <p:nvPr/>
          </p:nvSpPr>
          <p:spPr bwMode="auto">
            <a:xfrm>
              <a:off x="3998" y="58"/>
              <a:ext cx="1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5376" name="文本框 198676"/>
            <p:cNvSpPr txBox="1">
              <a:spLocks noChangeArrowheads="1"/>
            </p:cNvSpPr>
            <p:nvPr/>
          </p:nvSpPr>
          <p:spPr bwMode="auto">
            <a:xfrm>
              <a:off x="3996" y="272"/>
              <a:ext cx="1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5377" name="直接连接符 198677"/>
            <p:cNvSpPr>
              <a:spLocks noChangeShapeType="1"/>
            </p:cNvSpPr>
            <p:nvPr/>
          </p:nvSpPr>
          <p:spPr bwMode="auto">
            <a:xfrm>
              <a:off x="4006" y="330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5378" name="组合 198678"/>
          <p:cNvGrpSpPr/>
          <p:nvPr/>
        </p:nvGrpSpPr>
        <p:grpSpPr>
          <a:xfrm>
            <a:off x="2273300" y="1387475"/>
            <a:ext cx="307975" cy="858838"/>
            <a:chOff x="4195" y="935"/>
            <a:chExt cx="194" cy="541"/>
          </a:xfrm>
        </p:grpSpPr>
        <p:sp>
          <p:nvSpPr>
            <p:cNvPr id="15379" name="文本框 198679"/>
            <p:cNvSpPr txBox="1">
              <a:spLocks noChangeArrowheads="1"/>
            </p:cNvSpPr>
            <p:nvPr/>
          </p:nvSpPr>
          <p:spPr bwMode="auto">
            <a:xfrm>
              <a:off x="4197" y="935"/>
              <a:ext cx="1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5380" name="文本框 198680"/>
            <p:cNvSpPr txBox="1">
              <a:spLocks noChangeArrowheads="1"/>
            </p:cNvSpPr>
            <p:nvPr/>
          </p:nvSpPr>
          <p:spPr bwMode="auto">
            <a:xfrm>
              <a:off x="4195" y="1149"/>
              <a:ext cx="1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5381" name="直接连接符 198681"/>
            <p:cNvSpPr>
              <a:spLocks noChangeShapeType="1"/>
            </p:cNvSpPr>
            <p:nvPr/>
          </p:nvSpPr>
          <p:spPr bwMode="auto">
            <a:xfrm>
              <a:off x="4205" y="1207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198684" name="文本框 198683"/>
          <p:cNvSpPr txBox="1">
            <a:spLocks noChangeArrowheads="1"/>
          </p:cNvSpPr>
          <p:nvPr/>
        </p:nvSpPr>
        <p:spPr bwMode="auto">
          <a:xfrm>
            <a:off x="395288" y="3141663"/>
            <a:ext cx="41767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</a:rPr>
              <a:t>＝ </a:t>
            </a:r>
            <a:r>
              <a:rPr lang="en-US" altLang="en-US" sz="2800" b="1">
                <a:latin typeface="Times New Roman" panose="02020603050405020304" pitchFamily="18" charset="0"/>
              </a:rPr>
              <a:t>－</a:t>
            </a:r>
            <a:r>
              <a:rPr lang="zh-CN" altLang="en-US" sz="2800" b="1"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</a:rPr>
              <a:t>8 </a:t>
            </a:r>
            <a:r>
              <a:rPr lang="en-US" altLang="en-US" sz="2800" b="1">
                <a:latin typeface="Times New Roman" panose="02020603050405020304" pitchFamily="18" charset="0"/>
              </a:rPr>
              <a:t>＋ </a:t>
            </a:r>
            <a:r>
              <a:rPr lang="en-US" altLang="zh-CN" sz="2800" b="1">
                <a:latin typeface="Times New Roman" panose="02020603050405020304" pitchFamily="18" charset="0"/>
              </a:rPr>
              <a:t>18 </a:t>
            </a:r>
            <a:r>
              <a:rPr lang="en-US" altLang="en-US" sz="2800" b="1">
                <a:latin typeface="Times New Roman" panose="02020603050405020304" pitchFamily="18" charset="0"/>
              </a:rPr>
              <a:t>－</a:t>
            </a:r>
            <a:r>
              <a:rPr lang="zh-CN" altLang="en-US" sz="2800" b="1"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</a:rPr>
              <a:t>4 </a:t>
            </a:r>
            <a:r>
              <a:rPr lang="en-US" altLang="en-US" sz="2800" b="1">
                <a:latin typeface="Times New Roman" panose="02020603050405020304" pitchFamily="18" charset="0"/>
              </a:rPr>
              <a:t>＋</a:t>
            </a:r>
            <a:r>
              <a:rPr lang="zh-CN" altLang="en-US" sz="2800" b="1"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</a:rPr>
              <a:t>15</a:t>
            </a:r>
          </a:p>
        </p:txBody>
      </p:sp>
      <p:sp>
        <p:nvSpPr>
          <p:cNvPr id="198685" name="文本框 198684"/>
          <p:cNvSpPr txBox="1">
            <a:spLocks noChangeArrowheads="1"/>
          </p:cNvSpPr>
          <p:nvPr/>
        </p:nvSpPr>
        <p:spPr bwMode="auto">
          <a:xfrm>
            <a:off x="395288" y="3846513"/>
            <a:ext cx="28082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</a:rPr>
              <a:t>＝ </a:t>
            </a:r>
            <a:r>
              <a:rPr lang="en-US" altLang="en-US" sz="2800" b="1">
                <a:latin typeface="Times New Roman" panose="02020603050405020304" pitchFamily="18" charset="0"/>
              </a:rPr>
              <a:t>－</a:t>
            </a:r>
            <a:r>
              <a:rPr lang="zh-CN" altLang="en-US" sz="2800" b="1"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</a:rPr>
              <a:t>12 </a:t>
            </a:r>
            <a:r>
              <a:rPr lang="en-US" altLang="en-US" sz="2800" b="1">
                <a:latin typeface="Times New Roman" panose="02020603050405020304" pitchFamily="18" charset="0"/>
              </a:rPr>
              <a:t>＋</a:t>
            </a:r>
            <a:r>
              <a:rPr lang="en-US" altLang="zh-CN" sz="2800" b="1">
                <a:latin typeface="Times New Roman" panose="02020603050405020304" pitchFamily="18" charset="0"/>
              </a:rPr>
              <a:t>33</a:t>
            </a:r>
          </a:p>
        </p:txBody>
      </p:sp>
      <p:sp>
        <p:nvSpPr>
          <p:cNvPr id="198686" name="文本框 198685"/>
          <p:cNvSpPr txBox="1">
            <a:spLocks noChangeArrowheads="1"/>
          </p:cNvSpPr>
          <p:nvPr/>
        </p:nvSpPr>
        <p:spPr bwMode="auto">
          <a:xfrm>
            <a:off x="395288" y="4422775"/>
            <a:ext cx="20875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</a:rPr>
              <a:t>＝ </a:t>
            </a:r>
            <a:r>
              <a:rPr lang="en-US" altLang="zh-CN" sz="2800" b="1">
                <a:latin typeface="Times New Roman" panose="02020603050405020304" pitchFamily="18" charset="0"/>
              </a:rPr>
              <a:t>21.</a:t>
            </a:r>
          </a:p>
        </p:txBody>
      </p:sp>
      <p:grpSp>
        <p:nvGrpSpPr>
          <p:cNvPr id="198687" name="组合 198686"/>
          <p:cNvGrpSpPr/>
          <p:nvPr/>
        </p:nvGrpSpPr>
        <p:grpSpPr>
          <a:xfrm>
            <a:off x="323850" y="2205038"/>
            <a:ext cx="8424863" cy="779462"/>
            <a:chOff x="204" y="1234"/>
            <a:chExt cx="5307" cy="491"/>
          </a:xfrm>
        </p:grpSpPr>
        <p:sp>
          <p:nvSpPr>
            <p:cNvPr id="15386" name="文本框 198687"/>
            <p:cNvSpPr txBox="1">
              <a:spLocks noChangeArrowheads="1"/>
            </p:cNvSpPr>
            <p:nvPr/>
          </p:nvSpPr>
          <p:spPr bwMode="auto">
            <a:xfrm>
              <a:off x="204" y="1344"/>
              <a:ext cx="530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None/>
              </a:pPr>
              <a:r>
                <a:rPr lang="zh-CN" altLang="en-US" sz="2400" b="1">
                  <a:latin typeface="Times New Roman" panose="02020603050405020304" pitchFamily="18" charset="0"/>
                </a:rPr>
                <a:t> ＝</a:t>
              </a:r>
              <a:r>
                <a:rPr lang="en-US" altLang="zh-CN" sz="2400" b="1">
                  <a:latin typeface="Times New Roman" panose="02020603050405020304" pitchFamily="18" charset="0"/>
                </a:rPr>
                <a:t>(</a:t>
              </a:r>
              <a:r>
                <a:rPr lang="en-US" altLang="en-US" sz="2400" b="1">
                  <a:latin typeface="Times New Roman" panose="02020603050405020304" pitchFamily="18" charset="0"/>
                </a:rPr>
                <a:t>－</a:t>
              </a:r>
              <a:r>
                <a:rPr lang="en-US" altLang="zh-CN" sz="2400" b="1">
                  <a:latin typeface="Times New Roman" panose="02020603050405020304" pitchFamily="18" charset="0"/>
                </a:rPr>
                <a:t>24)</a:t>
              </a:r>
              <a:r>
                <a:rPr lang="en-US" altLang="en-US" sz="2400" b="1">
                  <a:latin typeface="Times New Roman" panose="02020603050405020304" pitchFamily="18" charset="0"/>
                </a:rPr>
                <a:t>×</a:t>
              </a:r>
              <a:r>
                <a:rPr lang="en-US" altLang="zh-CN" sz="2400" b="1">
                  <a:latin typeface="Times New Roman" panose="02020603050405020304" pitchFamily="18" charset="0"/>
                </a:rPr>
                <a:t>    </a:t>
              </a:r>
              <a:r>
                <a:rPr lang="en-US" altLang="en-US" sz="2400" b="1">
                  <a:latin typeface="Times New Roman" panose="02020603050405020304" pitchFamily="18" charset="0"/>
                </a:rPr>
                <a:t>＋</a:t>
              </a:r>
              <a:r>
                <a:rPr lang="en-US" altLang="zh-CN" sz="2400" b="1">
                  <a:latin typeface="Times New Roman" panose="02020603050405020304" pitchFamily="18" charset="0"/>
                </a:rPr>
                <a:t>(</a:t>
              </a:r>
              <a:r>
                <a:rPr lang="en-US" altLang="en-US" sz="2400" b="1">
                  <a:latin typeface="Times New Roman" panose="02020603050405020304" pitchFamily="18" charset="0"/>
                </a:rPr>
                <a:t>－</a:t>
              </a:r>
              <a:r>
                <a:rPr lang="en-US" altLang="zh-CN" sz="2400" b="1">
                  <a:latin typeface="Times New Roman" panose="02020603050405020304" pitchFamily="18" charset="0"/>
                </a:rPr>
                <a:t>24)</a:t>
              </a:r>
              <a:r>
                <a:rPr lang="en-US" altLang="en-US" sz="2400" b="1">
                  <a:latin typeface="Times New Roman" panose="02020603050405020304" pitchFamily="18" charset="0"/>
                </a:rPr>
                <a:t>×</a:t>
              </a:r>
              <a:r>
                <a:rPr lang="en-US" altLang="zh-CN" sz="2400" b="1">
                  <a:latin typeface="Times New Roman" panose="02020603050405020304" pitchFamily="18" charset="0"/>
                </a:rPr>
                <a:t>(</a:t>
              </a:r>
              <a:r>
                <a:rPr lang="en-US" altLang="en-US" sz="2400" b="1">
                  <a:latin typeface="Times New Roman" panose="02020603050405020304" pitchFamily="18" charset="0"/>
                </a:rPr>
                <a:t>－</a:t>
              </a:r>
              <a:r>
                <a:rPr lang="zh-CN" altLang="en-US" sz="2400" b="1">
                  <a:latin typeface="Times New Roman" panose="02020603050405020304" pitchFamily="18" charset="0"/>
                </a:rPr>
                <a:t>     </a:t>
              </a:r>
              <a:r>
                <a:rPr lang="en-US" altLang="zh-CN" sz="2400" b="1">
                  <a:latin typeface="Times New Roman" panose="02020603050405020304" pitchFamily="18" charset="0"/>
                </a:rPr>
                <a:t>)</a:t>
              </a:r>
              <a:r>
                <a:rPr lang="en-US" altLang="en-US" sz="2400" b="1">
                  <a:latin typeface="Times New Roman" panose="02020603050405020304" pitchFamily="18" charset="0"/>
                </a:rPr>
                <a:t>＋</a:t>
              </a:r>
              <a:r>
                <a:rPr lang="en-US" altLang="zh-CN" sz="2400" b="1">
                  <a:latin typeface="Times New Roman" panose="02020603050405020304" pitchFamily="18" charset="0"/>
                </a:rPr>
                <a:t>(</a:t>
              </a:r>
              <a:r>
                <a:rPr lang="en-US" altLang="en-US" sz="2400" b="1">
                  <a:latin typeface="Times New Roman" panose="02020603050405020304" pitchFamily="18" charset="0"/>
                </a:rPr>
                <a:t>－</a:t>
              </a:r>
              <a:r>
                <a:rPr lang="en-US" altLang="zh-CN" sz="2400" b="1">
                  <a:latin typeface="Times New Roman" panose="02020603050405020304" pitchFamily="18" charset="0"/>
                </a:rPr>
                <a:t>24)</a:t>
              </a:r>
              <a:r>
                <a:rPr lang="en-US" altLang="en-US" sz="2400" b="1">
                  <a:latin typeface="Times New Roman" panose="02020603050405020304" pitchFamily="18" charset="0"/>
                </a:rPr>
                <a:t>×</a:t>
              </a:r>
              <a:r>
                <a:rPr lang="en-US" altLang="zh-CN" sz="2400" b="1">
                  <a:latin typeface="Times New Roman" panose="02020603050405020304" pitchFamily="18" charset="0"/>
                </a:rPr>
                <a:t>    </a:t>
              </a:r>
              <a:r>
                <a:rPr lang="en-US" altLang="en-US" sz="2400" b="1">
                  <a:latin typeface="Times New Roman" panose="02020603050405020304" pitchFamily="18" charset="0"/>
                </a:rPr>
                <a:t>＋</a:t>
              </a:r>
              <a:r>
                <a:rPr lang="en-US" altLang="zh-CN" sz="2400" b="1">
                  <a:latin typeface="Times New Roman" panose="02020603050405020304" pitchFamily="18" charset="0"/>
                </a:rPr>
                <a:t>(</a:t>
              </a:r>
              <a:r>
                <a:rPr lang="en-US" altLang="en-US" sz="2400" b="1">
                  <a:latin typeface="Times New Roman" panose="02020603050405020304" pitchFamily="18" charset="0"/>
                </a:rPr>
                <a:t>－</a:t>
              </a:r>
              <a:r>
                <a:rPr lang="en-US" altLang="zh-CN" sz="2400" b="1">
                  <a:latin typeface="Times New Roman" panose="02020603050405020304" pitchFamily="18" charset="0"/>
                </a:rPr>
                <a:t>24)</a:t>
              </a:r>
              <a:r>
                <a:rPr lang="en-US" altLang="en-US" sz="2400" b="1">
                  <a:latin typeface="Times New Roman" panose="02020603050405020304" pitchFamily="18" charset="0"/>
                </a:rPr>
                <a:t>×</a:t>
              </a:r>
              <a:r>
                <a:rPr lang="en-US" altLang="zh-CN" sz="2400" b="1">
                  <a:latin typeface="Times New Roman" panose="02020603050405020304" pitchFamily="18" charset="0"/>
                </a:rPr>
                <a:t>(</a:t>
              </a:r>
              <a:r>
                <a:rPr lang="en-US" altLang="en-US" sz="2400" b="1">
                  <a:latin typeface="Times New Roman" panose="02020603050405020304" pitchFamily="18" charset="0"/>
                </a:rPr>
                <a:t>－</a:t>
              </a:r>
              <a:r>
                <a:rPr lang="zh-CN" altLang="en-US" sz="2400" b="1">
                  <a:latin typeface="Times New Roman" panose="02020603050405020304" pitchFamily="18" charset="0"/>
                </a:rPr>
                <a:t>      </a:t>
              </a:r>
              <a:r>
                <a:rPr lang="en-US" altLang="zh-CN" sz="2400" b="1">
                  <a:latin typeface="Times New Roman" panose="02020603050405020304" pitchFamily="18" charset="0"/>
                </a:rPr>
                <a:t>)</a:t>
              </a:r>
            </a:p>
          </p:txBody>
        </p:sp>
        <p:grpSp>
          <p:nvGrpSpPr>
            <p:cNvPr id="15387" name="组合 198688"/>
            <p:cNvGrpSpPr/>
            <p:nvPr/>
          </p:nvGrpSpPr>
          <p:grpSpPr>
            <a:xfrm>
              <a:off x="1202" y="1253"/>
              <a:ext cx="199" cy="472"/>
              <a:chOff x="4152" y="346"/>
              <a:chExt cx="199" cy="472"/>
            </a:xfrm>
          </p:grpSpPr>
          <p:sp>
            <p:nvSpPr>
              <p:cNvPr id="15388" name="文本框 198689"/>
              <p:cNvSpPr txBox="1">
                <a:spLocks noChangeArrowheads="1"/>
              </p:cNvSpPr>
              <p:nvPr/>
            </p:nvSpPr>
            <p:spPr bwMode="auto">
              <a:xfrm>
                <a:off x="4152" y="346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400" b="1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5389" name="文本框 198690"/>
              <p:cNvSpPr txBox="1">
                <a:spLocks noChangeArrowheads="1"/>
              </p:cNvSpPr>
              <p:nvPr/>
            </p:nvSpPr>
            <p:spPr bwMode="auto">
              <a:xfrm>
                <a:off x="4159" y="530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400" b="1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5390" name="直接连接符 198691"/>
              <p:cNvSpPr>
                <a:spLocks noChangeShapeType="1"/>
              </p:cNvSpPr>
              <p:nvPr/>
            </p:nvSpPr>
            <p:spPr bwMode="auto">
              <a:xfrm>
                <a:off x="4195" y="588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/>
              </a:p>
            </p:txBody>
          </p:sp>
        </p:grpSp>
        <p:grpSp>
          <p:nvGrpSpPr>
            <p:cNvPr id="15391" name="组合 198692"/>
            <p:cNvGrpSpPr/>
            <p:nvPr/>
          </p:nvGrpSpPr>
          <p:grpSpPr>
            <a:xfrm>
              <a:off x="2608" y="1253"/>
              <a:ext cx="199" cy="472"/>
              <a:chOff x="4606" y="663"/>
              <a:chExt cx="199" cy="472"/>
            </a:xfrm>
          </p:grpSpPr>
          <p:sp>
            <p:nvSpPr>
              <p:cNvPr id="15392" name="文本框 198693"/>
              <p:cNvSpPr txBox="1">
                <a:spLocks noChangeArrowheads="1"/>
              </p:cNvSpPr>
              <p:nvPr/>
            </p:nvSpPr>
            <p:spPr bwMode="auto">
              <a:xfrm>
                <a:off x="4606" y="663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400" b="1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5393" name="文本框 198694"/>
              <p:cNvSpPr txBox="1">
                <a:spLocks noChangeArrowheads="1"/>
              </p:cNvSpPr>
              <p:nvPr/>
            </p:nvSpPr>
            <p:spPr bwMode="auto">
              <a:xfrm>
                <a:off x="4613" y="847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400" b="1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5394" name="直接连接符 198695"/>
              <p:cNvSpPr>
                <a:spLocks noChangeShapeType="1"/>
              </p:cNvSpPr>
              <p:nvPr/>
            </p:nvSpPr>
            <p:spPr bwMode="auto">
              <a:xfrm>
                <a:off x="4649" y="905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/>
              </a:p>
            </p:txBody>
          </p:sp>
        </p:grpSp>
        <p:grpSp>
          <p:nvGrpSpPr>
            <p:cNvPr id="15395" name="组合 198696"/>
            <p:cNvGrpSpPr/>
            <p:nvPr/>
          </p:nvGrpSpPr>
          <p:grpSpPr>
            <a:xfrm>
              <a:off x="3742" y="1253"/>
              <a:ext cx="199" cy="472"/>
              <a:chOff x="5014" y="618"/>
              <a:chExt cx="199" cy="472"/>
            </a:xfrm>
          </p:grpSpPr>
          <p:sp>
            <p:nvSpPr>
              <p:cNvPr id="15396" name="文本框 198697"/>
              <p:cNvSpPr txBox="1">
                <a:spLocks noChangeArrowheads="1"/>
              </p:cNvSpPr>
              <p:nvPr/>
            </p:nvSpPr>
            <p:spPr bwMode="auto">
              <a:xfrm>
                <a:off x="5014" y="618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400" b="1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5397" name="文本框 198698"/>
              <p:cNvSpPr txBox="1">
                <a:spLocks noChangeArrowheads="1"/>
              </p:cNvSpPr>
              <p:nvPr/>
            </p:nvSpPr>
            <p:spPr bwMode="auto">
              <a:xfrm>
                <a:off x="5021" y="802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400" b="1">
                    <a:latin typeface="Times New Roman" panose="02020603050405020304" pitchFamily="18" charset="0"/>
                  </a:rPr>
                  <a:t>6</a:t>
                </a:r>
              </a:p>
            </p:txBody>
          </p:sp>
          <p:sp>
            <p:nvSpPr>
              <p:cNvPr id="15398" name="直接连接符 198699"/>
              <p:cNvSpPr>
                <a:spLocks noChangeShapeType="1"/>
              </p:cNvSpPr>
              <p:nvPr/>
            </p:nvSpPr>
            <p:spPr bwMode="auto">
              <a:xfrm>
                <a:off x="5057" y="860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/>
              </a:p>
            </p:txBody>
          </p:sp>
        </p:grpSp>
        <p:grpSp>
          <p:nvGrpSpPr>
            <p:cNvPr id="15399" name="组合 198700"/>
            <p:cNvGrpSpPr/>
            <p:nvPr/>
          </p:nvGrpSpPr>
          <p:grpSpPr>
            <a:xfrm>
              <a:off x="5148" y="1234"/>
              <a:ext cx="199" cy="472"/>
              <a:chOff x="5286" y="663"/>
              <a:chExt cx="199" cy="472"/>
            </a:xfrm>
          </p:grpSpPr>
          <p:sp>
            <p:nvSpPr>
              <p:cNvPr id="15400" name="文本框 198701"/>
              <p:cNvSpPr txBox="1">
                <a:spLocks noChangeArrowheads="1"/>
              </p:cNvSpPr>
              <p:nvPr/>
            </p:nvSpPr>
            <p:spPr bwMode="auto">
              <a:xfrm>
                <a:off x="5286" y="663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400" b="1">
                    <a:latin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15401" name="文本框 198702"/>
              <p:cNvSpPr txBox="1">
                <a:spLocks noChangeArrowheads="1"/>
              </p:cNvSpPr>
              <p:nvPr/>
            </p:nvSpPr>
            <p:spPr bwMode="auto">
              <a:xfrm>
                <a:off x="5293" y="847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400" b="1">
                    <a:latin typeface="Times New Roman" panose="02020603050405020304" pitchFamily="18" charset="0"/>
                  </a:rPr>
                  <a:t>8</a:t>
                </a:r>
              </a:p>
            </p:txBody>
          </p:sp>
          <p:sp>
            <p:nvSpPr>
              <p:cNvPr id="15402" name="直接连接符 198703"/>
              <p:cNvSpPr>
                <a:spLocks noChangeShapeType="1"/>
              </p:cNvSpPr>
              <p:nvPr/>
            </p:nvSpPr>
            <p:spPr bwMode="auto">
              <a:xfrm>
                <a:off x="5329" y="905"/>
                <a:ext cx="1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/>
              </a:p>
            </p:txBody>
          </p:sp>
        </p:grpSp>
      </p:grpSp>
    </p:spTree>
  </p:cSld>
  <p:clrMapOvr>
    <a:masterClrMapping/>
  </p:clrMapOvr>
  <p:transition advTm="7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0" grpId="0"/>
      <p:bldP spid="198661" grpId="0"/>
      <p:bldP spid="198661" grpId="1"/>
      <p:bldP spid="198684" grpId="0"/>
      <p:bldP spid="198685" grpId="0"/>
      <p:bldP spid="19868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本框 1"/>
          <p:cNvSpPr txBox="1">
            <a:spLocks noChangeArrowheads="1"/>
          </p:cNvSpPr>
          <p:nvPr/>
        </p:nvSpPr>
        <p:spPr bwMode="auto">
          <a:xfrm>
            <a:off x="357505" y="1002695"/>
            <a:ext cx="16049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课堂拓展</a:t>
            </a:r>
          </a:p>
        </p:txBody>
      </p:sp>
      <p:sp>
        <p:nvSpPr>
          <p:cNvPr id="16386" name="矩形 194566"/>
          <p:cNvSpPr>
            <a:spLocks noChangeArrowheads="1"/>
          </p:cNvSpPr>
          <p:nvPr/>
        </p:nvSpPr>
        <p:spPr bwMode="auto">
          <a:xfrm>
            <a:off x="357505" y="1629757"/>
            <a:ext cx="36464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计算：</a:t>
            </a:r>
          </a:p>
        </p:txBody>
      </p:sp>
      <p:graphicFrame>
        <p:nvGraphicFramePr>
          <p:cNvPr id="16387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87668" y="2147282"/>
          <a:ext cx="4205287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r:id="rId3" imgW="1727200" imgH="405765" progId="Equation.3">
                  <p:embed/>
                </p:oleObj>
              </mc:Choice>
              <mc:Fallback>
                <p:oleObj r:id="rId3" imgW="1727200" imgH="40576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87668" y="2147282"/>
                        <a:ext cx="4205287" cy="105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73405" y="3833495"/>
          <a:ext cx="3509010" cy="967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r:id="rId5" imgW="1574800" imgH="405765" progId="Equation.3">
                  <p:embed/>
                </p:oleObj>
              </mc:Choice>
              <mc:Fallback>
                <p:oleObj r:id="rId5" imgW="1574800" imgH="40576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73405" y="3833495"/>
                        <a:ext cx="3509010" cy="9677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601980" y="3315682"/>
            <a:ext cx="16065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方法一：</a:t>
            </a:r>
          </a:p>
        </p:txBody>
      </p:sp>
      <p:graphicFrame>
        <p:nvGraphicFramePr>
          <p:cNvPr id="8" name="对象 7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173480" y="4963795"/>
          <a:ext cx="2741295" cy="996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r:id="rId7" imgW="1193800" imgH="405765" progId="Equation.3">
                  <p:embed/>
                </p:oleObj>
              </mc:Choice>
              <mc:Fallback>
                <p:oleObj r:id="rId7" imgW="1193800" imgH="40576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173480" y="4963795"/>
                        <a:ext cx="2741295" cy="9963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4697730" y="3387437"/>
            <a:ext cx="16049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方法二：</a:t>
            </a:r>
          </a:p>
        </p:txBody>
      </p:sp>
      <p:graphicFrame>
        <p:nvGraphicFramePr>
          <p:cNvPr id="11" name="对象 10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773930" y="3833495"/>
          <a:ext cx="3909060" cy="1026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r:id="rId9" imgW="1816100" imgH="444500" progId="Equation.3">
                  <p:embed/>
                </p:oleObj>
              </mc:Choice>
              <mc:Fallback>
                <p:oleObj r:id="rId9" imgW="1816100" imgH="4445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773930" y="3833495"/>
                        <a:ext cx="3909060" cy="10261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252210" y="5130165"/>
          <a:ext cx="1520825" cy="421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r:id="rId11" imgW="685800" imgH="177165" progId="Equation.3">
                  <p:embed/>
                </p:oleObj>
              </mc:Choice>
              <mc:Fallback>
                <p:oleObj r:id="rId11" imgW="685800" imgH="17716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6252210" y="5130165"/>
                        <a:ext cx="1520825" cy="4210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组合 16"/>
          <p:cNvGrpSpPr/>
          <p:nvPr/>
        </p:nvGrpSpPr>
        <p:grpSpPr>
          <a:xfrm>
            <a:off x="5939155" y="1528157"/>
            <a:ext cx="2838450" cy="1447800"/>
            <a:chOff x="9241" y="1771"/>
            <a:chExt cx="4468" cy="2278"/>
          </a:xfrm>
        </p:grpSpPr>
        <p:sp>
          <p:nvSpPr>
            <p:cNvPr id="16395" name="椭圆形标注 14"/>
            <p:cNvSpPr>
              <a:spLocks noChangeArrowheads="1"/>
            </p:cNvSpPr>
            <p:nvPr/>
          </p:nvSpPr>
          <p:spPr bwMode="auto">
            <a:xfrm>
              <a:off x="9241" y="1771"/>
              <a:ext cx="4469" cy="2278"/>
            </a:xfrm>
            <a:prstGeom prst="wedgeEllipseCallout">
              <a:avLst>
                <a:gd name="adj1" fmla="val -94148"/>
                <a:gd name="adj2" fmla="val 92921"/>
              </a:avLst>
            </a:prstGeom>
            <a:solidFill>
              <a:srgbClr val="D6F5F5"/>
            </a:solidFill>
            <a:ln w="9525">
              <a:solidFill>
                <a:srgbClr val="00B0F0"/>
              </a:solidFill>
              <a:rou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6396" name="文本框 15"/>
            <p:cNvSpPr txBox="1">
              <a:spLocks noChangeArrowheads="1"/>
            </p:cNvSpPr>
            <p:nvPr/>
          </p:nvSpPr>
          <p:spPr bwMode="auto">
            <a:xfrm>
              <a:off x="9343" y="2205"/>
              <a:ext cx="4367" cy="1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10000"/>
                </a:lnSpc>
              </a:pPr>
              <a:r>
                <a:rPr lang="zh-CN" altLang="en-US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比一比，你更喜欢哪种计算方法？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9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73063" y="936030"/>
          <a:ext cx="2320925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r:id="rId3" imgW="952500" imgH="405765" progId="Equation.3">
                  <p:embed/>
                </p:oleObj>
              </mc:Choice>
              <mc:Fallback>
                <p:oleObj r:id="rId3" imgW="952500" imgH="40576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73063" y="936030"/>
                        <a:ext cx="2320925" cy="105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73063" y="2629893"/>
          <a:ext cx="4083050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r:id="rId5" imgW="1676400" imgH="405765" progId="Equation.3">
                  <p:embed/>
                </p:oleObj>
              </mc:Choice>
              <mc:Fallback>
                <p:oleObj r:id="rId5" imgW="1676400" imgH="40576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73063" y="2629893"/>
                        <a:ext cx="4083050" cy="105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30225" y="2112368"/>
            <a:ext cx="16065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方法一：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5470649" y="2112368"/>
            <a:ext cx="16049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方法二：</a:t>
            </a:r>
          </a:p>
        </p:txBody>
      </p:sp>
      <p:graphicFrame>
        <p:nvGraphicFramePr>
          <p:cNvPr id="11" name="对象 10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788024" y="2579093"/>
          <a:ext cx="4021138" cy="116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r:id="rId7" imgW="1651000" imgH="444500" progId="Equation.3">
                  <p:embed/>
                </p:oleObj>
              </mc:Choice>
              <mc:Fallback>
                <p:oleObj r:id="rId7" imgW="1651000" imgH="4445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788024" y="2579093"/>
                        <a:ext cx="4021138" cy="116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457325" y="3880843"/>
          <a:ext cx="2784475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r:id="rId9" imgW="1143000" imgH="177165" progId="Equation.3">
                  <p:embed/>
                </p:oleObj>
              </mc:Choice>
              <mc:Fallback>
                <p:oleObj r:id="rId9" imgW="1143000" imgH="17716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457325" y="3880843"/>
                        <a:ext cx="2784475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457325" y="4601568"/>
          <a:ext cx="2784475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r:id="rId11" imgW="1143000" imgH="177165" progId="Equation.3">
                  <p:embed/>
                </p:oleObj>
              </mc:Choice>
              <mc:Fallback>
                <p:oleObj r:id="rId11" imgW="1143000" imgH="17716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457325" y="4601568"/>
                        <a:ext cx="2784475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457325" y="5281018"/>
          <a:ext cx="126841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r:id="rId12" imgW="520700" imgH="177165" progId="Equation.3">
                  <p:embed/>
                </p:oleObj>
              </mc:Choice>
              <mc:Fallback>
                <p:oleObj r:id="rId12" imgW="520700" imgH="17716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457325" y="5281018"/>
                        <a:ext cx="1268413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338887" y="3737968"/>
          <a:ext cx="2782887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r:id="rId14" imgW="1143000" imgH="405765" progId="Equation.3">
                  <p:embed/>
                </p:oleObj>
              </mc:Choice>
              <mc:Fallback>
                <p:oleObj r:id="rId14" imgW="1143000" imgH="40576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338887" y="3737968"/>
                        <a:ext cx="2782887" cy="105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16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338887" y="4968280"/>
          <a:ext cx="2938462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r:id="rId16" imgW="1206500" imgH="177165" progId="Equation.3">
                  <p:embed/>
                </p:oleObj>
              </mc:Choice>
              <mc:Fallback>
                <p:oleObj r:id="rId16" imgW="1206500" imgH="17716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338887" y="4968280"/>
                        <a:ext cx="2938462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组合 18"/>
          <p:cNvGrpSpPr/>
          <p:nvPr/>
        </p:nvGrpSpPr>
        <p:grpSpPr>
          <a:xfrm>
            <a:off x="5037262" y="548680"/>
            <a:ext cx="2836862" cy="1446213"/>
            <a:chOff x="9241" y="1771"/>
            <a:chExt cx="4468" cy="2278"/>
          </a:xfrm>
        </p:grpSpPr>
        <p:sp>
          <p:nvSpPr>
            <p:cNvPr id="17420" name="椭圆形标注 19"/>
            <p:cNvSpPr>
              <a:spLocks noChangeArrowheads="1"/>
            </p:cNvSpPr>
            <p:nvPr/>
          </p:nvSpPr>
          <p:spPr bwMode="auto">
            <a:xfrm>
              <a:off x="9241" y="1771"/>
              <a:ext cx="4469" cy="2278"/>
            </a:xfrm>
            <a:prstGeom prst="wedgeEllipseCallout">
              <a:avLst>
                <a:gd name="adj1" fmla="val -94148"/>
                <a:gd name="adj2" fmla="val 92921"/>
              </a:avLst>
            </a:prstGeom>
            <a:solidFill>
              <a:srgbClr val="D6F5F5"/>
            </a:solidFill>
            <a:ln w="9525">
              <a:solidFill>
                <a:srgbClr val="00B0F0"/>
              </a:solidFill>
              <a:rou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7421" name="文本框 20"/>
            <p:cNvSpPr txBox="1">
              <a:spLocks noChangeArrowheads="1"/>
            </p:cNvSpPr>
            <p:nvPr/>
          </p:nvSpPr>
          <p:spPr bwMode="auto">
            <a:xfrm>
              <a:off x="9343" y="2205"/>
              <a:ext cx="4367" cy="1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10000"/>
                </a:lnSpc>
              </a:pPr>
              <a:r>
                <a:rPr lang="zh-CN" altLang="en-US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比一比，你更喜欢哪种</a:t>
              </a:r>
              <a:r>
                <a:rPr lang="zh-CN" altLang="en-US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宋体" panose="02010600030101010101" pitchFamily="2" charset="-122"/>
                </a:rPr>
                <a:t>计算</a:t>
              </a:r>
              <a:r>
                <a:rPr lang="zh-CN" altLang="en-US" sz="2400">
                  <a:solidFill>
                    <a:srgbClr val="0000FF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方法？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矩形 194566"/>
          <p:cNvSpPr>
            <a:spLocks noChangeArrowheads="1"/>
          </p:cNvSpPr>
          <p:nvPr/>
        </p:nvSpPr>
        <p:spPr bwMode="auto">
          <a:xfrm>
            <a:off x="993775" y="1954213"/>
            <a:ext cx="7156450" cy="2266950"/>
          </a:xfrm>
          <a:prstGeom prst="rect">
            <a:avLst/>
          </a:prstGeom>
          <a:noFill/>
          <a:ln w="25400">
            <a:solidFill>
              <a:srgbClr val="CC0066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70000"/>
              </a:lnSpc>
            </a:pPr>
            <a:r>
              <a:rPr lang="zh-CN" altLang="en-US" sz="28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方法总结：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在有理数乘法的运算中，可根据算式的特点，灵活运用有理数乘法的运算律，如逆用有理数乘法对加法的分配律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文本框 196612"/>
          <p:cNvSpPr txBox="1">
            <a:spLocks noChangeArrowheads="1"/>
          </p:cNvSpPr>
          <p:nvPr/>
        </p:nvSpPr>
        <p:spPr bwMode="auto">
          <a:xfrm>
            <a:off x="541338" y="2058670"/>
            <a:ext cx="83518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</a:rPr>
              <a:t>①  </a:t>
            </a:r>
            <a:r>
              <a:rPr lang="en-US" altLang="zh-CN" sz="2800" b="1">
                <a:latin typeface="Times New Roman" panose="02020603050405020304" pitchFamily="18" charset="0"/>
              </a:rPr>
              <a:t>(</a:t>
            </a:r>
            <a:r>
              <a:rPr lang="en-US" altLang="en-US" sz="2800" b="1">
                <a:latin typeface="Times New Roman" panose="02020603050405020304" pitchFamily="18" charset="0"/>
              </a:rPr>
              <a:t>－</a:t>
            </a:r>
            <a:r>
              <a:rPr lang="en-US" altLang="zh-CN" sz="2800" b="1">
                <a:latin typeface="Times New Roman" panose="02020603050405020304" pitchFamily="18" charset="0"/>
              </a:rPr>
              <a:t>8)×(</a:t>
            </a:r>
            <a:r>
              <a:rPr lang="en-US" altLang="en-US" sz="2800" b="1">
                <a:latin typeface="Times New Roman" panose="02020603050405020304" pitchFamily="18" charset="0"/>
              </a:rPr>
              <a:t>－</a:t>
            </a:r>
            <a:r>
              <a:rPr lang="en-US" altLang="zh-CN" sz="2800" b="1">
                <a:latin typeface="Times New Roman" panose="02020603050405020304" pitchFamily="18" charset="0"/>
              </a:rPr>
              <a:t>12)×(</a:t>
            </a:r>
            <a:r>
              <a:rPr lang="en-US" altLang="en-US" sz="2800" b="1">
                <a:latin typeface="Times New Roman" panose="02020603050405020304" pitchFamily="18" charset="0"/>
              </a:rPr>
              <a:t>－</a:t>
            </a:r>
            <a:r>
              <a:rPr lang="en-US" altLang="zh-CN" sz="2800" b="1">
                <a:latin typeface="Times New Roman" panose="02020603050405020304" pitchFamily="18" charset="0"/>
              </a:rPr>
              <a:t>0.125)×(</a:t>
            </a:r>
            <a:r>
              <a:rPr lang="en-US" altLang="en-US" sz="2800" b="1">
                <a:latin typeface="Times New Roman" panose="02020603050405020304" pitchFamily="18" charset="0"/>
              </a:rPr>
              <a:t>－</a:t>
            </a:r>
            <a:r>
              <a:rPr lang="zh-CN" altLang="en-US" sz="2800" b="1">
                <a:latin typeface="Times New Roman" panose="02020603050405020304" pitchFamily="18" charset="0"/>
              </a:rPr>
              <a:t>     </a:t>
            </a:r>
            <a:r>
              <a:rPr lang="en-US" altLang="zh-CN" sz="2800" b="1">
                <a:latin typeface="Times New Roman" panose="02020603050405020304" pitchFamily="18" charset="0"/>
              </a:rPr>
              <a:t>)×(</a:t>
            </a:r>
            <a:r>
              <a:rPr lang="en-US" altLang="en-US" sz="2800" b="1">
                <a:latin typeface="Times New Roman" panose="02020603050405020304" pitchFamily="18" charset="0"/>
              </a:rPr>
              <a:t>－</a:t>
            </a:r>
            <a:r>
              <a:rPr lang="en-US" altLang="zh-CN" sz="2800" b="1">
                <a:latin typeface="Times New Roman" panose="02020603050405020304" pitchFamily="18" charset="0"/>
              </a:rPr>
              <a:t>0.1)</a:t>
            </a:r>
            <a:r>
              <a:rPr lang="zh-CN" altLang="en-US" sz="2800" b="1">
                <a:latin typeface="Times New Roman" panose="02020603050405020304" pitchFamily="18" charset="0"/>
              </a:rPr>
              <a:t>；</a:t>
            </a:r>
            <a:r>
              <a:rPr lang="en-US" altLang="zh-CN" sz="2800" b="1"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19458" name="组合 196614"/>
          <p:cNvGrpSpPr/>
          <p:nvPr/>
        </p:nvGrpSpPr>
        <p:grpSpPr>
          <a:xfrm>
            <a:off x="5922963" y="1915795"/>
            <a:ext cx="307975" cy="858838"/>
            <a:chOff x="4195" y="935"/>
            <a:chExt cx="194" cy="541"/>
          </a:xfrm>
        </p:grpSpPr>
        <p:sp>
          <p:nvSpPr>
            <p:cNvPr id="19459" name="文本框 196615"/>
            <p:cNvSpPr txBox="1">
              <a:spLocks noChangeArrowheads="1"/>
            </p:cNvSpPr>
            <p:nvPr/>
          </p:nvSpPr>
          <p:spPr bwMode="auto">
            <a:xfrm>
              <a:off x="4197" y="935"/>
              <a:ext cx="1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9460" name="文本框 196616"/>
            <p:cNvSpPr txBox="1">
              <a:spLocks noChangeArrowheads="1"/>
            </p:cNvSpPr>
            <p:nvPr/>
          </p:nvSpPr>
          <p:spPr bwMode="auto">
            <a:xfrm>
              <a:off x="4195" y="1149"/>
              <a:ext cx="1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9461" name="直接连接符 196617"/>
            <p:cNvSpPr>
              <a:spLocks noChangeShapeType="1"/>
            </p:cNvSpPr>
            <p:nvPr/>
          </p:nvSpPr>
          <p:spPr bwMode="auto">
            <a:xfrm>
              <a:off x="4205" y="1207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19462" name="文本框 196618"/>
          <p:cNvSpPr txBox="1">
            <a:spLocks noChangeArrowheads="1"/>
          </p:cNvSpPr>
          <p:nvPr/>
        </p:nvSpPr>
        <p:spPr bwMode="auto">
          <a:xfrm>
            <a:off x="541338" y="2923858"/>
            <a:ext cx="55435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</a:rPr>
              <a:t>②  </a:t>
            </a:r>
            <a:r>
              <a:rPr lang="en-US" altLang="zh-CN" sz="2800" b="1">
                <a:latin typeface="Times New Roman" panose="02020603050405020304" pitchFamily="18" charset="0"/>
              </a:rPr>
              <a:t>60×(1</a:t>
            </a:r>
            <a:r>
              <a:rPr lang="en-US" altLang="en-US" sz="2800" b="1">
                <a:latin typeface="Times New Roman" panose="02020603050405020304" pitchFamily="18" charset="0"/>
              </a:rPr>
              <a:t>－</a:t>
            </a:r>
            <a:r>
              <a:rPr lang="zh-CN" altLang="en-US" sz="2800" b="1">
                <a:latin typeface="Times New Roman" panose="02020603050405020304" pitchFamily="18" charset="0"/>
              </a:rPr>
              <a:t>     </a:t>
            </a:r>
            <a:r>
              <a:rPr lang="en-US" altLang="en-US" sz="2800" b="1">
                <a:latin typeface="Times New Roman" panose="02020603050405020304" pitchFamily="18" charset="0"/>
              </a:rPr>
              <a:t>－</a:t>
            </a:r>
            <a:r>
              <a:rPr lang="zh-CN" altLang="en-US" sz="2800" b="1">
                <a:latin typeface="Times New Roman" panose="02020603050405020304" pitchFamily="18" charset="0"/>
              </a:rPr>
              <a:t>       </a:t>
            </a:r>
            <a:r>
              <a:rPr lang="en-US" altLang="en-US" sz="2800" b="1">
                <a:latin typeface="Times New Roman" panose="02020603050405020304" pitchFamily="18" charset="0"/>
              </a:rPr>
              <a:t>－</a:t>
            </a:r>
            <a:r>
              <a:rPr lang="zh-CN" altLang="en-US" sz="2800" b="1">
                <a:latin typeface="Times New Roman" panose="02020603050405020304" pitchFamily="18" charset="0"/>
              </a:rPr>
              <a:t>       </a:t>
            </a:r>
            <a:r>
              <a:rPr lang="en-US" altLang="zh-CN" sz="2800" b="1">
                <a:latin typeface="Times New Roman" panose="02020603050405020304" pitchFamily="18" charset="0"/>
              </a:rPr>
              <a:t>)</a:t>
            </a:r>
            <a:r>
              <a:rPr lang="zh-CN" altLang="en-US" sz="2800" b="1">
                <a:latin typeface="Times New Roman" panose="02020603050405020304" pitchFamily="18" charset="0"/>
              </a:rPr>
              <a:t>；</a:t>
            </a:r>
            <a:r>
              <a:rPr lang="en-US" altLang="zh-CN" sz="2800" b="1"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19463" name="组合 196619"/>
          <p:cNvGrpSpPr/>
          <p:nvPr/>
        </p:nvGrpSpPr>
        <p:grpSpPr>
          <a:xfrm>
            <a:off x="2628900" y="2779395"/>
            <a:ext cx="307975" cy="858838"/>
            <a:chOff x="4195" y="935"/>
            <a:chExt cx="194" cy="541"/>
          </a:xfrm>
        </p:grpSpPr>
        <p:sp>
          <p:nvSpPr>
            <p:cNvPr id="19464" name="文本框 196620"/>
            <p:cNvSpPr txBox="1">
              <a:spLocks noChangeArrowheads="1"/>
            </p:cNvSpPr>
            <p:nvPr/>
          </p:nvSpPr>
          <p:spPr bwMode="auto">
            <a:xfrm>
              <a:off x="4197" y="935"/>
              <a:ext cx="1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9465" name="文本框 196621"/>
            <p:cNvSpPr txBox="1">
              <a:spLocks noChangeArrowheads="1"/>
            </p:cNvSpPr>
            <p:nvPr/>
          </p:nvSpPr>
          <p:spPr bwMode="auto">
            <a:xfrm>
              <a:off x="4195" y="1149"/>
              <a:ext cx="1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9466" name="直接连接符 196622"/>
            <p:cNvSpPr>
              <a:spLocks noChangeShapeType="1"/>
            </p:cNvSpPr>
            <p:nvPr/>
          </p:nvSpPr>
          <p:spPr bwMode="auto">
            <a:xfrm>
              <a:off x="4205" y="1207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9467" name="组合 196623"/>
          <p:cNvGrpSpPr/>
          <p:nvPr/>
        </p:nvGrpSpPr>
        <p:grpSpPr>
          <a:xfrm>
            <a:off x="3492500" y="2779395"/>
            <a:ext cx="307975" cy="858838"/>
            <a:chOff x="4195" y="935"/>
            <a:chExt cx="194" cy="541"/>
          </a:xfrm>
        </p:grpSpPr>
        <p:sp>
          <p:nvSpPr>
            <p:cNvPr id="19468" name="文本框 196624"/>
            <p:cNvSpPr txBox="1">
              <a:spLocks noChangeArrowheads="1"/>
            </p:cNvSpPr>
            <p:nvPr/>
          </p:nvSpPr>
          <p:spPr bwMode="auto">
            <a:xfrm>
              <a:off x="4197" y="935"/>
              <a:ext cx="1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9469" name="文本框 196625"/>
            <p:cNvSpPr txBox="1">
              <a:spLocks noChangeArrowheads="1"/>
            </p:cNvSpPr>
            <p:nvPr/>
          </p:nvSpPr>
          <p:spPr bwMode="auto">
            <a:xfrm>
              <a:off x="4195" y="1149"/>
              <a:ext cx="1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9470" name="直接连接符 196626"/>
            <p:cNvSpPr>
              <a:spLocks noChangeShapeType="1"/>
            </p:cNvSpPr>
            <p:nvPr/>
          </p:nvSpPr>
          <p:spPr bwMode="auto">
            <a:xfrm>
              <a:off x="4205" y="1207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9471" name="组合 196627"/>
          <p:cNvGrpSpPr/>
          <p:nvPr/>
        </p:nvGrpSpPr>
        <p:grpSpPr>
          <a:xfrm>
            <a:off x="4429125" y="2779395"/>
            <a:ext cx="307975" cy="858838"/>
            <a:chOff x="4195" y="935"/>
            <a:chExt cx="194" cy="541"/>
          </a:xfrm>
        </p:grpSpPr>
        <p:sp>
          <p:nvSpPr>
            <p:cNvPr id="19472" name="文本框 196628"/>
            <p:cNvSpPr txBox="1">
              <a:spLocks noChangeArrowheads="1"/>
            </p:cNvSpPr>
            <p:nvPr/>
          </p:nvSpPr>
          <p:spPr bwMode="auto">
            <a:xfrm>
              <a:off x="4197" y="935"/>
              <a:ext cx="1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9473" name="文本框 196629"/>
            <p:cNvSpPr txBox="1">
              <a:spLocks noChangeArrowheads="1"/>
            </p:cNvSpPr>
            <p:nvPr/>
          </p:nvSpPr>
          <p:spPr bwMode="auto">
            <a:xfrm>
              <a:off x="4195" y="1149"/>
              <a:ext cx="1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9474" name="直接连接符 196630"/>
            <p:cNvSpPr>
              <a:spLocks noChangeShapeType="1"/>
            </p:cNvSpPr>
            <p:nvPr/>
          </p:nvSpPr>
          <p:spPr bwMode="auto">
            <a:xfrm>
              <a:off x="4205" y="1207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19475" name="文本框 196631"/>
          <p:cNvSpPr txBox="1">
            <a:spLocks noChangeArrowheads="1"/>
          </p:cNvSpPr>
          <p:nvPr/>
        </p:nvSpPr>
        <p:spPr bwMode="auto">
          <a:xfrm>
            <a:off x="541338" y="3931920"/>
            <a:ext cx="55435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</a:rPr>
              <a:t>③   </a:t>
            </a:r>
            <a:r>
              <a:rPr lang="en-US" altLang="zh-CN" sz="2800" b="1">
                <a:latin typeface="Times New Roman" panose="02020603050405020304" pitchFamily="18" charset="0"/>
              </a:rPr>
              <a:t>(</a:t>
            </a:r>
            <a:r>
              <a:rPr lang="en-US" altLang="en-US" sz="2800" b="1">
                <a:latin typeface="Times New Roman" panose="02020603050405020304" pitchFamily="18" charset="0"/>
              </a:rPr>
              <a:t>－</a:t>
            </a:r>
            <a:r>
              <a:rPr lang="zh-CN" altLang="en-US" sz="2800" b="1">
                <a:latin typeface="Times New Roman" panose="02020603050405020304" pitchFamily="18" charset="0"/>
              </a:rPr>
              <a:t>     </a:t>
            </a:r>
            <a:r>
              <a:rPr lang="en-US" altLang="zh-CN" sz="2800" b="1">
                <a:latin typeface="Times New Roman" panose="02020603050405020304" pitchFamily="18" charset="0"/>
              </a:rPr>
              <a:t>)×(8</a:t>
            </a:r>
            <a:r>
              <a:rPr lang="en-US" altLang="en-US" sz="2800" b="1">
                <a:latin typeface="Times New Roman" panose="02020603050405020304" pitchFamily="18" charset="0"/>
              </a:rPr>
              <a:t>－</a:t>
            </a:r>
            <a:r>
              <a:rPr lang="en-US" altLang="zh-CN" sz="2800" b="1">
                <a:latin typeface="Times New Roman" panose="02020603050405020304" pitchFamily="18" charset="0"/>
              </a:rPr>
              <a:t>1    </a:t>
            </a:r>
            <a:r>
              <a:rPr lang="en-US" altLang="en-US" sz="2800" b="1">
                <a:latin typeface="Times New Roman" panose="02020603050405020304" pitchFamily="18" charset="0"/>
              </a:rPr>
              <a:t>－</a:t>
            </a:r>
            <a:r>
              <a:rPr lang="en-US" altLang="zh-CN" sz="2800" b="1">
                <a:latin typeface="Times New Roman" panose="02020603050405020304" pitchFamily="18" charset="0"/>
              </a:rPr>
              <a:t>4 )</a:t>
            </a:r>
            <a:r>
              <a:rPr lang="zh-CN" altLang="en-US" sz="2800" b="1">
                <a:latin typeface="Times New Roman" panose="02020603050405020304" pitchFamily="18" charset="0"/>
              </a:rPr>
              <a:t>；</a:t>
            </a:r>
            <a:r>
              <a:rPr lang="en-US" altLang="zh-CN" sz="2800" b="1"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19476" name="组合 196632"/>
          <p:cNvGrpSpPr/>
          <p:nvPr/>
        </p:nvGrpSpPr>
        <p:grpSpPr>
          <a:xfrm>
            <a:off x="1765300" y="3787458"/>
            <a:ext cx="307975" cy="858837"/>
            <a:chOff x="4195" y="935"/>
            <a:chExt cx="194" cy="541"/>
          </a:xfrm>
        </p:grpSpPr>
        <p:sp>
          <p:nvSpPr>
            <p:cNvPr id="19477" name="文本框 196633"/>
            <p:cNvSpPr txBox="1">
              <a:spLocks noChangeArrowheads="1"/>
            </p:cNvSpPr>
            <p:nvPr/>
          </p:nvSpPr>
          <p:spPr bwMode="auto">
            <a:xfrm>
              <a:off x="4197" y="935"/>
              <a:ext cx="1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9478" name="文本框 196634"/>
            <p:cNvSpPr txBox="1">
              <a:spLocks noChangeArrowheads="1"/>
            </p:cNvSpPr>
            <p:nvPr/>
          </p:nvSpPr>
          <p:spPr bwMode="auto">
            <a:xfrm>
              <a:off x="4195" y="1149"/>
              <a:ext cx="1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9479" name="直接连接符 196635"/>
            <p:cNvSpPr>
              <a:spLocks noChangeShapeType="1"/>
            </p:cNvSpPr>
            <p:nvPr/>
          </p:nvSpPr>
          <p:spPr bwMode="auto">
            <a:xfrm>
              <a:off x="4205" y="1207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9480" name="组合 196636"/>
          <p:cNvGrpSpPr/>
          <p:nvPr/>
        </p:nvGrpSpPr>
        <p:grpSpPr>
          <a:xfrm>
            <a:off x="3494088" y="3792220"/>
            <a:ext cx="307975" cy="858838"/>
            <a:chOff x="4195" y="935"/>
            <a:chExt cx="194" cy="541"/>
          </a:xfrm>
        </p:grpSpPr>
        <p:sp>
          <p:nvSpPr>
            <p:cNvPr id="19481" name="文本框 196637"/>
            <p:cNvSpPr txBox="1">
              <a:spLocks noChangeArrowheads="1"/>
            </p:cNvSpPr>
            <p:nvPr/>
          </p:nvSpPr>
          <p:spPr bwMode="auto">
            <a:xfrm>
              <a:off x="4197" y="935"/>
              <a:ext cx="1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9482" name="文本框 196638"/>
            <p:cNvSpPr txBox="1">
              <a:spLocks noChangeArrowheads="1"/>
            </p:cNvSpPr>
            <p:nvPr/>
          </p:nvSpPr>
          <p:spPr bwMode="auto">
            <a:xfrm>
              <a:off x="4195" y="1149"/>
              <a:ext cx="1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9483" name="直接连接符 196639"/>
            <p:cNvSpPr>
              <a:spLocks noChangeShapeType="1"/>
            </p:cNvSpPr>
            <p:nvPr/>
          </p:nvSpPr>
          <p:spPr bwMode="auto">
            <a:xfrm>
              <a:off x="4205" y="1207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19484" name="文本框 196640"/>
          <p:cNvSpPr txBox="1">
            <a:spLocks noChangeArrowheads="1"/>
          </p:cNvSpPr>
          <p:nvPr/>
        </p:nvSpPr>
        <p:spPr bwMode="auto">
          <a:xfrm>
            <a:off x="541338" y="4795520"/>
            <a:ext cx="83518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</a:rPr>
              <a:t>④  </a:t>
            </a:r>
            <a:r>
              <a:rPr lang="en-US" altLang="zh-CN" sz="2800" b="1">
                <a:latin typeface="Times New Roman" panose="02020603050405020304" pitchFamily="18" charset="0"/>
              </a:rPr>
              <a:t>(</a:t>
            </a:r>
            <a:r>
              <a:rPr lang="en-US" altLang="en-US" sz="2800" b="1">
                <a:latin typeface="Times New Roman" panose="02020603050405020304" pitchFamily="18" charset="0"/>
              </a:rPr>
              <a:t>－</a:t>
            </a:r>
            <a:r>
              <a:rPr lang="en-US" altLang="zh-CN" sz="2800" b="1">
                <a:latin typeface="Times New Roman" panose="02020603050405020304" pitchFamily="18" charset="0"/>
              </a:rPr>
              <a:t>11)×(</a:t>
            </a:r>
            <a:r>
              <a:rPr lang="en-US" altLang="en-US" sz="2800" b="1">
                <a:latin typeface="Times New Roman" panose="02020603050405020304" pitchFamily="18" charset="0"/>
              </a:rPr>
              <a:t>－ </a:t>
            </a:r>
            <a:r>
              <a:rPr lang="zh-CN" altLang="en-US" sz="2800" b="1">
                <a:latin typeface="Times New Roman" panose="02020603050405020304" pitchFamily="18" charset="0"/>
              </a:rPr>
              <a:t>   </a:t>
            </a:r>
            <a:r>
              <a:rPr lang="en-US" altLang="zh-CN" sz="2800" b="1">
                <a:latin typeface="Times New Roman" panose="02020603050405020304" pitchFamily="18" charset="0"/>
              </a:rPr>
              <a:t>)</a:t>
            </a:r>
            <a:r>
              <a:rPr lang="zh-CN" altLang="en-US" sz="2800" b="1">
                <a:latin typeface="Times New Roman" panose="02020603050405020304" pitchFamily="18" charset="0"/>
              </a:rPr>
              <a:t>＋</a:t>
            </a:r>
            <a:r>
              <a:rPr lang="en-US" altLang="zh-CN" sz="2800" b="1">
                <a:latin typeface="Times New Roman" panose="02020603050405020304" pitchFamily="18" charset="0"/>
              </a:rPr>
              <a:t>(</a:t>
            </a:r>
            <a:r>
              <a:rPr lang="en-US" altLang="en-US" sz="2800" b="1">
                <a:latin typeface="Times New Roman" panose="02020603050405020304" pitchFamily="18" charset="0"/>
              </a:rPr>
              <a:t>－</a:t>
            </a:r>
            <a:r>
              <a:rPr lang="en-US" altLang="zh-CN" sz="2800" b="1">
                <a:latin typeface="Times New Roman" panose="02020603050405020304" pitchFamily="18" charset="0"/>
              </a:rPr>
              <a:t>11)×2    </a:t>
            </a:r>
            <a:r>
              <a:rPr lang="zh-CN" altLang="en-US" sz="2800" b="1">
                <a:latin typeface="Times New Roman" panose="02020603050405020304" pitchFamily="18" charset="0"/>
              </a:rPr>
              <a:t>＋</a:t>
            </a:r>
            <a:r>
              <a:rPr lang="en-US" altLang="zh-CN" sz="2800" b="1">
                <a:latin typeface="Times New Roman" panose="02020603050405020304" pitchFamily="18" charset="0"/>
              </a:rPr>
              <a:t>(</a:t>
            </a:r>
            <a:r>
              <a:rPr lang="en-US" altLang="en-US" sz="2800" b="1">
                <a:latin typeface="Times New Roman" panose="02020603050405020304" pitchFamily="18" charset="0"/>
              </a:rPr>
              <a:t>－</a:t>
            </a:r>
            <a:r>
              <a:rPr lang="en-US" altLang="zh-CN" sz="2800" b="1">
                <a:latin typeface="Times New Roman" panose="02020603050405020304" pitchFamily="18" charset="0"/>
              </a:rPr>
              <a:t>11)×(</a:t>
            </a:r>
            <a:r>
              <a:rPr lang="en-US" altLang="en-US" sz="2800" b="1">
                <a:latin typeface="Times New Roman" panose="02020603050405020304" pitchFamily="18" charset="0"/>
              </a:rPr>
              <a:t>－</a:t>
            </a:r>
            <a:r>
              <a:rPr lang="zh-CN" altLang="en-US" sz="2800" b="1">
                <a:latin typeface="Times New Roman" panose="02020603050405020304" pitchFamily="18" charset="0"/>
              </a:rPr>
              <a:t>    </a:t>
            </a:r>
            <a:r>
              <a:rPr lang="en-US" altLang="zh-CN" sz="2800" b="1">
                <a:latin typeface="Times New Roman" panose="02020603050405020304" pitchFamily="18" charset="0"/>
              </a:rPr>
              <a:t>). </a:t>
            </a:r>
          </a:p>
        </p:txBody>
      </p:sp>
      <p:grpSp>
        <p:nvGrpSpPr>
          <p:cNvPr id="19485" name="组合 196641"/>
          <p:cNvGrpSpPr/>
          <p:nvPr/>
        </p:nvGrpSpPr>
        <p:grpSpPr>
          <a:xfrm>
            <a:off x="2916238" y="4608195"/>
            <a:ext cx="307975" cy="858838"/>
            <a:chOff x="4195" y="935"/>
            <a:chExt cx="194" cy="541"/>
          </a:xfrm>
        </p:grpSpPr>
        <p:sp>
          <p:nvSpPr>
            <p:cNvPr id="19486" name="文本框 196642"/>
            <p:cNvSpPr txBox="1">
              <a:spLocks noChangeArrowheads="1"/>
            </p:cNvSpPr>
            <p:nvPr/>
          </p:nvSpPr>
          <p:spPr bwMode="auto">
            <a:xfrm>
              <a:off x="4197" y="935"/>
              <a:ext cx="1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9487" name="文本框 196643"/>
            <p:cNvSpPr txBox="1">
              <a:spLocks noChangeArrowheads="1"/>
            </p:cNvSpPr>
            <p:nvPr/>
          </p:nvSpPr>
          <p:spPr bwMode="auto">
            <a:xfrm>
              <a:off x="4195" y="1149"/>
              <a:ext cx="1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9488" name="直接连接符 196644"/>
            <p:cNvSpPr>
              <a:spLocks noChangeShapeType="1"/>
            </p:cNvSpPr>
            <p:nvPr/>
          </p:nvSpPr>
          <p:spPr bwMode="auto">
            <a:xfrm>
              <a:off x="4205" y="1207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9489" name="组合 196645"/>
          <p:cNvGrpSpPr/>
          <p:nvPr/>
        </p:nvGrpSpPr>
        <p:grpSpPr>
          <a:xfrm>
            <a:off x="5208588" y="4600258"/>
            <a:ext cx="307975" cy="858837"/>
            <a:chOff x="4195" y="935"/>
            <a:chExt cx="194" cy="541"/>
          </a:xfrm>
        </p:grpSpPr>
        <p:sp>
          <p:nvSpPr>
            <p:cNvPr id="19490" name="文本框 196646"/>
            <p:cNvSpPr txBox="1">
              <a:spLocks noChangeArrowheads="1"/>
            </p:cNvSpPr>
            <p:nvPr/>
          </p:nvSpPr>
          <p:spPr bwMode="auto">
            <a:xfrm>
              <a:off x="4197" y="935"/>
              <a:ext cx="1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9491" name="文本框 196647"/>
            <p:cNvSpPr txBox="1">
              <a:spLocks noChangeArrowheads="1"/>
            </p:cNvSpPr>
            <p:nvPr/>
          </p:nvSpPr>
          <p:spPr bwMode="auto">
            <a:xfrm>
              <a:off x="4195" y="1149"/>
              <a:ext cx="1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9492" name="直接连接符 196648"/>
            <p:cNvSpPr>
              <a:spLocks noChangeShapeType="1"/>
            </p:cNvSpPr>
            <p:nvPr/>
          </p:nvSpPr>
          <p:spPr bwMode="auto">
            <a:xfrm>
              <a:off x="4205" y="1207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</p:grpSp>
      <p:grpSp>
        <p:nvGrpSpPr>
          <p:cNvPr id="19493" name="组合 196649"/>
          <p:cNvGrpSpPr/>
          <p:nvPr/>
        </p:nvGrpSpPr>
        <p:grpSpPr>
          <a:xfrm>
            <a:off x="7670800" y="4579620"/>
            <a:ext cx="307975" cy="858838"/>
            <a:chOff x="4195" y="935"/>
            <a:chExt cx="194" cy="541"/>
          </a:xfrm>
        </p:grpSpPr>
        <p:sp>
          <p:nvSpPr>
            <p:cNvPr id="19494" name="文本框 196650"/>
            <p:cNvSpPr txBox="1">
              <a:spLocks noChangeArrowheads="1"/>
            </p:cNvSpPr>
            <p:nvPr/>
          </p:nvSpPr>
          <p:spPr bwMode="auto">
            <a:xfrm>
              <a:off x="4197" y="935"/>
              <a:ext cx="1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9495" name="文本框 196651"/>
            <p:cNvSpPr txBox="1">
              <a:spLocks noChangeArrowheads="1"/>
            </p:cNvSpPr>
            <p:nvPr/>
          </p:nvSpPr>
          <p:spPr bwMode="auto">
            <a:xfrm>
              <a:off x="4195" y="1149"/>
              <a:ext cx="1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9496" name="直接连接符 196652"/>
            <p:cNvSpPr>
              <a:spLocks noChangeShapeType="1"/>
            </p:cNvSpPr>
            <p:nvPr/>
          </p:nvSpPr>
          <p:spPr bwMode="auto">
            <a:xfrm>
              <a:off x="4205" y="1207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lang="zh-CN" altLang="en-US"/>
            </a:p>
          </p:txBody>
        </p:sp>
      </p:grpSp>
      <p:sp>
        <p:nvSpPr>
          <p:cNvPr id="19497" name="文本框 196653"/>
          <p:cNvSpPr txBox="1">
            <a:spLocks noChangeArrowheads="1"/>
          </p:cNvSpPr>
          <p:nvPr/>
        </p:nvSpPr>
        <p:spPr bwMode="auto">
          <a:xfrm>
            <a:off x="609600" y="1553845"/>
            <a:ext cx="2952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计算：</a:t>
            </a:r>
          </a:p>
        </p:txBody>
      </p:sp>
      <p:sp>
        <p:nvSpPr>
          <p:cNvPr id="196655" name="文本框 196654"/>
          <p:cNvSpPr txBox="1">
            <a:spLocks noChangeArrowheads="1"/>
          </p:cNvSpPr>
          <p:nvPr/>
        </p:nvSpPr>
        <p:spPr bwMode="auto">
          <a:xfrm>
            <a:off x="539750" y="5732145"/>
            <a:ext cx="2378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答案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① －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0.4</a:t>
            </a:r>
          </a:p>
        </p:txBody>
      </p:sp>
      <p:sp>
        <p:nvSpPr>
          <p:cNvPr id="196656" name="文本框 196655"/>
          <p:cNvSpPr txBox="1">
            <a:spLocks noChangeArrowheads="1"/>
          </p:cNvSpPr>
          <p:nvPr/>
        </p:nvSpPr>
        <p:spPr bwMode="auto">
          <a:xfrm>
            <a:off x="2986088" y="5732145"/>
            <a:ext cx="17287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</a:rPr>
              <a:t>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②－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28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96657" name="文本框 196656"/>
          <p:cNvSpPr txBox="1">
            <a:spLocks noChangeArrowheads="1"/>
          </p:cNvSpPr>
          <p:nvPr/>
        </p:nvSpPr>
        <p:spPr bwMode="auto">
          <a:xfrm>
            <a:off x="4356100" y="5732145"/>
            <a:ext cx="17287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</a:rPr>
              <a:t>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③－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96658" name="文本框 196657"/>
          <p:cNvSpPr txBox="1">
            <a:spLocks noChangeArrowheads="1"/>
          </p:cNvSpPr>
          <p:nvPr/>
        </p:nvSpPr>
        <p:spPr bwMode="auto">
          <a:xfrm>
            <a:off x="5797550" y="5732145"/>
            <a:ext cx="17287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</a:rPr>
              <a:t>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④－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22</a:t>
            </a:r>
          </a:p>
        </p:txBody>
      </p:sp>
      <p:sp>
        <p:nvSpPr>
          <p:cNvPr id="19502" name="圆角矩形 31"/>
          <p:cNvSpPr>
            <a:spLocks noChangeArrowheads="1"/>
          </p:cNvSpPr>
          <p:nvPr/>
        </p:nvSpPr>
        <p:spPr bwMode="auto">
          <a:xfrm>
            <a:off x="571500" y="1013872"/>
            <a:ext cx="1311275" cy="46990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练一练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55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6655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6655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6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6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6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6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6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6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56" grpId="0"/>
      <p:bldP spid="196657" grpId="0"/>
      <p:bldP spid="19665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Text Box 3"/>
          <p:cNvSpPr txBox="1">
            <a:spLocks noChangeArrowheads="1"/>
          </p:cNvSpPr>
          <p:nvPr/>
        </p:nvSpPr>
        <p:spPr bwMode="auto">
          <a:xfrm>
            <a:off x="1147763" y="1409383"/>
            <a:ext cx="75438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判断下列各式的积是正的还是负的？</a:t>
            </a:r>
          </a:p>
        </p:txBody>
      </p:sp>
      <p:sp>
        <p:nvSpPr>
          <p:cNvPr id="210948" name="Text Box 4"/>
          <p:cNvSpPr txBox="1">
            <a:spLocks noChangeArrowheads="1"/>
          </p:cNvSpPr>
          <p:nvPr/>
        </p:nvSpPr>
        <p:spPr bwMode="auto">
          <a:xfrm>
            <a:off x="1238250" y="1938020"/>
            <a:ext cx="4289425" cy="307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2×3×4×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-5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　　　　</a:t>
            </a:r>
          </a:p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2×3×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-4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-5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</a:p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2×(-3)×(-4)×(-5)</a:t>
            </a:r>
          </a:p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(-2)×(-3)×(-4)×(-5)</a:t>
            </a:r>
          </a:p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7.8×(-8.1)×0×(-19.6)</a:t>
            </a: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　　　</a:t>
            </a:r>
          </a:p>
        </p:txBody>
      </p:sp>
      <p:sp>
        <p:nvSpPr>
          <p:cNvPr id="210949" name="Text Box 5"/>
          <p:cNvSpPr txBox="1">
            <a:spLocks noChangeArrowheads="1"/>
          </p:cNvSpPr>
          <p:nvPr/>
        </p:nvSpPr>
        <p:spPr bwMode="auto">
          <a:xfrm>
            <a:off x="5826125" y="1928495"/>
            <a:ext cx="762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负</a:t>
            </a:r>
          </a:p>
        </p:txBody>
      </p:sp>
      <p:sp>
        <p:nvSpPr>
          <p:cNvPr id="210950" name="Text Box 6"/>
          <p:cNvSpPr txBox="1">
            <a:spLocks noChangeArrowheads="1"/>
          </p:cNvSpPr>
          <p:nvPr/>
        </p:nvSpPr>
        <p:spPr bwMode="auto">
          <a:xfrm>
            <a:off x="5826125" y="2515870"/>
            <a:ext cx="533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正</a:t>
            </a:r>
          </a:p>
        </p:txBody>
      </p:sp>
      <p:sp>
        <p:nvSpPr>
          <p:cNvPr id="210951" name="Text Box 7"/>
          <p:cNvSpPr txBox="1">
            <a:spLocks noChangeArrowheads="1"/>
          </p:cNvSpPr>
          <p:nvPr/>
        </p:nvSpPr>
        <p:spPr bwMode="auto">
          <a:xfrm>
            <a:off x="5826125" y="3217545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负</a:t>
            </a:r>
          </a:p>
        </p:txBody>
      </p:sp>
      <p:sp>
        <p:nvSpPr>
          <p:cNvPr id="210952" name="Text Box 8"/>
          <p:cNvSpPr txBox="1">
            <a:spLocks noChangeArrowheads="1"/>
          </p:cNvSpPr>
          <p:nvPr/>
        </p:nvSpPr>
        <p:spPr bwMode="auto">
          <a:xfrm>
            <a:off x="5826125" y="3831908"/>
            <a:ext cx="609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正</a:t>
            </a:r>
          </a:p>
        </p:txBody>
      </p:sp>
      <p:sp>
        <p:nvSpPr>
          <p:cNvPr id="210953" name="Text Box 9"/>
          <p:cNvSpPr txBox="1">
            <a:spLocks noChangeArrowheads="1"/>
          </p:cNvSpPr>
          <p:nvPr/>
        </p:nvSpPr>
        <p:spPr bwMode="auto">
          <a:xfrm>
            <a:off x="5826125" y="4498658"/>
            <a:ext cx="9144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零</a:t>
            </a:r>
          </a:p>
        </p:txBody>
      </p:sp>
      <p:sp>
        <p:nvSpPr>
          <p:cNvPr id="210955" name="Rectangle 11"/>
          <p:cNvSpPr>
            <a:spLocks noChangeArrowheads="1"/>
          </p:cNvSpPr>
          <p:nvPr/>
        </p:nvSpPr>
        <p:spPr bwMode="auto">
          <a:xfrm>
            <a:off x="527050" y="5143183"/>
            <a:ext cx="8124825" cy="1371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几个有理数相乘，因数都不为 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 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时，积的符号怎样确定？ 有一因数为 </a:t>
            </a: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 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时，积是多少？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445071" y="853686"/>
            <a:ext cx="6625947" cy="555936"/>
            <a:chOff x="299021" y="837326"/>
            <a:chExt cx="6625947" cy="555936"/>
          </a:xfrm>
        </p:grpSpPr>
        <p:sp>
          <p:nvSpPr>
            <p:cNvPr id="28" name="文本框 6151"/>
            <p:cNvSpPr txBox="1">
              <a:spLocks noChangeArrowheads="1"/>
            </p:cNvSpPr>
            <p:nvPr/>
          </p:nvSpPr>
          <p:spPr bwMode="auto">
            <a:xfrm>
              <a:off x="1763688" y="864200"/>
              <a:ext cx="5161280" cy="521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l"/>
              <a:r>
                <a:rPr lang="zh-CN" altLang="en-US" sz="2800" b="1" dirty="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+mn-ea"/>
                </a:rPr>
                <a:t>多个有理数相乘的积的符号法则</a:t>
              </a:r>
              <a:endParaRPr lang="zh-CN" altLang="en-US" sz="2800" b="1" dirty="0">
                <a:solidFill>
                  <a:srgbClr val="006666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宋体" panose="02010600030101010101" pitchFamily="2" charset="-122"/>
              </a:endParaRPr>
            </a:p>
          </p:txBody>
        </p:sp>
        <p:sp>
          <p:nvSpPr>
            <p:cNvPr id="29" name="矩形 4"/>
            <p:cNvSpPr>
              <a:spLocks noChangeArrowheads="1"/>
            </p:cNvSpPr>
            <p:nvPr/>
          </p:nvSpPr>
          <p:spPr bwMode="auto">
            <a:xfrm>
              <a:off x="299021" y="837326"/>
              <a:ext cx="1464667" cy="555936"/>
            </a:xfrm>
            <a:prstGeom prst="roundRect">
              <a:avLst/>
            </a:prstGeom>
            <a:solidFill>
              <a:srgbClr val="2A7070"/>
            </a:solidFill>
            <a:ln w="25400">
              <a:solidFill>
                <a:schemeClr val="lt1"/>
              </a:solidFill>
            </a:ln>
            <a:effectLst>
              <a:outerShdw dir="4200000" sx="1000" sy="1000" rotWithShape="0">
                <a:srgbClr val="000000">
                  <a:alpha val="52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wrap="square" lIns="36000" tIns="36000" rIns="36000" bIns="36000" anchor="ctr">
              <a:spAutoFit/>
            </a:bodyPr>
            <a:lstStyle/>
            <a:p>
              <a:pPr algn="ctr">
                <a:buFontTx/>
                <a:buNone/>
                <a:defRPr/>
              </a:pPr>
              <a:r>
                <a:rPr lang="zh-CN" altLang="en-US" sz="2800" b="1">
                  <a:solidFill>
                    <a:srgbClr val="FFFFFF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知识点</a:t>
              </a:r>
              <a:r>
                <a:rPr lang="en-US" altLang="zh-CN" sz="2800" b="1">
                  <a:solidFill>
                    <a:srgbClr val="FFFFFF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2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0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0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09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09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10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7" grpId="0"/>
      <p:bldP spid="210948" grpId="0"/>
      <p:bldP spid="210949" grpId="0"/>
      <p:bldP spid="210950" grpId="0"/>
      <p:bldP spid="210951" grpId="0"/>
      <p:bldP spid="210952" grpId="0"/>
      <p:bldP spid="210953" grpId="0"/>
      <p:bldP spid="21095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Line 5"/>
          <p:cNvSpPr>
            <a:spLocks noChangeShapeType="1"/>
          </p:cNvSpPr>
          <p:nvPr/>
        </p:nvSpPr>
        <p:spPr bwMode="auto">
          <a:xfrm flipH="1">
            <a:off x="8982710" y="0"/>
            <a:ext cx="0" cy="2667000"/>
          </a:xfrm>
          <a:prstGeom prst="line">
            <a:avLst/>
          </a:prstGeom>
          <a:noFill/>
          <a:ln w="9525">
            <a:solidFill>
              <a:srgbClr val="F0F4FE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211974" name="Text Box 6"/>
          <p:cNvSpPr txBox="1">
            <a:spLocks noChangeArrowheads="1"/>
          </p:cNvSpPr>
          <p:nvPr/>
        </p:nvSpPr>
        <p:spPr bwMode="auto">
          <a:xfrm>
            <a:off x="1875473" y="1771650"/>
            <a:ext cx="8001000" cy="965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zh-CN" altLang="en-US" sz="2800" b="1">
                <a:solidFill>
                  <a:srgbClr val="3E08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      </a:t>
            </a:r>
            <a:endParaRPr lang="zh-CN" altLang="en-US" sz="28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eaLnBrk="0" hangingPunct="0">
              <a:lnSpc>
                <a:spcPct val="105000"/>
              </a:lnSpc>
              <a:buFontTx/>
              <a:buNone/>
              <a:defRPr/>
            </a:pPr>
            <a:endParaRPr kumimoji="1" lang="zh-CN" altLang="en-US" sz="2800" b="1">
              <a:solidFill>
                <a:srgbClr val="3E08C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11975" name="Rectangle 7"/>
          <p:cNvSpPr>
            <a:spLocks noChangeArrowheads="1"/>
          </p:cNvSpPr>
          <p:nvPr/>
        </p:nvSpPr>
        <p:spPr bwMode="auto">
          <a:xfrm>
            <a:off x="607060" y="1600200"/>
            <a:ext cx="8375650" cy="26765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几个不等于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的数相乘，积的符号由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负因数的个数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决定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 eaLnBrk="0" hangingPunct="0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当负因数为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__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_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__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个时，积为负；</a:t>
            </a:r>
          </a:p>
          <a:p>
            <a:pPr eaLnBrk="0" hangingPunct="0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当负因数为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_____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个时，积为正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11977" name="Text Box 9"/>
          <p:cNvSpPr txBox="1">
            <a:spLocks noChangeArrowheads="1"/>
          </p:cNvSpPr>
          <p:nvPr/>
        </p:nvSpPr>
        <p:spPr bwMode="auto">
          <a:xfrm>
            <a:off x="607060" y="4460875"/>
            <a:ext cx="8045450" cy="138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几个有理数相乘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如果其中有一个因数为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_________.</a:t>
            </a:r>
          </a:p>
        </p:txBody>
      </p:sp>
      <p:sp>
        <p:nvSpPr>
          <p:cNvPr id="211979" name="Text Box 11"/>
          <p:cNvSpPr txBox="1">
            <a:spLocks noChangeArrowheads="1"/>
          </p:cNvSpPr>
          <p:nvPr/>
        </p:nvSpPr>
        <p:spPr bwMode="auto">
          <a:xfrm>
            <a:off x="2802573" y="3013075"/>
            <a:ext cx="10715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奇数</a:t>
            </a:r>
          </a:p>
        </p:txBody>
      </p:sp>
      <p:sp>
        <p:nvSpPr>
          <p:cNvPr id="211980" name="Text Box 12"/>
          <p:cNvSpPr txBox="1">
            <a:spLocks noChangeArrowheads="1"/>
          </p:cNvSpPr>
          <p:nvPr/>
        </p:nvSpPr>
        <p:spPr bwMode="auto">
          <a:xfrm>
            <a:off x="2750185" y="3614738"/>
            <a:ext cx="11779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偶数</a:t>
            </a:r>
          </a:p>
        </p:txBody>
      </p:sp>
      <p:sp>
        <p:nvSpPr>
          <p:cNvPr id="211981" name="Text Box 13"/>
          <p:cNvSpPr txBox="1">
            <a:spLocks noChangeArrowheads="1"/>
          </p:cNvSpPr>
          <p:nvPr/>
        </p:nvSpPr>
        <p:spPr bwMode="auto">
          <a:xfrm>
            <a:off x="742633" y="5199063"/>
            <a:ext cx="170815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积就为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</a:p>
        </p:txBody>
      </p:sp>
      <p:sp>
        <p:nvSpPr>
          <p:cNvPr id="211983" name="Text Box 15"/>
          <p:cNvSpPr txBox="1"/>
          <p:nvPr/>
        </p:nvSpPr>
        <p:spPr>
          <a:xfrm>
            <a:off x="6423660" y="3289300"/>
            <a:ext cx="1604963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800" noProof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奇负偶正</a:t>
            </a:r>
          </a:p>
        </p:txBody>
      </p:sp>
      <p:sp>
        <p:nvSpPr>
          <p:cNvPr id="25609" name="圆角矩形 31"/>
          <p:cNvSpPr>
            <a:spLocks noChangeArrowheads="1"/>
          </p:cNvSpPr>
          <p:nvPr/>
        </p:nvSpPr>
        <p:spPr bwMode="auto">
          <a:xfrm>
            <a:off x="594995" y="929640"/>
            <a:ext cx="1701800" cy="50165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400" b="1"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归纳总结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1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1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1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1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1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1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11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1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1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1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1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4" grpId="0"/>
      <p:bldP spid="211975" grpId="0"/>
      <p:bldP spid="211977" grpId="0"/>
      <p:bldP spid="211979" grpId="0"/>
      <p:bldP spid="211980" grpId="0"/>
      <p:bldP spid="211981" grpId="0"/>
      <p:bldP spid="21198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5" name="Object 3"/>
          <p:cNvGraphicFramePr>
            <a:graphicFrameLocks noChangeAspect="1"/>
          </p:cNvGraphicFramePr>
          <p:nvPr/>
        </p:nvGraphicFramePr>
        <p:xfrm>
          <a:off x="1120775" y="1520508"/>
          <a:ext cx="3856038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r:id="rId3" imgW="1564640" imgH="814070" progId="Equation.3">
                  <p:embed/>
                </p:oleObj>
              </mc:Choice>
              <mc:Fallback>
                <p:oleObj r:id="rId3" imgW="1564640" imgH="81407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120775" y="1520508"/>
                        <a:ext cx="3856038" cy="149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6" name="文本框 1"/>
          <p:cNvSpPr txBox="1">
            <a:spLocks noChangeArrowheads="1"/>
          </p:cNvSpPr>
          <p:nvPr/>
        </p:nvSpPr>
        <p:spPr bwMode="auto">
          <a:xfrm>
            <a:off x="871538" y="1038255"/>
            <a:ext cx="124968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计算：</a:t>
            </a:r>
            <a:endParaRPr lang="zh-CN" altLang="en-US" sz="2800">
              <a:latin typeface="Times New Roman" panose="02020603050405020304" pitchFamily="18" charset="0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127125" y="3446145"/>
            <a:ext cx="21383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解：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(1)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原式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70225" y="3276283"/>
          <a:ext cx="3003550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r:id="rId5" imgW="1079500" imgH="812800" progId="Equation.3">
                  <p:embed/>
                </p:oleObj>
              </mc:Choice>
              <mc:Fallback>
                <p:oleObj r:id="rId5" imgW="1079500" imgH="8128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070225" y="3276283"/>
                        <a:ext cx="3003550" cy="168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847850" y="5171758"/>
            <a:ext cx="14271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(2)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原式</a:t>
            </a:r>
            <a:endParaRPr lang="en-US" altLang="zh-CN" sz="28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3013075" y="4966970"/>
          <a:ext cx="2479675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r:id="rId7" imgW="862965" imgH="584200" progId="Equation.3">
                  <p:embed/>
                </p:oleObj>
              </mc:Choice>
              <mc:Fallback>
                <p:oleObj r:id="rId7" imgW="862965" imgH="5842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013075" y="4966970"/>
                        <a:ext cx="2479675" cy="1296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2765" name="Rectangle 13"/>
          <p:cNvSpPr>
            <a:spLocks noChangeArrowheads="1"/>
          </p:cNvSpPr>
          <p:nvPr/>
        </p:nvSpPr>
        <p:spPr bwMode="auto">
          <a:xfrm>
            <a:off x="5370513" y="1633220"/>
            <a:ext cx="2816225" cy="517525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buSzTx/>
              <a:buFontTx/>
              <a:buNone/>
              <a:defRPr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先确定积的符号</a:t>
            </a:r>
            <a:r>
              <a:rPr lang="zh-CN" altLang="en-US" sz="2800">
                <a:solidFill>
                  <a:srgbClr val="000C0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202766" name="Rectangle 14"/>
          <p:cNvSpPr/>
          <p:nvPr/>
        </p:nvSpPr>
        <p:spPr>
          <a:xfrm>
            <a:off x="5370513" y="2457133"/>
            <a:ext cx="3276600" cy="517525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>
            <a:noFill/>
          </a:ln>
        </p:spPr>
        <p:txBody>
          <a:bodyPr>
            <a:spAutoFit/>
          </a:bodyPr>
          <a:lstStyle/>
          <a:p>
            <a:pPr eaLnBrk="0" hangingPunct="0"/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再确定积的绝对值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276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2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276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2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202765" grpId="0" uiExpand="1" build="p" animBg="1"/>
      <p:bldP spid="202766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11"/>
          <p:cNvSpPr>
            <a:spLocks noChangeArrowheads="1"/>
          </p:cNvSpPr>
          <p:nvPr/>
        </p:nvSpPr>
        <p:spPr bwMode="auto">
          <a:xfrm>
            <a:off x="539750" y="2133600"/>
            <a:ext cx="7920038" cy="3322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掌握乘法的分配律，并能灵活的运用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（难点）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掌握有理数乘法的运算律，并利用运算律简化乘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法运算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.(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重点）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3.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掌握多个有理数相乘的积的符号法则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.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（难点）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endParaRPr lang="zh-CN" altLang="en-US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" name="矩形 80"/>
          <p:cNvSpPr>
            <a:spLocks noChangeArrowheads="1"/>
          </p:cNvSpPr>
          <p:nvPr/>
        </p:nvSpPr>
        <p:spPr bwMode="auto">
          <a:xfrm>
            <a:off x="3332763" y="1052736"/>
            <a:ext cx="2031325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学习目标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文本框 1"/>
          <p:cNvSpPr txBox="1">
            <a:spLocks noChangeArrowheads="1"/>
          </p:cNvSpPr>
          <p:nvPr/>
        </p:nvSpPr>
        <p:spPr bwMode="auto">
          <a:xfrm>
            <a:off x="369888" y="1385783"/>
            <a:ext cx="82677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算式-25×14+18×14-39×（-14）=（-25+18+39）×14是逆用了（　　）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A．加法交换律        B．乘法交换律 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C．乘法结合律         D．乘法对加法的分配律 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960688" y="2212871"/>
            <a:ext cx="4397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</a:p>
        </p:txBody>
      </p:sp>
      <p:grpSp>
        <p:nvGrpSpPr>
          <p:cNvPr id="20484" name="组合 14"/>
          <p:cNvGrpSpPr/>
          <p:nvPr/>
        </p:nvGrpSpPr>
        <p:grpSpPr>
          <a:xfrm>
            <a:off x="503238" y="4300433"/>
            <a:ext cx="7027862" cy="2152650"/>
            <a:chOff x="793" y="5579"/>
            <a:chExt cx="11068" cy="3391"/>
          </a:xfrm>
        </p:grpSpPr>
        <p:grpSp>
          <p:nvGrpSpPr>
            <p:cNvPr id="20485" name="组合 5"/>
            <p:cNvGrpSpPr/>
            <p:nvPr/>
          </p:nvGrpSpPr>
          <p:grpSpPr>
            <a:xfrm>
              <a:off x="793" y="5579"/>
              <a:ext cx="11068" cy="1828"/>
              <a:chOff x="793" y="5858"/>
              <a:chExt cx="11068" cy="1828"/>
            </a:xfrm>
          </p:grpSpPr>
          <p:sp>
            <p:nvSpPr>
              <p:cNvPr id="20486" name="文本框 3"/>
              <p:cNvSpPr txBox="1">
                <a:spLocks noChangeArrowheads="1"/>
              </p:cNvSpPr>
              <p:nvPr/>
            </p:nvSpPr>
            <p:spPr bwMode="auto">
              <a:xfrm>
                <a:off x="793" y="6364"/>
                <a:ext cx="11068" cy="8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8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2.</a:t>
                </a:r>
                <a:r>
                  <a:rPr lang="zh-CN" altLang="en-US" sz="2800">
                    <a:latin typeface="Times New Roman" panose="02020603050405020304" pitchFamily="18" charset="0"/>
                    <a:ea typeface="黑体" panose="02010609060101010101" pitchFamily="49" charset="-122"/>
                  </a:rPr>
                  <a:t>计算                                 的值为    （         ）</a:t>
                </a:r>
              </a:p>
            </p:txBody>
          </p:sp>
          <p:graphicFrame>
            <p:nvGraphicFramePr>
              <p:cNvPr id="20487" name="对象 4">
                <a:hlinkClick r:id="" action="ppaction://ole?verb=1"/>
              </p:cNvPr>
              <p:cNvGraphicFramePr>
                <a:graphicFrameLocks noChangeAspect="1"/>
              </p:cNvGraphicFramePr>
              <p:nvPr/>
            </p:nvGraphicFramePr>
            <p:xfrm>
              <a:off x="2366" y="5858"/>
              <a:ext cx="4724" cy="18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43" r:id="rId3" imgW="1231265" imgH="444500" progId="Equation.3">
                      <p:embed/>
                    </p:oleObj>
                  </mc:Choice>
                  <mc:Fallback>
                    <p:oleObj r:id="rId3" imgW="1231265" imgH="444500" progId="Equation.3">
                      <p:embed/>
                      <p:pic>
                        <p:nvPicPr>
                          <p:cNvPr id="0" name="OLE substitute image"/>
                          <p:cNvPicPr/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tretch>
                            <a:fillRect/>
                          </a:stretch>
                        </p:blipFill>
                        <p:spPr>
                          <a:xfrm>
                            <a:off x="2366" y="5858"/>
                            <a:ext cx="4724" cy="182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0488" name="对象 6"/>
            <p:cNvGraphicFramePr>
              <a:graphicFrameLocks noChangeAspect="1"/>
            </p:cNvGraphicFramePr>
            <p:nvPr/>
          </p:nvGraphicFramePr>
          <p:xfrm>
            <a:off x="1291" y="7814"/>
            <a:ext cx="1470" cy="7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4" r:id="rId5" imgW="393700" imgH="177165" progId="Equation.DSMT4">
                    <p:embed/>
                  </p:oleObj>
                </mc:Choice>
                <mc:Fallback>
                  <p:oleObj r:id="rId5" imgW="393700" imgH="17716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1291" y="7814"/>
                          <a:ext cx="1470" cy="7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89" name="对象 8"/>
            <p:cNvGraphicFramePr>
              <a:graphicFrameLocks noChangeAspect="1"/>
            </p:cNvGraphicFramePr>
            <p:nvPr/>
          </p:nvGraphicFramePr>
          <p:xfrm>
            <a:off x="3912" y="7407"/>
            <a:ext cx="1443" cy="1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5" r:id="rId7" imgW="431800" imgH="405765" progId="Equation.DSMT4">
                    <p:embed/>
                  </p:oleObj>
                </mc:Choice>
                <mc:Fallback>
                  <p:oleObj r:id="rId7" imgW="431800" imgH="40576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3912" y="7407"/>
                          <a:ext cx="1443" cy="15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90" name="对象 10"/>
            <p:cNvGraphicFramePr>
              <a:graphicFrameLocks noChangeAspect="1"/>
            </p:cNvGraphicFramePr>
            <p:nvPr/>
          </p:nvGraphicFramePr>
          <p:xfrm>
            <a:off x="6845" y="7422"/>
            <a:ext cx="1443" cy="15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6" r:id="rId9" imgW="431800" imgH="405765" progId="Equation.DSMT4">
                    <p:embed/>
                  </p:oleObj>
                </mc:Choice>
                <mc:Fallback>
                  <p:oleObj r:id="rId9" imgW="431800" imgH="40576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6845" y="7422"/>
                          <a:ext cx="1443" cy="15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91" name="对象 12"/>
            <p:cNvGraphicFramePr>
              <a:graphicFrameLocks noChangeAspect="1"/>
            </p:cNvGraphicFramePr>
            <p:nvPr/>
          </p:nvGraphicFramePr>
          <p:xfrm>
            <a:off x="9866" y="7407"/>
            <a:ext cx="1358" cy="1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7" r:id="rId11" imgW="431800" imgH="405765" progId="Equation.DSMT4">
                    <p:embed/>
                  </p:oleObj>
                </mc:Choice>
                <mc:Fallback>
                  <p:oleObj r:id="rId11" imgW="431800" imgH="405765" progId="Equation.DSMT4">
                    <p:embed/>
                    <p:pic>
                      <p:nvPicPr>
                        <p:cNvPr id="0" name="OLE substitute image"/>
                        <p:cNvPicPr/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tretch>
                          <a:fillRect/>
                        </a:stretch>
                      </p:blipFill>
                      <p:spPr>
                        <a:xfrm>
                          <a:off x="9866" y="7407"/>
                          <a:ext cx="1358" cy="15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6567488" y="4621108"/>
            <a:ext cx="4397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D</a:t>
            </a:r>
          </a:p>
        </p:txBody>
      </p:sp>
      <p:sp>
        <p:nvSpPr>
          <p:cNvPr id="14" name="矩形 80"/>
          <p:cNvSpPr>
            <a:spLocks noChangeArrowheads="1"/>
          </p:cNvSpPr>
          <p:nvPr/>
        </p:nvSpPr>
        <p:spPr bwMode="auto">
          <a:xfrm>
            <a:off x="3234777" y="811207"/>
            <a:ext cx="2037737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3600" b="1" smtClean="0">
                <a:solidFill>
                  <a:schemeClr val="bg1"/>
                </a:solidFill>
                <a:latin typeface="+mj-ea"/>
                <a:ea typeface="+mj-ea"/>
              </a:rPr>
              <a:t>随堂练习</a:t>
            </a:r>
            <a:endParaRPr lang="zh-CN" altLang="en-US" sz="3600" smtClean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文本框 1"/>
          <p:cNvSpPr txBox="1">
            <a:spLocks noChangeArrowheads="1"/>
          </p:cNvSpPr>
          <p:nvPr/>
        </p:nvSpPr>
        <p:spPr bwMode="auto">
          <a:xfrm>
            <a:off x="403225" y="876300"/>
            <a:ext cx="833755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6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计算：</a:t>
            </a:r>
          </a:p>
          <a:p>
            <a:pPr>
              <a:lnSpc>
                <a:spcPct val="16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（-2.5）×0.37×1.25×（-4）×（-8）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=_____;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7116763" y="1814513"/>
            <a:ext cx="6556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-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37</a:t>
            </a:r>
          </a:p>
        </p:txBody>
      </p:sp>
      <p:graphicFrame>
        <p:nvGraphicFramePr>
          <p:cNvPr id="21507" name="对象 8"/>
          <p:cNvGraphicFramePr>
            <a:graphicFrameLocks noChangeAspect="1"/>
          </p:cNvGraphicFramePr>
          <p:nvPr/>
        </p:nvGraphicFramePr>
        <p:xfrm>
          <a:off x="403225" y="2495550"/>
          <a:ext cx="4367213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r:id="rId3" imgW="2057400" imgH="431800" progId="Equation.DSMT4">
                  <p:embed/>
                </p:oleObj>
              </mc:Choice>
              <mc:Fallback>
                <p:oleObj r:id="rId3" imgW="2057400" imgH="431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03225" y="2495550"/>
                        <a:ext cx="4367213" cy="105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3321050" y="2765425"/>
            <a:ext cx="3603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5</a:t>
            </a:r>
          </a:p>
        </p:txBody>
      </p:sp>
      <p:graphicFrame>
        <p:nvGraphicFramePr>
          <p:cNvPr id="21509" name="对象 4"/>
          <p:cNvGraphicFramePr>
            <a:graphicFrameLocks noChangeAspect="1"/>
          </p:cNvGraphicFramePr>
          <p:nvPr/>
        </p:nvGraphicFramePr>
        <p:xfrm>
          <a:off x="403225" y="3814763"/>
          <a:ext cx="509587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r:id="rId5" imgW="2400300" imgH="393700" progId="Equation.DSMT4">
                  <p:embed/>
                </p:oleObj>
              </mc:Choice>
              <mc:Fallback>
                <p:oleObj r:id="rId5" imgW="24003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403225" y="3814763"/>
                        <a:ext cx="5095875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3878263" y="4038600"/>
            <a:ext cx="6556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-26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44525" y="796925"/>
            <a:ext cx="2162175" cy="6477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smtClean="0">
                <a:ea typeface="黑体" panose="02010609060101010101" pitchFamily="49" charset="-122"/>
              </a:rPr>
              <a:t>4.</a:t>
            </a:r>
            <a:r>
              <a:rPr lang="zh-CN" altLang="en-US" smtClean="0">
                <a:ea typeface="黑体" panose="02010609060101010101" pitchFamily="49" charset="-122"/>
              </a:rPr>
              <a:t>计算：</a:t>
            </a:r>
          </a:p>
        </p:txBody>
      </p:sp>
      <p:graphicFrame>
        <p:nvGraphicFramePr>
          <p:cNvPr id="22530" name="对象 4"/>
          <p:cNvGraphicFramePr>
            <a:graphicFrameLocks noChangeAspect="1"/>
          </p:cNvGraphicFramePr>
          <p:nvPr/>
        </p:nvGraphicFramePr>
        <p:xfrm>
          <a:off x="787400" y="1631950"/>
          <a:ext cx="3667125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r:id="rId3" imgW="1727200" imgH="431800" progId="Equation.DSMT4">
                  <p:embed/>
                </p:oleObj>
              </mc:Choice>
              <mc:Fallback>
                <p:oleObj r:id="rId3" imgW="1727200" imgH="431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87400" y="1631950"/>
                        <a:ext cx="3667125" cy="105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对象 9"/>
          <p:cNvGraphicFramePr>
            <a:graphicFrameLocks noChangeAspect="1"/>
          </p:cNvGraphicFramePr>
          <p:nvPr/>
        </p:nvGraphicFramePr>
        <p:xfrm>
          <a:off x="5705475" y="1677988"/>
          <a:ext cx="221297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r:id="rId5" imgW="1041400" imgH="393700" progId="Equation.DSMT4">
                  <p:embed/>
                </p:oleObj>
              </mc:Choice>
              <mc:Fallback>
                <p:oleObj r:id="rId5" imgW="10414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705475" y="1677988"/>
                        <a:ext cx="2212975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47663" y="2690813"/>
          <a:ext cx="720725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r:id="rId7" imgW="2959100" imgH="405765" progId="Equation.3">
                  <p:embed/>
                </p:oleObj>
              </mc:Choice>
              <mc:Fallback>
                <p:oleObj r:id="rId7" imgW="2959100" imgH="40576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47663" y="2690813"/>
                        <a:ext cx="7207250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833563" y="3843338"/>
          <a:ext cx="3556000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r:id="rId9" imgW="1459865" imgH="177165" progId="Equation.3">
                  <p:embed/>
                </p:oleObj>
              </mc:Choice>
              <mc:Fallback>
                <p:oleObj r:id="rId9" imgW="1459865" imgH="17716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833563" y="3843338"/>
                        <a:ext cx="3556000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530350" y="4456113"/>
          <a:ext cx="4175125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r:id="rId11" imgW="1714500" imgH="444500" progId="Equation.3">
                  <p:embed/>
                </p:oleObj>
              </mc:Choice>
              <mc:Fallback>
                <p:oleObj r:id="rId11" imgW="1714500" imgH="4445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530350" y="4456113"/>
                        <a:ext cx="4175125" cy="115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对象 19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730375" y="5500688"/>
          <a:ext cx="6405563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r:id="rId13" imgW="2628900" imgH="405765" progId="Equation.3">
                  <p:embed/>
                </p:oleObj>
              </mc:Choice>
              <mc:Fallback>
                <p:oleObj r:id="rId13" imgW="2628900" imgH="40576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730375" y="5500688"/>
                        <a:ext cx="6405563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0825" y="693068"/>
            <a:ext cx="2760663" cy="6477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mtClean="0">
                <a:solidFill>
                  <a:srgbClr val="269999"/>
                </a:solidFill>
                <a:ea typeface="黑体" panose="02010609060101010101" pitchFamily="49" charset="-122"/>
              </a:rPr>
              <a:t>能力提升：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/>
        </p:nvSpPr>
        <p:spPr bwMode="auto">
          <a:xfrm>
            <a:off x="549275" y="1241425"/>
            <a:ext cx="21621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en-US" altLang="zh-CN" sz="3200" smtClean="0">
                <a:ea typeface="黑体" panose="02010609060101010101" pitchFamily="49" charset="-122"/>
              </a:rPr>
              <a:t>5.</a:t>
            </a:r>
            <a:r>
              <a:rPr lang="zh-CN" altLang="en-US" sz="3200">
                <a:ea typeface="黑体" panose="02010609060101010101" pitchFamily="49" charset="-122"/>
              </a:rPr>
              <a:t>计算：</a:t>
            </a:r>
          </a:p>
        </p:txBody>
      </p:sp>
      <p:graphicFrame>
        <p:nvGraphicFramePr>
          <p:cNvPr id="23555" name="对象 4"/>
          <p:cNvGraphicFramePr>
            <a:graphicFrameLocks noChangeAspect="1"/>
          </p:cNvGraphicFramePr>
          <p:nvPr/>
        </p:nvGraphicFramePr>
        <p:xfrm>
          <a:off x="249238" y="1889125"/>
          <a:ext cx="8626475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r:id="rId3" imgW="4063365" imgH="431800" progId="Equation.DSMT4">
                  <p:embed/>
                </p:oleObj>
              </mc:Choice>
              <mc:Fallback>
                <p:oleObj r:id="rId3" imgW="4063365" imgH="4318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49238" y="1889125"/>
                        <a:ext cx="8626475" cy="105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25438" y="3087688"/>
          <a:ext cx="8550275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r:id="rId5" imgW="3834765" imgH="444500" progId="Equation.3">
                  <p:embed/>
                </p:oleObj>
              </mc:Choice>
              <mc:Fallback>
                <p:oleObj r:id="rId5" imgW="3834765" imgH="4445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325438" y="3087688"/>
                        <a:ext cx="8550275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622425" y="4151313"/>
          <a:ext cx="3370263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r:id="rId7" imgW="1511300" imgH="405765" progId="Equation.3">
                  <p:embed/>
                </p:oleObj>
              </mc:Choice>
              <mc:Fallback>
                <p:oleObj r:id="rId7" imgW="1511300" imgH="40576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622425" y="4151313"/>
                        <a:ext cx="3370263" cy="96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493838" y="5213350"/>
          <a:ext cx="1217612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r:id="rId9" imgW="545465" imgH="405765" progId="Equation.3">
                  <p:embed/>
                </p:oleObj>
              </mc:Choice>
              <mc:Fallback>
                <p:oleObj r:id="rId9" imgW="545465" imgH="405765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493838" y="5213350"/>
                        <a:ext cx="1217612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168400" y="1763668"/>
            <a:ext cx="2760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有理数运算律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476375" y="2507709"/>
            <a:ext cx="44926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000">
                <a:latin typeface="Times New Roman" panose="02020603050405020304" pitchFamily="18" charset="0"/>
                <a:ea typeface="黑体" panose="02010609060101010101" pitchFamily="49" charset="-122"/>
              </a:rPr>
              <a:t>加法交换律  　 </a:t>
            </a:r>
            <a:r>
              <a:rPr lang="en-US" altLang="zh-CN" sz="3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3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3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3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3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3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476375" y="3264946"/>
            <a:ext cx="619601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000">
                <a:latin typeface="Times New Roman" panose="02020603050405020304" pitchFamily="18" charset="0"/>
                <a:ea typeface="黑体" panose="02010609060101010101" pitchFamily="49" charset="-122"/>
              </a:rPr>
              <a:t>加法结合律    　</a:t>
            </a: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3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3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3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3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3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3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3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3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3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3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476375" y="5300439"/>
            <a:ext cx="61817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000">
                <a:latin typeface="Times New Roman" panose="02020603050405020304" pitchFamily="18" charset="0"/>
                <a:ea typeface="黑体" panose="02010609060101010101" pitchFamily="49" charset="-122"/>
              </a:rPr>
              <a:t>乘法对加法的分配律    </a:t>
            </a:r>
            <a:r>
              <a:rPr lang="en-US" altLang="zh-CN" sz="3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3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3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)=</a:t>
            </a:r>
            <a:r>
              <a:rPr lang="en-US" altLang="zh-CN" sz="3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</a:t>
            </a:r>
            <a:r>
              <a:rPr lang="en-US" altLang="zh-CN" sz="3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endParaRPr lang="en-US" altLang="zh-CN" sz="300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476375" y="4031709"/>
            <a:ext cx="382587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000" dirty="0">
                <a:latin typeface="Times New Roman" panose="02020603050405020304" pitchFamily="18" charset="0"/>
                <a:ea typeface="黑体" panose="02010609060101010101" pitchFamily="49" charset="-122"/>
              </a:rPr>
              <a:t>乘法交换律   　 </a:t>
            </a:r>
            <a:r>
              <a:rPr lang="en-US" altLang="zh-CN" sz="3000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3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3000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ba</a:t>
            </a:r>
            <a:endParaRPr lang="en-US" altLang="zh-CN" sz="30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476375" y="4750846"/>
            <a:ext cx="4672013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000">
                <a:latin typeface="Times New Roman" panose="02020603050405020304" pitchFamily="18" charset="0"/>
                <a:ea typeface="黑体" panose="02010609060101010101" pitchFamily="49" charset="-122"/>
              </a:rPr>
              <a:t>乘法结合律   　 </a:t>
            </a: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3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en-US" altLang="zh-CN" sz="3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3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30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en-US" altLang="zh-CN" sz="30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9" name="矩形 80"/>
          <p:cNvSpPr>
            <a:spLocks noChangeArrowheads="1"/>
          </p:cNvSpPr>
          <p:nvPr/>
        </p:nvSpPr>
        <p:spPr bwMode="auto">
          <a:xfrm>
            <a:off x="3059832" y="981457"/>
            <a:ext cx="2031325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3600" b="1" smtClean="0">
                <a:solidFill>
                  <a:schemeClr val="bg1"/>
                </a:solidFill>
                <a:latin typeface="+mj-ea"/>
                <a:ea typeface="+mj-ea"/>
              </a:rPr>
              <a:t>课堂小结</a:t>
            </a:r>
          </a:p>
        </p:txBody>
      </p:sp>
      <p:pic>
        <p:nvPicPr>
          <p:cNvPr id="24579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0693400" y="11379200"/>
            <a:ext cx="304800" cy="2159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  <p:bldP spid="13317" grpId="0"/>
      <p:bldP spid="13319" grpId="0"/>
      <p:bldP spid="133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圆角矩形 31"/>
          <p:cNvSpPr>
            <a:spLocks noChangeArrowheads="1"/>
          </p:cNvSpPr>
          <p:nvPr/>
        </p:nvSpPr>
        <p:spPr bwMode="auto">
          <a:xfrm>
            <a:off x="463550" y="1199158"/>
            <a:ext cx="1681163" cy="50165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问题引入</a:t>
            </a:r>
          </a:p>
        </p:txBody>
      </p:sp>
      <p:sp>
        <p:nvSpPr>
          <p:cNvPr id="103" name="文本框 102"/>
          <p:cNvSpPr txBox="1">
            <a:spLocks noChangeArrowheads="1"/>
          </p:cNvSpPr>
          <p:nvPr/>
        </p:nvSpPr>
        <p:spPr bwMode="auto">
          <a:xfrm>
            <a:off x="539552" y="1754813"/>
            <a:ext cx="784066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在小学里，我们都知道，数的乘法满足交换律、结合律和分配律，例如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006600" y="2841625"/>
            <a:ext cx="4144963" cy="2011363"/>
          </a:xfrm>
          <a:prstGeom prst="rect">
            <a:avLst/>
          </a:prstGeom>
          <a:solidFill>
            <a:srgbClr val="85E0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3×5=5×3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(3×5)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×2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=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3×(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5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×2)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×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5+2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)=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3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×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5+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3×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31825" y="5048250"/>
            <a:ext cx="70739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引入负数后，三种运算律是否还成立呢？</a:t>
            </a:r>
          </a:p>
        </p:txBody>
      </p:sp>
      <p:sp>
        <p:nvSpPr>
          <p:cNvPr id="7" name="矩形 80"/>
          <p:cNvSpPr>
            <a:spLocks noChangeArrowheads="1"/>
          </p:cNvSpPr>
          <p:nvPr/>
        </p:nvSpPr>
        <p:spPr bwMode="auto">
          <a:xfrm>
            <a:off x="3275856" y="629978"/>
            <a:ext cx="2037737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导入新课</a:t>
            </a:r>
            <a:endParaRPr lang="zh-CN" altLang="en-US" sz="3600" dirty="0" smtClean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3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189445"/>
          <p:cNvSpPr>
            <a:spLocks noChangeArrowheads="1"/>
          </p:cNvSpPr>
          <p:nvPr/>
        </p:nvSpPr>
        <p:spPr bwMode="auto">
          <a:xfrm>
            <a:off x="1042988" y="1963688"/>
            <a:ext cx="1401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第一组：</a:t>
            </a:r>
          </a:p>
        </p:txBody>
      </p:sp>
      <p:sp>
        <p:nvSpPr>
          <p:cNvPr id="7170" name="矩形 189446"/>
          <p:cNvSpPr>
            <a:spLocks noChangeArrowheads="1"/>
          </p:cNvSpPr>
          <p:nvPr/>
        </p:nvSpPr>
        <p:spPr bwMode="auto">
          <a:xfrm>
            <a:off x="1042988" y="3374380"/>
            <a:ext cx="7345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(2)  (3×4)×0.25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＝     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3×(4×0.25)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＝ </a:t>
            </a:r>
          </a:p>
        </p:txBody>
      </p:sp>
      <p:sp>
        <p:nvSpPr>
          <p:cNvPr id="7171" name="矩形 189447"/>
          <p:cNvSpPr>
            <a:spLocks noChangeArrowheads="1"/>
          </p:cNvSpPr>
          <p:nvPr/>
        </p:nvSpPr>
        <p:spPr bwMode="auto">
          <a:xfrm>
            <a:off x="1116013" y="4598342"/>
            <a:ext cx="7345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(3)  2×(3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4)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＝        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2×3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2×4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</a:p>
        </p:txBody>
      </p:sp>
      <p:sp>
        <p:nvSpPr>
          <p:cNvPr id="7172" name="矩形 189449"/>
          <p:cNvSpPr>
            <a:spLocks noChangeArrowheads="1"/>
          </p:cNvSpPr>
          <p:nvPr/>
        </p:nvSpPr>
        <p:spPr bwMode="auto">
          <a:xfrm>
            <a:off x="1042988" y="2406005"/>
            <a:ext cx="6408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(1)   2×3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＝              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3×2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</a:p>
        </p:txBody>
      </p:sp>
      <p:sp>
        <p:nvSpPr>
          <p:cNvPr id="189451" name="文本框 189450"/>
          <p:cNvSpPr txBox="1">
            <a:spLocks noChangeArrowheads="1"/>
          </p:cNvSpPr>
          <p:nvPr/>
        </p:nvSpPr>
        <p:spPr bwMode="auto">
          <a:xfrm>
            <a:off x="698500" y="5790207"/>
            <a:ext cx="74723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思考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上面每小组运算分别体现了什么运算律？</a:t>
            </a:r>
          </a:p>
        </p:txBody>
      </p:sp>
      <p:sp>
        <p:nvSpPr>
          <p:cNvPr id="189452" name="矩形 189451"/>
          <p:cNvSpPr>
            <a:spLocks noChangeArrowheads="1"/>
          </p:cNvSpPr>
          <p:nvPr/>
        </p:nvSpPr>
        <p:spPr bwMode="auto">
          <a:xfrm>
            <a:off x="3203575" y="2837805"/>
            <a:ext cx="2536825" cy="517525"/>
          </a:xfrm>
          <a:prstGeom prst="rect">
            <a:avLst/>
          </a:prstGeom>
          <a:solidFill>
            <a:srgbClr val="66FFFF"/>
          </a:solidFill>
          <a:ln w="9525">
            <a:solidFill>
              <a:srgbClr val="006600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2×3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3×2</a:t>
            </a:r>
          </a:p>
        </p:txBody>
      </p:sp>
      <p:sp>
        <p:nvSpPr>
          <p:cNvPr id="189453" name="矩形 189452"/>
          <p:cNvSpPr>
            <a:spLocks noChangeArrowheads="1"/>
          </p:cNvSpPr>
          <p:nvPr/>
        </p:nvSpPr>
        <p:spPr bwMode="auto">
          <a:xfrm>
            <a:off x="2411413" y="3917305"/>
            <a:ext cx="4897437" cy="519112"/>
          </a:xfrm>
          <a:prstGeom prst="rect">
            <a:avLst/>
          </a:prstGeom>
          <a:solidFill>
            <a:srgbClr val="66FFFF"/>
          </a:solidFill>
          <a:ln w="9525">
            <a:solidFill>
              <a:srgbClr val="006600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(3×4)×0.25</a:t>
            </a:r>
            <a:r>
              <a:rPr lang="en-US" altLang="zh-CN" sz="2800" b="1"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3×(4×0.25)</a:t>
            </a:r>
          </a:p>
        </p:txBody>
      </p:sp>
      <p:sp>
        <p:nvSpPr>
          <p:cNvPr id="189454" name="矩形 189453"/>
          <p:cNvSpPr>
            <a:spLocks noChangeArrowheads="1"/>
          </p:cNvSpPr>
          <p:nvPr/>
        </p:nvSpPr>
        <p:spPr bwMode="auto">
          <a:xfrm>
            <a:off x="2554288" y="5142135"/>
            <a:ext cx="4210050" cy="517525"/>
          </a:xfrm>
          <a:prstGeom prst="rect">
            <a:avLst/>
          </a:prstGeom>
          <a:solidFill>
            <a:srgbClr val="66FFFF"/>
          </a:solidFill>
          <a:ln w="9525">
            <a:solidFill>
              <a:srgbClr val="006600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2×(3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4)</a:t>
            </a:r>
            <a:r>
              <a:rPr lang="en-US" altLang="zh-CN" sz="2800" b="1"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2×3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2×4</a:t>
            </a:r>
          </a:p>
        </p:txBody>
      </p:sp>
      <p:sp>
        <p:nvSpPr>
          <p:cNvPr id="189455" name="文本框 189454"/>
          <p:cNvSpPr txBox="1">
            <a:spLocks noChangeArrowheads="1"/>
          </p:cNvSpPr>
          <p:nvPr/>
        </p:nvSpPr>
        <p:spPr bwMode="auto">
          <a:xfrm>
            <a:off x="2627313" y="2375842"/>
            <a:ext cx="576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89456" name="文本框 189455"/>
          <p:cNvSpPr txBox="1">
            <a:spLocks noChangeArrowheads="1"/>
          </p:cNvSpPr>
          <p:nvPr/>
        </p:nvSpPr>
        <p:spPr bwMode="auto">
          <a:xfrm>
            <a:off x="4948238" y="2344092"/>
            <a:ext cx="576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89457" name="文本框 189456"/>
          <p:cNvSpPr txBox="1">
            <a:spLocks noChangeArrowheads="1"/>
          </p:cNvSpPr>
          <p:nvPr/>
        </p:nvSpPr>
        <p:spPr bwMode="auto">
          <a:xfrm>
            <a:off x="3635375" y="3342630"/>
            <a:ext cx="5762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89458" name="文本框 189457"/>
          <p:cNvSpPr txBox="1">
            <a:spLocks noChangeArrowheads="1"/>
          </p:cNvSpPr>
          <p:nvPr/>
        </p:nvSpPr>
        <p:spPr bwMode="auto">
          <a:xfrm>
            <a:off x="6284913" y="3312467"/>
            <a:ext cx="576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89459" name="文本框 189458"/>
          <p:cNvSpPr txBox="1">
            <a:spLocks noChangeArrowheads="1"/>
          </p:cNvSpPr>
          <p:nvPr/>
        </p:nvSpPr>
        <p:spPr bwMode="auto">
          <a:xfrm>
            <a:off x="3203575" y="4571355"/>
            <a:ext cx="7921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189460" name="文本框 189459"/>
          <p:cNvSpPr txBox="1">
            <a:spLocks noChangeArrowheads="1"/>
          </p:cNvSpPr>
          <p:nvPr/>
        </p:nvSpPr>
        <p:spPr bwMode="auto">
          <a:xfrm>
            <a:off x="6069013" y="4598342"/>
            <a:ext cx="7921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14</a:t>
            </a:r>
          </a:p>
        </p:txBody>
      </p:sp>
      <p:sp>
        <p:nvSpPr>
          <p:cNvPr id="189461" name="文本框 189460"/>
          <p:cNvSpPr txBox="1"/>
          <p:nvPr/>
        </p:nvSpPr>
        <p:spPr>
          <a:xfrm>
            <a:off x="4137025" y="2806055"/>
            <a:ext cx="57467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noProof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方正姚体" panose="02010601030101010101" pitchFamily="2" charset="-122"/>
                <a:cs typeface="+mn-ea"/>
              </a:rPr>
              <a:t>＝</a:t>
            </a:r>
            <a:endParaRPr lang="zh-CN" altLang="en-US" sz="2800" b="1" noProof="1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方正姚体" panose="02010601030101010101" pitchFamily="2" charset="-122"/>
            </a:endParaRPr>
          </a:p>
        </p:txBody>
      </p:sp>
      <p:sp>
        <p:nvSpPr>
          <p:cNvPr id="189462" name="文本框 189461"/>
          <p:cNvSpPr txBox="1"/>
          <p:nvPr/>
        </p:nvSpPr>
        <p:spPr>
          <a:xfrm>
            <a:off x="4643438" y="3845867"/>
            <a:ext cx="57467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noProof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方正姚体" panose="02010601030101010101" pitchFamily="2" charset="-122"/>
                <a:cs typeface="+mn-ea"/>
              </a:rPr>
              <a:t>＝</a:t>
            </a:r>
            <a:endParaRPr lang="zh-CN" altLang="en-US" sz="2800" b="1" noProof="1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方正姚体" panose="02010601030101010101" pitchFamily="2" charset="-122"/>
            </a:endParaRPr>
          </a:p>
        </p:txBody>
      </p:sp>
      <p:sp>
        <p:nvSpPr>
          <p:cNvPr id="189463" name="文本框 189462"/>
          <p:cNvSpPr txBox="1"/>
          <p:nvPr/>
        </p:nvSpPr>
        <p:spPr>
          <a:xfrm>
            <a:off x="4210050" y="5127078"/>
            <a:ext cx="57467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noProof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方正姚体" panose="02010601030101010101" pitchFamily="2" charset="-122"/>
                <a:cs typeface="+mn-ea"/>
              </a:rPr>
              <a:t>＝</a:t>
            </a:r>
            <a:endParaRPr lang="zh-CN" altLang="en-US" sz="2800" b="1" noProof="1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方正姚体" panose="02010601030101010101" pitchFamily="2" charset="-122"/>
            </a:endParaRPr>
          </a:p>
        </p:txBody>
      </p:sp>
      <p:sp>
        <p:nvSpPr>
          <p:cNvPr id="7193" name="圆角矩形 31"/>
          <p:cNvSpPr>
            <a:spLocks noChangeArrowheads="1"/>
          </p:cNvSpPr>
          <p:nvPr/>
        </p:nvSpPr>
        <p:spPr bwMode="auto">
          <a:xfrm>
            <a:off x="596900" y="1560215"/>
            <a:ext cx="1587500" cy="42862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合作探究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288226" y="907661"/>
            <a:ext cx="4880987" cy="555936"/>
            <a:chOff x="299021" y="837326"/>
            <a:chExt cx="4880987" cy="555936"/>
          </a:xfrm>
        </p:grpSpPr>
        <p:sp>
          <p:nvSpPr>
            <p:cNvPr id="28" name="文本框 6151"/>
            <p:cNvSpPr txBox="1">
              <a:spLocks noChangeArrowheads="1"/>
            </p:cNvSpPr>
            <p:nvPr/>
          </p:nvSpPr>
          <p:spPr bwMode="auto">
            <a:xfrm>
              <a:off x="1763688" y="864200"/>
              <a:ext cx="341632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800" b="1" dirty="0">
                  <a:solidFill>
                    <a:srgbClr val="006666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有理数乘法的运算律</a:t>
              </a:r>
            </a:p>
          </p:txBody>
        </p:sp>
        <p:sp>
          <p:nvSpPr>
            <p:cNvPr id="29" name="矩形 4"/>
            <p:cNvSpPr>
              <a:spLocks noChangeArrowheads="1"/>
            </p:cNvSpPr>
            <p:nvPr/>
          </p:nvSpPr>
          <p:spPr bwMode="auto">
            <a:xfrm>
              <a:off x="299021" y="837326"/>
              <a:ext cx="1464667" cy="555936"/>
            </a:xfrm>
            <a:prstGeom prst="roundRect">
              <a:avLst/>
            </a:prstGeom>
            <a:solidFill>
              <a:srgbClr val="2A7070"/>
            </a:solidFill>
            <a:ln w="25400">
              <a:solidFill>
                <a:schemeClr val="lt1"/>
              </a:solidFill>
            </a:ln>
            <a:effectLst>
              <a:outerShdw dir="4200000" sx="1000" sy="1000" rotWithShape="0">
                <a:srgbClr val="000000">
                  <a:alpha val="52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wrap="square" lIns="36000" tIns="36000" rIns="36000" bIns="36000" anchor="ctr">
              <a:spAutoFit/>
            </a:bodyPr>
            <a:lstStyle/>
            <a:p>
              <a:pPr algn="ctr">
                <a:buFontTx/>
                <a:buNone/>
                <a:defRPr/>
              </a:pPr>
              <a:r>
                <a:rPr lang="zh-CN" altLang="en-US" sz="2800" b="1">
                  <a:solidFill>
                    <a:srgbClr val="FFFFFF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知识点</a:t>
              </a:r>
              <a:r>
                <a:rPr lang="en-US" altLang="zh-CN" sz="2800" b="1">
                  <a:solidFill>
                    <a:srgbClr val="FFFFFF"/>
                  </a:solidFill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1</a:t>
              </a:r>
            </a:p>
          </p:txBody>
        </p:sp>
      </p:grpSp>
      <p:sp>
        <p:nvSpPr>
          <p:cNvPr id="30" name="矩形 80"/>
          <p:cNvSpPr>
            <a:spLocks noChangeArrowheads="1"/>
          </p:cNvSpPr>
          <p:nvPr/>
        </p:nvSpPr>
        <p:spPr bwMode="auto">
          <a:xfrm>
            <a:off x="3203575" y="188640"/>
            <a:ext cx="2037737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3600" b="1" dirty="0" smtClean="0">
                <a:solidFill>
                  <a:schemeClr val="bg1"/>
                </a:solidFill>
                <a:latin typeface="+mj-ea"/>
                <a:ea typeface="+mj-ea"/>
              </a:rPr>
              <a:t>讲授新课</a:t>
            </a:r>
            <a:endParaRPr lang="zh-CN" altLang="en-US" sz="3600" dirty="0" smtClean="0">
              <a:solidFill>
                <a:schemeClr val="bg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9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9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9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9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9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9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9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9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9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9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9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9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89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8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8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89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89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51" grpId="0"/>
      <p:bldP spid="189452" grpId="0" animBg="1"/>
      <p:bldP spid="189453" grpId="0" animBg="1"/>
      <p:bldP spid="189454" grpId="0" animBg="1"/>
      <p:bldP spid="189455" grpId="0"/>
      <p:bldP spid="189456" grpId="0"/>
      <p:bldP spid="189457" grpId="0"/>
      <p:bldP spid="189458" grpId="0"/>
      <p:bldP spid="189459" grpId="0"/>
      <p:bldP spid="189460" grpId="0"/>
      <p:bldP spid="189461" grpId="0"/>
      <p:bldP spid="189462" grpId="0"/>
      <p:bldP spid="1894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矩形 190465"/>
          <p:cNvSpPr/>
          <p:nvPr/>
        </p:nvSpPr>
        <p:spPr>
          <a:xfrm>
            <a:off x="3995738" y="4477345"/>
            <a:ext cx="3240087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+mn-ea"/>
              </a:rPr>
              <a:t>5×(</a:t>
            </a:r>
            <a:r>
              <a:rPr lang="zh-CN" altLang="en-US" sz="28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+mn-ea"/>
              </a:rPr>
              <a:t>－</a:t>
            </a:r>
            <a:r>
              <a:rPr lang="en-US" altLang="zh-CN" sz="28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+mn-ea"/>
              </a:rPr>
              <a:t>4) </a:t>
            </a:r>
            <a:r>
              <a:rPr lang="zh-CN" altLang="en-US" sz="28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+mn-ea"/>
              </a:rPr>
              <a:t>＝</a:t>
            </a:r>
            <a:endParaRPr lang="zh-CN" altLang="en-US" sz="2800" noProof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90467" name="矩形 190466"/>
          <p:cNvSpPr/>
          <p:nvPr/>
        </p:nvSpPr>
        <p:spPr>
          <a:xfrm>
            <a:off x="4283075" y="5012332"/>
            <a:ext cx="1800225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cs typeface="+mn-ea"/>
              </a:rPr>
              <a:t>15 </a:t>
            </a:r>
            <a:r>
              <a:rPr lang="zh-CN" altLang="en-US" sz="28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+mn-ea"/>
              </a:rPr>
              <a:t>－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cs typeface="+mn-ea"/>
              </a:rPr>
              <a:t> </a:t>
            </a:r>
            <a:r>
              <a:rPr lang="en-US" altLang="zh-CN" sz="2800" noProof="1">
                <a:solidFill>
                  <a:srgbClr val="FF0000"/>
                </a:solidFill>
                <a:latin typeface="Times New Roman" panose="02020603050405020304" pitchFamily="18" charset="0"/>
                <a:cs typeface="+mn-ea"/>
              </a:rPr>
              <a:t>35</a:t>
            </a:r>
            <a:r>
              <a:rPr lang="zh-CN" altLang="en-US" sz="2800" noProof="1">
                <a:solidFill>
                  <a:srgbClr val="FF0000"/>
                </a:solidFill>
                <a:latin typeface="Times New Roman" panose="02020603050405020304" pitchFamily="18" charset="0"/>
                <a:cs typeface="+mn-ea"/>
              </a:rPr>
              <a:t>＝</a:t>
            </a:r>
            <a:endParaRPr lang="zh-CN" altLang="en-US" sz="2800" noProof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矩形 190470"/>
          <p:cNvSpPr>
            <a:spLocks noChangeArrowheads="1"/>
          </p:cNvSpPr>
          <p:nvPr/>
        </p:nvSpPr>
        <p:spPr bwMode="auto">
          <a:xfrm>
            <a:off x="684213" y="724495"/>
            <a:ext cx="1401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第二组：</a:t>
            </a:r>
          </a:p>
        </p:txBody>
      </p:sp>
      <p:sp>
        <p:nvSpPr>
          <p:cNvPr id="8196" name="矩形 190471"/>
          <p:cNvSpPr>
            <a:spLocks noChangeArrowheads="1"/>
          </p:cNvSpPr>
          <p:nvPr/>
        </p:nvSpPr>
        <p:spPr bwMode="auto">
          <a:xfrm>
            <a:off x="682625" y="2389782"/>
            <a:ext cx="4895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5000"/>
              </a:lnSpc>
            </a:pPr>
            <a:r>
              <a:rPr lang="en-US" altLang="zh-CN" sz="2400">
                <a:latin typeface="Times New Roman" panose="02020603050405020304" pitchFamily="18" charset="0"/>
              </a:rPr>
              <a:t>(2)    [3×(</a:t>
            </a:r>
            <a:r>
              <a:rPr lang="zh-CN" altLang="en-US" sz="2400">
                <a:latin typeface="Times New Roman" panose="02020603050405020304" pitchFamily="18" charset="0"/>
              </a:rPr>
              <a:t>－</a:t>
            </a:r>
            <a:r>
              <a:rPr lang="en-US" altLang="zh-CN" sz="2400">
                <a:latin typeface="Times New Roman" panose="02020603050405020304" pitchFamily="18" charset="0"/>
              </a:rPr>
              <a:t>4)]×(</a:t>
            </a:r>
            <a:r>
              <a:rPr lang="zh-CN" altLang="en-US" sz="2400">
                <a:latin typeface="Times New Roman" panose="02020603050405020304" pitchFamily="18" charset="0"/>
              </a:rPr>
              <a:t>－ </a:t>
            </a:r>
            <a:r>
              <a:rPr lang="en-US" altLang="zh-CN" sz="2400">
                <a:latin typeface="Times New Roman" panose="02020603050405020304" pitchFamily="18" charset="0"/>
              </a:rPr>
              <a:t>5)</a:t>
            </a:r>
            <a:r>
              <a:rPr lang="zh-CN" altLang="en-US" sz="2400">
                <a:latin typeface="Times New Roman" panose="02020603050405020304" pitchFamily="18" charset="0"/>
              </a:rPr>
              <a:t>＝</a:t>
            </a:r>
          </a:p>
          <a:p>
            <a:pPr>
              <a:lnSpc>
                <a:spcPct val="135000"/>
              </a:lnSpc>
            </a:pPr>
            <a:r>
              <a:rPr lang="zh-CN" altLang="en-US" sz="2400">
                <a:latin typeface="Times New Roman" panose="02020603050405020304" pitchFamily="18" charset="0"/>
              </a:rPr>
              <a:t>         </a:t>
            </a:r>
            <a:r>
              <a:rPr lang="en-US" altLang="zh-CN" sz="2400">
                <a:latin typeface="Times New Roman" panose="02020603050405020304" pitchFamily="18" charset="0"/>
              </a:rPr>
              <a:t>3×[(</a:t>
            </a:r>
            <a:r>
              <a:rPr lang="zh-CN" altLang="en-US" sz="2400">
                <a:latin typeface="Times New Roman" panose="02020603050405020304" pitchFamily="18" charset="0"/>
              </a:rPr>
              <a:t>－</a:t>
            </a:r>
            <a:r>
              <a:rPr lang="en-US" altLang="zh-CN" sz="2400">
                <a:latin typeface="Times New Roman" panose="02020603050405020304" pitchFamily="18" charset="0"/>
              </a:rPr>
              <a:t>4)×(</a:t>
            </a:r>
            <a:r>
              <a:rPr lang="zh-CN" altLang="en-US" sz="2400">
                <a:latin typeface="Times New Roman" panose="02020603050405020304" pitchFamily="18" charset="0"/>
              </a:rPr>
              <a:t>－</a:t>
            </a:r>
            <a:r>
              <a:rPr lang="en-US" altLang="zh-CN" sz="2400">
                <a:latin typeface="Times New Roman" panose="02020603050405020304" pitchFamily="18" charset="0"/>
              </a:rPr>
              <a:t>5)]</a:t>
            </a:r>
            <a:r>
              <a:rPr lang="zh-CN" altLang="en-US" sz="2400">
                <a:latin typeface="Times New Roman" panose="02020603050405020304" pitchFamily="18" charset="0"/>
              </a:rPr>
              <a:t>＝ </a:t>
            </a:r>
          </a:p>
        </p:txBody>
      </p:sp>
      <p:sp>
        <p:nvSpPr>
          <p:cNvPr id="8197" name="矩形 190472"/>
          <p:cNvSpPr>
            <a:spLocks noChangeArrowheads="1"/>
          </p:cNvSpPr>
          <p:nvPr/>
        </p:nvSpPr>
        <p:spPr bwMode="auto">
          <a:xfrm>
            <a:off x="539750" y="4402732"/>
            <a:ext cx="403225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5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(3)    5×[3</a:t>
            </a:r>
            <a:r>
              <a:rPr lang="zh-CN" altLang="en-US" sz="2800">
                <a:latin typeface="Times New Roman" panose="02020603050405020304" pitchFamily="18" charset="0"/>
              </a:rPr>
              <a:t>＋</a:t>
            </a:r>
            <a:r>
              <a:rPr lang="en-US" altLang="zh-CN" sz="2800">
                <a:latin typeface="Times New Roman" panose="02020603050405020304" pitchFamily="18" charset="0"/>
              </a:rPr>
              <a:t>(</a:t>
            </a:r>
            <a:r>
              <a:rPr lang="zh-CN" altLang="en-US" sz="2800">
                <a:latin typeface="Times New Roman" panose="02020603050405020304" pitchFamily="18" charset="0"/>
              </a:rPr>
              <a:t>－</a:t>
            </a:r>
            <a:r>
              <a:rPr lang="en-US" altLang="zh-CN" sz="2800">
                <a:latin typeface="Times New Roman" panose="02020603050405020304" pitchFamily="18" charset="0"/>
              </a:rPr>
              <a:t>7 )]</a:t>
            </a:r>
            <a:r>
              <a:rPr lang="zh-CN" altLang="en-US" sz="2800">
                <a:latin typeface="Times New Roman" panose="02020603050405020304" pitchFamily="18" charset="0"/>
              </a:rPr>
              <a:t>＝             </a:t>
            </a:r>
          </a:p>
          <a:p>
            <a:pPr>
              <a:lnSpc>
                <a:spcPct val="125000"/>
              </a:lnSpc>
            </a:pPr>
            <a:r>
              <a:rPr lang="zh-CN" altLang="en-US" sz="2800">
                <a:latin typeface="Times New Roman" panose="02020603050405020304" pitchFamily="18" charset="0"/>
              </a:rPr>
              <a:t>         </a:t>
            </a:r>
            <a:r>
              <a:rPr lang="en-US" altLang="zh-CN" sz="2800">
                <a:latin typeface="Times New Roman" panose="02020603050405020304" pitchFamily="18" charset="0"/>
              </a:rPr>
              <a:t>5×3</a:t>
            </a:r>
            <a:r>
              <a:rPr lang="zh-CN" altLang="en-US" sz="2800">
                <a:latin typeface="Times New Roman" panose="02020603050405020304" pitchFamily="18" charset="0"/>
              </a:rPr>
              <a:t>＋</a:t>
            </a:r>
            <a:r>
              <a:rPr lang="en-US" altLang="zh-CN" sz="2800">
                <a:latin typeface="Times New Roman" panose="02020603050405020304" pitchFamily="18" charset="0"/>
              </a:rPr>
              <a:t>5×(</a:t>
            </a:r>
            <a:r>
              <a:rPr lang="zh-CN" altLang="en-US" sz="2800">
                <a:latin typeface="Times New Roman" panose="02020603050405020304" pitchFamily="18" charset="0"/>
              </a:rPr>
              <a:t>－</a:t>
            </a:r>
            <a:r>
              <a:rPr lang="en-US" altLang="zh-CN" sz="2800">
                <a:latin typeface="Times New Roman" panose="02020603050405020304" pitchFamily="18" charset="0"/>
              </a:rPr>
              <a:t>7 ) </a:t>
            </a:r>
            <a:r>
              <a:rPr lang="zh-CN" altLang="en-US" sz="2800">
                <a:latin typeface="Times New Roman" panose="02020603050405020304" pitchFamily="18" charset="0"/>
              </a:rPr>
              <a:t>＝</a:t>
            </a:r>
          </a:p>
        </p:txBody>
      </p:sp>
      <p:sp>
        <p:nvSpPr>
          <p:cNvPr id="8198" name="矩形 190473"/>
          <p:cNvSpPr>
            <a:spLocks noChangeArrowheads="1"/>
          </p:cNvSpPr>
          <p:nvPr/>
        </p:nvSpPr>
        <p:spPr bwMode="auto">
          <a:xfrm>
            <a:off x="684213" y="1197570"/>
            <a:ext cx="7272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latin typeface="Times New Roman" panose="02020603050405020304" pitchFamily="18" charset="0"/>
              </a:rPr>
              <a:t>(1)   5×(</a:t>
            </a:r>
            <a:r>
              <a:rPr lang="zh-CN" altLang="en-US" sz="2400">
                <a:latin typeface="Times New Roman" panose="02020603050405020304" pitchFamily="18" charset="0"/>
              </a:rPr>
              <a:t>－</a:t>
            </a:r>
            <a:r>
              <a:rPr lang="en-US" altLang="zh-CN" sz="2400">
                <a:latin typeface="Times New Roman" panose="02020603050405020304" pitchFamily="18" charset="0"/>
              </a:rPr>
              <a:t>6) </a:t>
            </a:r>
            <a:r>
              <a:rPr lang="zh-CN" altLang="en-US" sz="2400">
                <a:latin typeface="Times New Roman" panose="02020603050405020304" pitchFamily="18" charset="0"/>
              </a:rPr>
              <a:t>＝                      </a:t>
            </a:r>
            <a:r>
              <a:rPr lang="en-US" altLang="zh-CN" sz="2400">
                <a:latin typeface="Times New Roman" panose="02020603050405020304" pitchFamily="18" charset="0"/>
              </a:rPr>
              <a:t>(</a:t>
            </a:r>
            <a:r>
              <a:rPr lang="zh-CN" altLang="en-US" sz="2400">
                <a:latin typeface="Times New Roman" panose="02020603050405020304" pitchFamily="18" charset="0"/>
              </a:rPr>
              <a:t>－</a:t>
            </a:r>
            <a:r>
              <a:rPr lang="en-US" altLang="zh-CN" sz="2400">
                <a:latin typeface="Times New Roman" panose="02020603050405020304" pitchFamily="18" charset="0"/>
              </a:rPr>
              <a:t>6 )×5</a:t>
            </a:r>
            <a:r>
              <a:rPr lang="zh-CN" altLang="en-US" sz="2400">
                <a:latin typeface="Times New Roman" panose="02020603050405020304" pitchFamily="18" charset="0"/>
              </a:rPr>
              <a:t>＝</a:t>
            </a:r>
          </a:p>
        </p:txBody>
      </p:sp>
      <p:sp>
        <p:nvSpPr>
          <p:cNvPr id="190475" name="文本框 190474"/>
          <p:cNvSpPr txBox="1">
            <a:spLocks noChangeArrowheads="1"/>
          </p:cNvSpPr>
          <p:nvPr/>
        </p:nvSpPr>
        <p:spPr bwMode="auto">
          <a:xfrm>
            <a:off x="2846388" y="1126132"/>
            <a:ext cx="10080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30</a:t>
            </a:r>
          </a:p>
        </p:txBody>
      </p:sp>
      <p:sp>
        <p:nvSpPr>
          <p:cNvPr id="190476" name="文本框 190475"/>
          <p:cNvSpPr txBox="1">
            <a:spLocks noChangeArrowheads="1"/>
          </p:cNvSpPr>
          <p:nvPr/>
        </p:nvSpPr>
        <p:spPr bwMode="auto">
          <a:xfrm>
            <a:off x="6015038" y="1126132"/>
            <a:ext cx="10048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30</a:t>
            </a:r>
          </a:p>
        </p:txBody>
      </p:sp>
      <p:sp>
        <p:nvSpPr>
          <p:cNvPr id="190477" name="文本框 190476"/>
          <p:cNvSpPr txBox="1">
            <a:spLocks noChangeArrowheads="1"/>
          </p:cNvSpPr>
          <p:nvPr/>
        </p:nvSpPr>
        <p:spPr bwMode="auto">
          <a:xfrm>
            <a:off x="6518275" y="2454870"/>
            <a:ext cx="5746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60</a:t>
            </a:r>
          </a:p>
        </p:txBody>
      </p:sp>
      <p:sp>
        <p:nvSpPr>
          <p:cNvPr id="190478" name="文本框 190477"/>
          <p:cNvSpPr txBox="1">
            <a:spLocks noChangeArrowheads="1"/>
          </p:cNvSpPr>
          <p:nvPr/>
        </p:nvSpPr>
        <p:spPr bwMode="auto">
          <a:xfrm>
            <a:off x="5292725" y="2981920"/>
            <a:ext cx="7921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60</a:t>
            </a:r>
          </a:p>
        </p:txBody>
      </p:sp>
      <p:sp>
        <p:nvSpPr>
          <p:cNvPr id="190479" name="文本框 190478"/>
          <p:cNvSpPr txBox="1">
            <a:spLocks noChangeArrowheads="1"/>
          </p:cNvSpPr>
          <p:nvPr/>
        </p:nvSpPr>
        <p:spPr bwMode="auto">
          <a:xfrm>
            <a:off x="5797550" y="4475757"/>
            <a:ext cx="1368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190480" name="文本框 190479"/>
          <p:cNvSpPr txBox="1">
            <a:spLocks noChangeArrowheads="1"/>
          </p:cNvSpPr>
          <p:nvPr/>
        </p:nvSpPr>
        <p:spPr bwMode="auto">
          <a:xfrm>
            <a:off x="5942013" y="5012332"/>
            <a:ext cx="9699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20</a:t>
            </a:r>
          </a:p>
        </p:txBody>
      </p:sp>
      <p:sp>
        <p:nvSpPr>
          <p:cNvPr id="190481" name="矩形 190480"/>
          <p:cNvSpPr>
            <a:spLocks noChangeArrowheads="1"/>
          </p:cNvSpPr>
          <p:nvPr/>
        </p:nvSpPr>
        <p:spPr bwMode="auto">
          <a:xfrm>
            <a:off x="2270125" y="1773832"/>
            <a:ext cx="4176713" cy="528638"/>
          </a:xfrm>
          <a:prstGeom prst="rect">
            <a:avLst/>
          </a:prstGeom>
          <a:solidFill>
            <a:srgbClr val="66FFFF"/>
          </a:solidFill>
          <a:ln w="9525">
            <a:solidFill>
              <a:srgbClr val="006600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5× (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6)</a:t>
            </a:r>
            <a:r>
              <a:rPr lang="en-US" altLang="zh-CN" sz="2800" b="1"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6)</a:t>
            </a:r>
            <a:r>
              <a:rPr lang="en-US" altLang="zh-CN" sz="2800" b="1"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×5</a:t>
            </a:r>
          </a:p>
        </p:txBody>
      </p:sp>
      <p:sp>
        <p:nvSpPr>
          <p:cNvPr id="190482" name="矩形 190481"/>
          <p:cNvSpPr>
            <a:spLocks noChangeArrowheads="1"/>
          </p:cNvSpPr>
          <p:nvPr/>
        </p:nvSpPr>
        <p:spPr bwMode="auto">
          <a:xfrm>
            <a:off x="1331913" y="3620095"/>
            <a:ext cx="6911975" cy="528637"/>
          </a:xfrm>
          <a:prstGeom prst="rect">
            <a:avLst/>
          </a:prstGeom>
          <a:solidFill>
            <a:srgbClr val="66FFFF"/>
          </a:solidFill>
          <a:ln w="9525">
            <a:solidFill>
              <a:srgbClr val="006600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[3×(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4)]×(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－</a:t>
            </a:r>
            <a:r>
              <a:rPr lang="zh-CN" altLang="en-US" sz="2800" b="1"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5)        3×[(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4)×(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5)]</a:t>
            </a:r>
          </a:p>
        </p:txBody>
      </p:sp>
      <p:sp>
        <p:nvSpPr>
          <p:cNvPr id="190483" name="矩形 190482"/>
          <p:cNvSpPr>
            <a:spLocks noChangeArrowheads="1"/>
          </p:cNvSpPr>
          <p:nvPr/>
        </p:nvSpPr>
        <p:spPr bwMode="auto">
          <a:xfrm>
            <a:off x="1619250" y="5780682"/>
            <a:ext cx="6265863" cy="528638"/>
          </a:xfrm>
          <a:prstGeom prst="rect">
            <a:avLst/>
          </a:prstGeom>
          <a:solidFill>
            <a:srgbClr val="66FFFF"/>
          </a:solidFill>
          <a:ln w="9525">
            <a:solidFill>
              <a:srgbClr val="006600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5×[3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7 )]</a:t>
            </a:r>
            <a:r>
              <a:rPr lang="en-US" altLang="zh-CN" sz="2800" b="1">
                <a:latin typeface="Times New Roman" panose="02020603050405020304" pitchFamily="18" charset="0"/>
              </a:rPr>
              <a:t>        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5×3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5×(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7 )</a:t>
            </a:r>
            <a:r>
              <a:rPr lang="en-US" altLang="zh-CN" sz="28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90484" name="文本框 190483"/>
          <p:cNvSpPr txBox="1"/>
          <p:nvPr/>
        </p:nvSpPr>
        <p:spPr>
          <a:xfrm>
            <a:off x="3854450" y="1759545"/>
            <a:ext cx="57467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noProof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方正姚体" panose="02010601030101010101" pitchFamily="2" charset="-122"/>
                <a:cs typeface="+mn-ea"/>
              </a:rPr>
              <a:t>＝</a:t>
            </a:r>
            <a:endParaRPr lang="zh-CN" altLang="en-US" sz="2800" b="1" noProof="1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方正姚体" panose="02010601030101010101" pitchFamily="2" charset="-122"/>
            </a:endParaRPr>
          </a:p>
        </p:txBody>
      </p:sp>
      <p:sp>
        <p:nvSpPr>
          <p:cNvPr id="190485" name="文本框 190484"/>
          <p:cNvSpPr txBox="1"/>
          <p:nvPr/>
        </p:nvSpPr>
        <p:spPr>
          <a:xfrm>
            <a:off x="4211638" y="3572470"/>
            <a:ext cx="57467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noProof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方正姚体" panose="02010601030101010101" pitchFamily="2" charset="-122"/>
                <a:cs typeface="+mn-ea"/>
              </a:rPr>
              <a:t>＝</a:t>
            </a:r>
            <a:endParaRPr lang="zh-CN" altLang="en-US" sz="2800" b="1" noProof="1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方正姚体" panose="02010601030101010101" pitchFamily="2" charset="-122"/>
            </a:endParaRPr>
          </a:p>
        </p:txBody>
      </p:sp>
      <p:sp>
        <p:nvSpPr>
          <p:cNvPr id="190486" name="文本框 190485"/>
          <p:cNvSpPr txBox="1"/>
          <p:nvPr/>
        </p:nvSpPr>
        <p:spPr>
          <a:xfrm>
            <a:off x="3997325" y="5733057"/>
            <a:ext cx="57467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noProof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方正姚体" panose="02010601030101010101" pitchFamily="2" charset="-122"/>
                <a:cs typeface="+mn-ea"/>
              </a:rPr>
              <a:t>＝</a:t>
            </a:r>
            <a:endParaRPr lang="zh-CN" altLang="en-US" sz="2800" b="1" noProof="1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方正姚体" panose="02010601030101010101" pitchFamily="2" charset="-122"/>
            </a:endParaRPr>
          </a:p>
        </p:txBody>
      </p:sp>
      <p:sp>
        <p:nvSpPr>
          <p:cNvPr id="190487" name="矩形 190486"/>
          <p:cNvSpPr>
            <a:spLocks noChangeArrowheads="1"/>
          </p:cNvSpPr>
          <p:nvPr/>
        </p:nvSpPr>
        <p:spPr bwMode="auto">
          <a:xfrm>
            <a:off x="4141788" y="2492970"/>
            <a:ext cx="3240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12)×(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5) 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＝</a:t>
            </a:r>
          </a:p>
        </p:txBody>
      </p:sp>
      <p:sp>
        <p:nvSpPr>
          <p:cNvPr id="190488" name="矩形 190487"/>
          <p:cNvSpPr>
            <a:spLocks noChangeArrowheads="1"/>
          </p:cNvSpPr>
          <p:nvPr/>
        </p:nvSpPr>
        <p:spPr bwMode="auto">
          <a:xfrm>
            <a:off x="4141788" y="2996207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3×20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0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0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0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0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0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0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19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0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0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19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0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0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190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0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90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190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0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0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9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9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9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9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9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9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6" grpId="0"/>
      <p:bldP spid="190467" grpId="0"/>
      <p:bldP spid="190475" grpId="0"/>
      <p:bldP spid="190476" grpId="0"/>
      <p:bldP spid="190477" grpId="0"/>
      <p:bldP spid="190478" grpId="0"/>
      <p:bldP spid="190479" grpId="0"/>
      <p:bldP spid="190480" grpId="0"/>
      <p:bldP spid="190481" grpId="0" animBg="1"/>
      <p:bldP spid="190482" grpId="0" animBg="1"/>
      <p:bldP spid="190483" grpId="0" animBg="1"/>
      <p:bldP spid="190484" grpId="0"/>
      <p:bldP spid="190485" grpId="0"/>
      <p:bldP spid="190486" grpId="0"/>
      <p:bldP spid="190487" grpId="0"/>
      <p:bldP spid="19048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文本框 191492"/>
          <p:cNvSpPr txBox="1">
            <a:spLocks noChangeArrowheads="1"/>
          </p:cNvSpPr>
          <p:nvPr/>
        </p:nvSpPr>
        <p:spPr bwMode="auto">
          <a:xfrm>
            <a:off x="520700" y="768350"/>
            <a:ext cx="822960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sz="28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结论</a:t>
            </a:r>
            <a:r>
              <a:rPr lang="zh-CN" altLang="en-US" sz="28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：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(1)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第一组式子中数的范围是 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________;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(2)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第二组式子中数的范围是 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________; 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(3)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比较第一组和第二组中的算式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可以发现</a:t>
            </a: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_________________________________.</a:t>
            </a:r>
          </a:p>
        </p:txBody>
      </p:sp>
      <p:sp>
        <p:nvSpPr>
          <p:cNvPr id="191494" name="文本框 191493"/>
          <p:cNvSpPr txBox="1">
            <a:spLocks noChangeArrowheads="1"/>
          </p:cNvSpPr>
          <p:nvPr/>
        </p:nvSpPr>
        <p:spPr bwMode="auto">
          <a:xfrm>
            <a:off x="5529263" y="1555750"/>
            <a:ext cx="12969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正数</a:t>
            </a:r>
          </a:p>
        </p:txBody>
      </p:sp>
      <p:sp>
        <p:nvSpPr>
          <p:cNvPr id="191495" name="文本框 191494"/>
          <p:cNvSpPr txBox="1">
            <a:spLocks noChangeArrowheads="1"/>
          </p:cNvSpPr>
          <p:nvPr/>
        </p:nvSpPr>
        <p:spPr bwMode="auto">
          <a:xfrm>
            <a:off x="5440363" y="2217738"/>
            <a:ext cx="15843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有理数</a:t>
            </a:r>
          </a:p>
        </p:txBody>
      </p:sp>
      <p:sp>
        <p:nvSpPr>
          <p:cNvPr id="8196" name="文本框 191495"/>
          <p:cNvSpPr txBox="1">
            <a:spLocks noChangeArrowheads="1"/>
          </p:cNvSpPr>
          <p:nvPr/>
        </p:nvSpPr>
        <p:spPr bwMode="auto">
          <a:xfrm>
            <a:off x="1254125" y="3400425"/>
            <a:ext cx="5861050" cy="519113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各运算律在有理数范围内仍然适用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1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1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4" grpId="0"/>
      <p:bldP spid="191495" grpId="0"/>
      <p:bldP spid="819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云形标注 192513"/>
          <p:cNvSpPr/>
          <p:nvPr/>
        </p:nvSpPr>
        <p:spPr>
          <a:xfrm>
            <a:off x="5688013" y="896704"/>
            <a:ext cx="2560637" cy="1317625"/>
          </a:xfrm>
          <a:prstGeom prst="cloudCallout">
            <a:avLst>
              <a:gd name="adj1" fmla="val -73699"/>
              <a:gd name="adj2" fmla="val 87500"/>
            </a:avLst>
          </a:prstGeom>
          <a:solidFill>
            <a:schemeClr val="accent5">
              <a:lumMod val="90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sz="24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2518" name="文本框 192517"/>
          <p:cNvSpPr txBox="1">
            <a:spLocks noChangeArrowheads="1"/>
          </p:cNvSpPr>
          <p:nvPr/>
        </p:nvSpPr>
        <p:spPr bwMode="auto">
          <a:xfrm>
            <a:off x="1042988" y="1907941"/>
            <a:ext cx="74882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两个数相乘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交换因数的位置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积相等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92519" name="文本框 192518"/>
          <p:cNvSpPr txBox="1"/>
          <p:nvPr/>
        </p:nvSpPr>
        <p:spPr>
          <a:xfrm>
            <a:off x="3421380" y="2484120"/>
            <a:ext cx="2554605" cy="52197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>
                <a:srgbClr val="000000"/>
              </a:buClr>
            </a:pPr>
            <a:r>
              <a:rPr lang="en-US" altLang="zh-CN" sz="28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</a:t>
            </a:r>
            <a:r>
              <a:rPr lang="en-US" altLang="zh-CN" sz="2800" b="1" i="1" noProof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  <a:t>×</a:t>
            </a:r>
            <a:r>
              <a:rPr lang="en-US" altLang="zh-CN" sz="28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b</a:t>
            </a:r>
            <a:r>
              <a:rPr lang="zh-CN" altLang="en-US" sz="2800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+mn-ea"/>
              </a:rPr>
              <a:t>＝</a:t>
            </a:r>
            <a:r>
              <a:rPr lang="en-US" altLang="zh-CN" sz="28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b</a:t>
            </a:r>
            <a:r>
              <a:rPr lang="en-US" altLang="zh-CN" sz="2800" b="1" i="1" noProof="1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  <a:t>×</a:t>
            </a:r>
            <a:r>
              <a:rPr lang="en-US" altLang="zh-CN" sz="28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</a:t>
            </a:r>
            <a:endParaRPr lang="en-US" altLang="zh-CN" sz="2800" b="1" i="1" noProof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2520" name="文本框 192519"/>
          <p:cNvSpPr txBox="1">
            <a:spLocks noChangeArrowheads="1"/>
          </p:cNvSpPr>
          <p:nvPr/>
        </p:nvSpPr>
        <p:spPr bwMode="auto">
          <a:xfrm>
            <a:off x="596900" y="3612916"/>
            <a:ext cx="838041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三个数相乘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先把前两个数相乘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或先把后两个数相乘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积相等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92521" name="文本框 192520"/>
          <p:cNvSpPr txBox="1"/>
          <p:nvPr/>
        </p:nvSpPr>
        <p:spPr>
          <a:xfrm>
            <a:off x="3057525" y="4428891"/>
            <a:ext cx="2663825" cy="519113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0000"/>
              </a:buClr>
            </a:pPr>
            <a:r>
              <a:rPr lang="en-US" altLang="zh-CN" sz="2800" b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(</a:t>
            </a:r>
            <a:r>
              <a:rPr lang="en-US" altLang="zh-CN" sz="28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ab</a:t>
            </a:r>
            <a:r>
              <a:rPr lang="en-US" altLang="zh-CN" sz="2800" b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)</a:t>
            </a:r>
            <a:r>
              <a:rPr lang="en-US" altLang="zh-CN" sz="28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c </a:t>
            </a:r>
            <a:r>
              <a:rPr lang="zh-CN" altLang="en-US" sz="2800" b="1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+mn-ea"/>
              </a:rPr>
              <a:t>＝</a:t>
            </a:r>
            <a:r>
              <a:rPr lang="zh-CN" altLang="en-US" sz="2800" b="1" noProof="1">
                <a:solidFill>
                  <a:srgbClr val="FF0000"/>
                </a:solidFill>
                <a:latin typeface="Times New Roman" panose="02020603050405020304" pitchFamily="18" charset="0"/>
                <a:cs typeface="+mn-ea"/>
              </a:rPr>
              <a:t> </a:t>
            </a:r>
            <a:r>
              <a:rPr lang="en-US" altLang="zh-CN" sz="28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</a:t>
            </a:r>
            <a:r>
              <a:rPr lang="en-US" altLang="zh-CN" sz="2800" b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(</a:t>
            </a:r>
            <a:r>
              <a:rPr lang="en-US" altLang="zh-CN" sz="28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bc</a:t>
            </a:r>
            <a:r>
              <a:rPr lang="en-US" altLang="zh-CN" sz="2800" b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)</a:t>
            </a:r>
            <a:r>
              <a:rPr lang="en-US" altLang="zh-CN" sz="2800" b="1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</a:t>
            </a:r>
            <a:endParaRPr lang="en-US" altLang="zh-CN" sz="2800" b="1" i="1" noProof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2522" name="文本框 192521"/>
          <p:cNvSpPr txBox="1">
            <a:spLocks noChangeArrowheads="1"/>
          </p:cNvSpPr>
          <p:nvPr/>
        </p:nvSpPr>
        <p:spPr bwMode="auto">
          <a:xfrm>
            <a:off x="395288" y="4805129"/>
            <a:ext cx="7739062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根据乘法交换律和结合律可以推出：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三个以上有理数相乘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可以任意交换因数的位置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也可先把其中的几个数相乘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92523" name="矩形 192522"/>
          <p:cNvSpPr>
            <a:spLocks noChangeArrowheads="1"/>
          </p:cNvSpPr>
          <p:nvPr/>
        </p:nvSpPr>
        <p:spPr bwMode="auto">
          <a:xfrm>
            <a:off x="1041400" y="1403116"/>
            <a:ext cx="223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乘法交换律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192524" name="矩形 192523"/>
          <p:cNvSpPr>
            <a:spLocks noChangeArrowheads="1"/>
          </p:cNvSpPr>
          <p:nvPr/>
        </p:nvSpPr>
        <p:spPr bwMode="auto">
          <a:xfrm>
            <a:off x="1041400" y="3155716"/>
            <a:ext cx="2163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乘法结合律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192525" name="文本框 192524"/>
          <p:cNvSpPr txBox="1">
            <a:spLocks noChangeArrowheads="1"/>
          </p:cNvSpPr>
          <p:nvPr/>
        </p:nvSpPr>
        <p:spPr bwMode="auto">
          <a:xfrm>
            <a:off x="5975350" y="1072916"/>
            <a:ext cx="2159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数的范围已扩充到有理数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92526" name="圆角矩形标注 192525"/>
          <p:cNvSpPr/>
          <p:nvPr/>
        </p:nvSpPr>
        <p:spPr>
          <a:xfrm>
            <a:off x="4714875" y="3493854"/>
            <a:ext cx="4032250" cy="1081087"/>
          </a:xfrm>
          <a:prstGeom prst="wedgeRoundRectCallout">
            <a:avLst>
              <a:gd name="adj1" fmla="val -55222"/>
              <a:gd name="adj2" fmla="val -110792"/>
              <a:gd name="adj3" fmla="val 16667"/>
            </a:avLst>
          </a:prstGeom>
          <a:solidFill>
            <a:schemeClr val="accent5">
              <a:lumMod val="90000"/>
            </a:schemeClr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sz="2800" b="1" noProof="1">
              <a:latin typeface="Times New Roman" panose="02020603050405020304" pitchFamily="18" charset="0"/>
            </a:endParaRPr>
          </a:p>
        </p:txBody>
      </p:sp>
      <p:sp>
        <p:nvSpPr>
          <p:cNvPr id="192527" name="文本框 192526"/>
          <p:cNvSpPr txBox="1">
            <a:spLocks noChangeArrowheads="1"/>
          </p:cNvSpPr>
          <p:nvPr/>
        </p:nvSpPr>
        <p:spPr bwMode="auto">
          <a:xfrm>
            <a:off x="4786313" y="3458929"/>
            <a:ext cx="3889375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注意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用字母表示乘数时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,“×”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号可以写成“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·”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或省略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如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×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可以写成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a·b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或</a:t>
            </a:r>
            <a:r>
              <a:rPr lang="en-US" altLang="zh-CN" sz="2400" i="1">
                <a:latin typeface="Times New Roman" panose="02020603050405020304" pitchFamily="18" charset="0"/>
                <a:ea typeface="黑体" panose="02010609060101010101" pitchFamily="49" charset="-122"/>
              </a:rPr>
              <a:t>ab.</a:t>
            </a:r>
          </a:p>
        </p:txBody>
      </p:sp>
      <p:sp>
        <p:nvSpPr>
          <p:cNvPr id="10252" name="圆角矩形 31"/>
          <p:cNvSpPr>
            <a:spLocks noChangeArrowheads="1"/>
          </p:cNvSpPr>
          <p:nvPr/>
        </p:nvSpPr>
        <p:spPr bwMode="auto">
          <a:xfrm>
            <a:off x="538163" y="866541"/>
            <a:ext cx="1546225" cy="42862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  <a:sym typeface="微软雅黑" panose="020B0503020204020204" pitchFamily="34" charset="-122"/>
              </a:rPr>
              <a:t>归纳总结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2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2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2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2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2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2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2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2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2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2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4" grpId="0" animBg="1"/>
      <p:bldP spid="192518" grpId="0"/>
      <p:bldP spid="192519" grpId="0" animBg="1"/>
      <p:bldP spid="192520" grpId="0"/>
      <p:bldP spid="192521" grpId="0" animBg="1"/>
      <p:bldP spid="192522" grpId="0"/>
      <p:bldP spid="192523" grpId="0"/>
      <p:bldP spid="192524" grpId="0"/>
      <p:bldP spid="192525" grpId="0"/>
      <p:bldP spid="192526" grpId="0" animBg="1"/>
      <p:bldP spid="1925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1" name="文本框 193540"/>
          <p:cNvSpPr txBox="1">
            <a:spLocks noChangeArrowheads="1"/>
          </p:cNvSpPr>
          <p:nvPr/>
        </p:nvSpPr>
        <p:spPr bwMode="auto">
          <a:xfrm>
            <a:off x="395288" y="1262286"/>
            <a:ext cx="81534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一个数同两个数的和相乘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等于把这个数分别同这两个数相乘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再把积相加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93542" name="矩形 193541"/>
          <p:cNvSpPr>
            <a:spLocks noChangeArrowheads="1"/>
          </p:cNvSpPr>
          <p:nvPr/>
        </p:nvSpPr>
        <p:spPr bwMode="auto">
          <a:xfrm>
            <a:off x="683568" y="759048"/>
            <a:ext cx="25209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乘法对加法的分配律：</a:t>
            </a:r>
          </a:p>
        </p:txBody>
      </p:sp>
      <p:sp>
        <p:nvSpPr>
          <p:cNvPr id="193543" name="文本框 193542"/>
          <p:cNvSpPr txBox="1">
            <a:spLocks noChangeArrowheads="1"/>
          </p:cNvSpPr>
          <p:nvPr/>
        </p:nvSpPr>
        <p:spPr bwMode="auto">
          <a:xfrm>
            <a:off x="396875" y="3283173"/>
            <a:ext cx="830580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根据分配律可以推出：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一个数同几个数的和相乘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等于把这个数分别同这几个数相乘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再把积相加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sz="2400" i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3544" name="矩形 193543"/>
          <p:cNvSpPr/>
          <p:nvPr/>
        </p:nvSpPr>
        <p:spPr>
          <a:xfrm>
            <a:off x="2362200" y="2467198"/>
            <a:ext cx="1152525" cy="639763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</a:t>
            </a:r>
            <a:r>
              <a:rPr lang="en-US" altLang="zh-CN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(</a:t>
            </a:r>
            <a:r>
              <a:rPr lang="en-US" altLang="zh-CN" sz="24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b</a:t>
            </a:r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＋</a:t>
            </a:r>
            <a:r>
              <a:rPr lang="en-US" altLang="zh-CN" sz="24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c</a:t>
            </a:r>
            <a:r>
              <a:rPr lang="en-US" altLang="zh-CN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)</a:t>
            </a:r>
            <a:endParaRPr lang="en-US" altLang="zh-CN" sz="2400" noProof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3545" name="矩形 193544"/>
          <p:cNvSpPr/>
          <p:nvPr/>
        </p:nvSpPr>
        <p:spPr>
          <a:xfrm>
            <a:off x="3924300" y="2489423"/>
            <a:ext cx="1212850" cy="639763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ab</a:t>
            </a:r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＋</a:t>
            </a:r>
            <a:r>
              <a:rPr lang="en-US" altLang="zh-CN" sz="24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ac</a:t>
            </a:r>
            <a:endParaRPr lang="en-US" altLang="zh-CN" sz="2400" i="1" noProof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3546" name="矩形 193545"/>
          <p:cNvSpPr/>
          <p:nvPr/>
        </p:nvSpPr>
        <p:spPr>
          <a:xfrm>
            <a:off x="3492500" y="2486248"/>
            <a:ext cx="487363" cy="6397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＝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509838" y="5019898"/>
            <a:ext cx="3400425" cy="641350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rgbClr val="000000"/>
              </a:buClr>
            </a:pPr>
            <a:r>
              <a:rPr lang="en-US" altLang="zh-CN" sz="24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a</a:t>
            </a:r>
            <a:r>
              <a:rPr lang="en-US" altLang="zh-CN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(</a:t>
            </a:r>
            <a:r>
              <a:rPr lang="en-US" altLang="zh-CN" sz="24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b</a:t>
            </a:r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＋</a:t>
            </a:r>
            <a:r>
              <a:rPr lang="en-US" altLang="zh-CN" sz="24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c</a:t>
            </a:r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＋</a:t>
            </a:r>
            <a:r>
              <a:rPr lang="en-US" altLang="zh-CN" sz="24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d</a:t>
            </a:r>
            <a:r>
              <a:rPr lang="en-US" altLang="zh-CN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)</a:t>
            </a:r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＝</a:t>
            </a:r>
            <a:r>
              <a:rPr lang="en-US" altLang="zh-CN" sz="24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ab</a:t>
            </a:r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＋</a:t>
            </a:r>
            <a:r>
              <a:rPr lang="en-US" altLang="zh-CN" sz="24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ac</a:t>
            </a:r>
            <a:r>
              <a:rPr lang="zh-CN" altLang="en-US" sz="2400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＋</a:t>
            </a:r>
            <a:r>
              <a:rPr lang="en-US" altLang="zh-CN" sz="2400" i="1" noProof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ad</a:t>
            </a:r>
            <a:endParaRPr lang="zh-CN" altLang="en-US" sz="2400" noProof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41" grpId="0"/>
      <p:bldP spid="193542" grpId="0"/>
      <p:bldP spid="193543" grpId="0"/>
      <p:bldP spid="193544" grpId="0" animBg="1"/>
      <p:bldP spid="193545" grpId="0" animBg="1"/>
      <p:bldP spid="193546" grpId="0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04850" y="2798023"/>
          <a:ext cx="3686175" cy="278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r:id="rId3" imgW="1612900" imgH="1219200" progId="Equation.DSMT4">
                  <p:embed/>
                </p:oleObj>
              </mc:Choice>
              <mc:Fallback>
                <p:oleObj r:id="rId3" imgW="1612900" imgH="12192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704850" y="2798023"/>
                        <a:ext cx="3686175" cy="278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5045075" y="2764685"/>
          <a:ext cx="2757488" cy="371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r:id="rId5" imgW="1206500" imgH="1625600" progId="Equation.DSMT4">
                  <p:embed/>
                </p:oleObj>
              </mc:Choice>
              <mc:Fallback>
                <p:oleObj r:id="rId5" imgW="1206500" imgH="16256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5045075" y="2764685"/>
                        <a:ext cx="2757488" cy="371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04850" y="5730135"/>
            <a:ext cx="41259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>
                <a:latin typeface="Times New Roman" panose="02020603050405020304" pitchFamily="18" charset="0"/>
                <a:ea typeface="黑体" panose="02010609060101010101" pitchFamily="49" charset="-122"/>
              </a:rPr>
              <a:t>你是怎样算的？</a:t>
            </a:r>
          </a:p>
        </p:txBody>
      </p:sp>
      <p:sp>
        <p:nvSpPr>
          <p:cNvPr id="12292" name="矩形 194566"/>
          <p:cNvSpPr>
            <a:spLocks noChangeArrowheads="1"/>
          </p:cNvSpPr>
          <p:nvPr/>
        </p:nvSpPr>
        <p:spPr bwMode="auto">
          <a:xfrm>
            <a:off x="442913" y="1404198"/>
            <a:ext cx="18923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80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 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计算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</p:txBody>
      </p:sp>
      <p:sp>
        <p:nvSpPr>
          <p:cNvPr id="12293" name="圆角矩形 31"/>
          <p:cNvSpPr>
            <a:spLocks noChangeArrowheads="1"/>
          </p:cNvSpPr>
          <p:nvPr/>
        </p:nvSpPr>
        <p:spPr bwMode="auto">
          <a:xfrm>
            <a:off x="442913" y="918423"/>
            <a:ext cx="1428750" cy="428625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</a:rPr>
              <a:t>典例精析</a:t>
            </a:r>
          </a:p>
        </p:txBody>
      </p:sp>
      <p:graphicFrame>
        <p:nvGraphicFramePr>
          <p:cNvPr id="12294" name="对象 6"/>
          <p:cNvGraphicFramePr>
            <a:graphicFrameLocks noChangeAspect="1"/>
          </p:cNvGraphicFramePr>
          <p:nvPr/>
        </p:nvGraphicFramePr>
        <p:xfrm>
          <a:off x="865188" y="1839173"/>
          <a:ext cx="6577012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r:id="rId7" imgW="2705100" imgH="393700" progId="Equation.DSMT4">
                  <p:embed/>
                </p:oleObj>
              </mc:Choice>
              <mc:Fallback>
                <p:oleObj r:id="rId7" imgW="27051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865188" y="1839173"/>
                        <a:ext cx="6577012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heme/theme1.xml><?xml version="1.0" encoding="utf-8"?>
<a:theme xmlns:a="http://schemas.openxmlformats.org/drawingml/2006/main" name="WWW.2PPT.COM&#10;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1296</Words>
  <Application>Microsoft Office PowerPoint</Application>
  <PresentationFormat>全屏显示(4:3)</PresentationFormat>
  <Paragraphs>264</Paragraphs>
  <Slides>24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24</vt:i4>
      </vt:variant>
    </vt:vector>
  </HeadingPairs>
  <TitlesOfParts>
    <vt:vector size="35" baseType="lpstr">
      <vt:lpstr>方正姚体</vt:lpstr>
      <vt:lpstr>黑体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Equation.DSMT4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2021-01-26T17:51:00Z</cp:lastPrinted>
  <dcterms:created xsi:type="dcterms:W3CDTF">2021-01-26T17:51:00Z</dcterms:created>
  <dcterms:modified xsi:type="dcterms:W3CDTF">2023-01-16T22:02:01Z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81A58C882D36402E89E6C57CF392A624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