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80" r:id="rId4"/>
    <p:sldId id="259" r:id="rId5"/>
    <p:sldId id="288" r:id="rId6"/>
    <p:sldId id="279" r:id="rId7"/>
    <p:sldId id="265" r:id="rId8"/>
    <p:sldId id="266" r:id="rId9"/>
    <p:sldId id="289" r:id="rId10"/>
    <p:sldId id="290" r:id="rId11"/>
    <p:sldId id="284" r:id="rId12"/>
    <p:sldId id="271" r:id="rId13"/>
    <p:sldId id="272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9852" autoAdjust="0"/>
  </p:normalViewPr>
  <p:slideViewPr>
    <p:cSldViewPr>
      <p:cViewPr>
        <p:scale>
          <a:sx n="130" d="100"/>
          <a:sy n="130" d="100"/>
        </p:scale>
        <p:origin x="-1272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CE2-C6EB-40B1-AB63-E0918F4ED4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4698F-AABA-47B2-987D-B18F1D66D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40A7-49EB-4931-8A31-7AD3391CE1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510C-4197-4E10-B732-9BC57DB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50563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认识简单线路图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116568" y="627167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方向与路线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444395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6551712" y="900621"/>
            <a:ext cx="2592288" cy="3399322"/>
          </a:xfrm>
          <a:prstGeom prst="cloudCallout">
            <a:avLst>
              <a:gd name="adj1" fmla="val -49451"/>
              <a:gd name="adj2" fmla="val 2798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92788" y="1491630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）假设你所在的位置和想去的地方，说一说怎样乘车。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71550"/>
            <a:ext cx="6156176" cy="32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72832" y="339502"/>
            <a:ext cx="64634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右图是某市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路汽车的行车线路图。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6421" y="1275606"/>
            <a:ext cx="30797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46100" y="1131590"/>
            <a:ext cx="53220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）从火车站向（   ）行驶（   ）站到汽车站，再向（   ）行驶 （    ）站到医院。</a:t>
            </a:r>
          </a:p>
          <a:p>
            <a:pPr marL="627380" indent="-62738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）从医院向（    ）偏（   ）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45°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行驶</a:t>
            </a:r>
            <a:endParaRPr lang="en-US" altLang="zh-CN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marL="627380" indent="-627380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   ）站到十五中学。</a:t>
            </a:r>
          </a:p>
          <a:p>
            <a:pPr marL="627380" indent="-62738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）从气象台向（    ）行驶（    ）站到十五中学，再向（    ）偏 （    ）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45°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行驶（    ）站到少年宫。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72820" y="3971900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东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771801" y="1203598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东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50344" y="2603748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南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908734" y="1667644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南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681538" y="1667644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355976" y="1203598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15430" y="4403948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832944" y="3507854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753706" y="2603748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547665" y="3035796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303053" y="3507854"/>
            <a:ext cx="314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275860" y="3971840"/>
            <a:ext cx="572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北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144715"/>
            <a:ext cx="6264696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描述行走路线的方法：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按行走路线先确定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行走方向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路程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，然后用恰当的词语按顺序叙述。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976664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525658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5953324" y="492071"/>
            <a:ext cx="2749226" cy="2583735"/>
          </a:xfrm>
          <a:prstGeom prst="wedgeRoundRectCallout">
            <a:avLst>
              <a:gd name="adj1" fmla="val 43434"/>
              <a:gd name="adj2" fmla="val 66344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这是一位小朋友画的</a:t>
            </a:r>
            <a:r>
              <a:rPr lang="en-US" altLang="zh-CN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去学校的路</a:t>
            </a:r>
            <a:r>
              <a:rPr lang="en-US" altLang="zh-CN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，请同学们也来试着画一画你上学的路线图吧。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261102" y="3075808"/>
            <a:ext cx="882898" cy="12652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743" y="1001089"/>
            <a:ext cx="5756754" cy="346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1174497" y="915866"/>
            <a:ext cx="6680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下面是某城市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路和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路公共汽车的行车线路图。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246" y="1491632"/>
            <a:ext cx="6300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788635" y="4208770"/>
            <a:ext cx="1440161" cy="667236"/>
            <a:chOff x="480869" y="708178"/>
            <a:chExt cx="1216345" cy="667236"/>
          </a:xfrm>
        </p:grpSpPr>
        <p:pic>
          <p:nvPicPr>
            <p:cNvPr id="9" name="Picture 17" descr="00-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说一说</a:t>
              </a:r>
            </a:p>
          </p:txBody>
        </p:sp>
      </p:grp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2368827" y="4272073"/>
            <a:ext cx="5444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从上面的线路图中，你了解到了什么？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5039" y="390388"/>
            <a:ext cx="5827464" cy="25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47486" y="2533750"/>
            <a:ext cx="3733031" cy="1168400"/>
            <a:chOff x="478929" y="2304304"/>
            <a:chExt cx="3733031" cy="116840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929" y="2304304"/>
              <a:ext cx="3228975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云形标注 1"/>
            <p:cNvSpPr/>
            <p:nvPr/>
          </p:nvSpPr>
          <p:spPr>
            <a:xfrm>
              <a:off x="1475656" y="2369505"/>
              <a:ext cx="2736304" cy="1037998"/>
            </a:xfrm>
            <a:prstGeom prst="cloudCallout">
              <a:avLst>
                <a:gd name="adj1" fmla="val -56307"/>
                <a:gd name="adj2" fmla="val 2276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蓝色的线是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路汽车的路线。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3200" y="3702152"/>
            <a:ext cx="4276017" cy="1373981"/>
            <a:chOff x="1206333" y="3472705"/>
            <a:chExt cx="4276017" cy="1373981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6333" y="3579861"/>
              <a:ext cx="396557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云形标注 9"/>
            <p:cNvSpPr/>
            <p:nvPr/>
          </p:nvSpPr>
          <p:spPr>
            <a:xfrm>
              <a:off x="2313998" y="3472705"/>
              <a:ext cx="3168352" cy="1136662"/>
            </a:xfrm>
            <a:prstGeom prst="cloudCallout">
              <a:avLst>
                <a:gd name="adj1" fmla="val -54577"/>
                <a:gd name="adj2" fmla="val 2914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从文化宫乘车，第三站就是少年宫。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50362" y="3060861"/>
            <a:ext cx="3838574" cy="1496893"/>
            <a:chOff x="4794727" y="2369504"/>
            <a:chExt cx="3838574" cy="1496893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0362" y="2369504"/>
              <a:ext cx="3682939" cy="149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云形标注 16"/>
            <p:cNvSpPr/>
            <p:nvPr/>
          </p:nvSpPr>
          <p:spPr>
            <a:xfrm>
              <a:off x="4794727" y="2419669"/>
              <a:ext cx="2736304" cy="1160191"/>
            </a:xfrm>
            <a:prstGeom prst="cloudCallout">
              <a:avLst>
                <a:gd name="adj1" fmla="val 41889"/>
                <a:gd name="adj2" fmla="val 2818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路汽车从火车站到文化宫。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4" y="579263"/>
            <a:ext cx="6300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23532" y="3507856"/>
            <a:ext cx="3565525" cy="1138237"/>
            <a:chOff x="467543" y="3319204"/>
            <a:chExt cx="3565525" cy="1138237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3" y="3319204"/>
              <a:ext cx="3565525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云形标注 1"/>
            <p:cNvSpPr/>
            <p:nvPr/>
          </p:nvSpPr>
          <p:spPr>
            <a:xfrm>
              <a:off x="1300191" y="3411293"/>
              <a:ext cx="2718345" cy="932631"/>
            </a:xfrm>
            <a:prstGeom prst="cloudCallout">
              <a:avLst>
                <a:gd name="adj1" fmla="val -52401"/>
                <a:gd name="adj2" fmla="val 2186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可以乘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路先往北</a:t>
              </a:r>
              <a:r>
                <a:rPr lang="en-US" altLang="zh-CN" b="1" dirty="0">
                  <a:latin typeface="仿宋" panose="02010609060101010101" charset="-122"/>
                  <a:ea typeface="仿宋" panose="02010609060101010101" charset="-122"/>
                </a:rPr>
                <a:t>……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011" y="3648989"/>
            <a:ext cx="3665841" cy="1160463"/>
            <a:chOff x="4465115" y="3553543"/>
            <a:chExt cx="3665841" cy="1160463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7418" y="3553543"/>
              <a:ext cx="2903538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云形标注 8"/>
            <p:cNvSpPr/>
            <p:nvPr/>
          </p:nvSpPr>
          <p:spPr>
            <a:xfrm>
              <a:off x="4465115" y="3660101"/>
              <a:ext cx="2718345" cy="943744"/>
            </a:xfrm>
            <a:prstGeom prst="cloudCallout">
              <a:avLst>
                <a:gd name="adj1" fmla="val 54206"/>
                <a:gd name="adj2" fmla="val 1325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也可以乘</a:t>
              </a:r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路先往西</a:t>
              </a:r>
              <a:r>
                <a:rPr lang="en-US" altLang="zh-CN" b="1" dirty="0">
                  <a:latin typeface="仿宋" panose="02010609060101010101" charset="-122"/>
                  <a:ea typeface="仿宋" panose="02010609060101010101" charset="-122"/>
                </a:rPr>
                <a:t>……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矩形标注 10"/>
          <p:cNvSpPr/>
          <p:nvPr/>
        </p:nvSpPr>
        <p:spPr>
          <a:xfrm>
            <a:off x="6679186" y="915312"/>
            <a:ext cx="2367426" cy="2088486"/>
          </a:xfrm>
          <a:prstGeom prst="wedgeRectCallout">
            <a:avLst>
              <a:gd name="adj1" fmla="val 38500"/>
              <a:gd name="adj2" fmla="val 92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张大爷要从长途汽车站去火车站，请同学们告诉他怎样走。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做一做</a:t>
              </a:r>
            </a:p>
          </p:txBody>
        </p:sp>
      </p:grp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1259632" y="1419624"/>
            <a:ext cx="6840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做一次模拟出行，请说出你现在的位置、将要去的地点和路线。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512" y="1203598"/>
            <a:ext cx="1778000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练一练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3" y="2536794"/>
            <a:ext cx="53054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1851672"/>
            <a:ext cx="5755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．下面是某地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路公交车的行车线路图。</a:t>
            </a:r>
          </a:p>
        </p:txBody>
      </p:sp>
      <p:sp>
        <p:nvSpPr>
          <p:cNvPr id="6" name="矩形 5"/>
          <p:cNvSpPr/>
          <p:nvPr/>
        </p:nvSpPr>
        <p:spPr>
          <a:xfrm>
            <a:off x="5864367" y="495676"/>
            <a:ext cx="30360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从火车站出发，向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行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 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千米到达书店，再向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偏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)60°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方向行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千米到达公园。 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从中心广场向南偏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方向行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千米到达医院，再向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偏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方向行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千米到达体育馆。</a:t>
            </a: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2401" y="555528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东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72201" y="987328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58087" y="1347616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北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22183" y="1347616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东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07604" y="1707654"/>
            <a:ext cx="61266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1.5</a:t>
            </a:r>
          </a:p>
        </p:txBody>
      </p:sp>
      <p:sp>
        <p:nvSpPr>
          <p:cNvPr id="21" name="矩形 20"/>
          <p:cNvSpPr/>
          <p:nvPr/>
        </p:nvSpPr>
        <p:spPr>
          <a:xfrm>
            <a:off x="6012161" y="3003800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东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73440" y="3003800"/>
            <a:ext cx="753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70°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63788" y="3015425"/>
            <a:ext cx="6126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1.2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06556" y="3435848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北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69384" y="3868144"/>
            <a:ext cx="4683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东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63050" y="4131826"/>
            <a:ext cx="61266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1.3</a:t>
            </a:r>
          </a:p>
        </p:txBody>
      </p:sp>
      <p:sp>
        <p:nvSpPr>
          <p:cNvPr id="27" name="矩形 26"/>
          <p:cNvSpPr/>
          <p:nvPr/>
        </p:nvSpPr>
        <p:spPr>
          <a:xfrm>
            <a:off x="6989466" y="3867896"/>
            <a:ext cx="753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35°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72832" y="539299"/>
            <a:ext cx="7687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下面是北京地铁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号线和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号线示意图。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4368" y="3430198"/>
            <a:ext cx="861864" cy="121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6516216" y="1059584"/>
            <a:ext cx="2230016" cy="2370613"/>
          </a:xfrm>
          <a:prstGeom prst="cloudCallout">
            <a:avLst>
              <a:gd name="adj1" fmla="val 14536"/>
              <a:gd name="adj2" fmla="val 72607"/>
            </a:avLst>
          </a:prstGeom>
          <a:solidFill>
            <a:srgbClr val="FFFF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四惠东站到苹果园站是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号线，环线是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号线。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226" y="1419623"/>
            <a:ext cx="6347990" cy="30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56176" y="555245"/>
            <a:ext cx="29554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从北京站乘坐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号地铁到建国门站；再转乘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号地铁到天安门东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或西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站，即可到达天安门广场。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乘车路线不唯一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68" y="555247"/>
            <a:ext cx="6156176" cy="32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140" y="3910010"/>
            <a:ext cx="65311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如果坐火车来到北京，从北京站坐地铁去天安门广场，怎样乘车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?</a:t>
            </a: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全屏显示(16:9)</PresentationFormat>
  <Paragraphs>73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仿宋</vt:lpstr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86488E5D9E7C42999127C9EEE2FF54EF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