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34556-003A-4D6D-AD6B-CFF35CF92C0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F24E2-52B3-4BCD-8553-F585E5E0B3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409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57AE3-B7EC-46B4-87AE-3EB75DA93A4C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F398D-DE9F-4F4A-B190-94E12AF9F1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F20EC-8C8C-4262-B90F-B06CB6690E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060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121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182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2242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5309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18364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1431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44919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3D95C-1186-4715-8AE8-DEE0CAAFC1E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F0DE4-74FD-416F-BBE2-8BA3CFC526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1900"/>
            </a:lvl1pPr>
            <a:lvl2pPr marL="306070" indent="0">
              <a:buNone/>
              <a:defRPr sz="1600"/>
            </a:lvl2pPr>
            <a:lvl3pPr marL="612140" indent="0">
              <a:buNone/>
              <a:defRPr sz="1300"/>
            </a:lvl3pPr>
            <a:lvl4pPr marL="918210" indent="0">
              <a:buNone/>
              <a:defRPr sz="1200"/>
            </a:lvl4pPr>
            <a:lvl5pPr marL="1224280" indent="0">
              <a:buNone/>
              <a:defRPr sz="1200"/>
            </a:lvl5pPr>
            <a:lvl6pPr marL="1530985" indent="0">
              <a:buNone/>
              <a:defRPr sz="1200"/>
            </a:lvl6pPr>
            <a:lvl7pPr marL="1836420" indent="0">
              <a:buNone/>
              <a:defRPr sz="1200"/>
            </a:lvl7pPr>
            <a:lvl8pPr marL="2143125" indent="0">
              <a:buNone/>
              <a:defRPr sz="1200"/>
            </a:lvl8pPr>
            <a:lvl9pPr marL="2449195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5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1900"/>
            </a:lvl1pPr>
            <a:lvl2pPr marL="306070" indent="0">
              <a:buNone/>
              <a:defRPr sz="1600"/>
            </a:lvl2pPr>
            <a:lvl3pPr marL="612140" indent="0">
              <a:buNone/>
              <a:defRPr sz="1300"/>
            </a:lvl3pPr>
            <a:lvl4pPr marL="918210" indent="0">
              <a:buNone/>
              <a:defRPr sz="1200"/>
            </a:lvl4pPr>
            <a:lvl5pPr marL="1224280" indent="0">
              <a:buNone/>
              <a:defRPr sz="1200"/>
            </a:lvl5pPr>
            <a:lvl6pPr marL="1530985" indent="0">
              <a:buNone/>
              <a:defRPr sz="1200"/>
            </a:lvl6pPr>
            <a:lvl7pPr marL="1836420" indent="0">
              <a:buNone/>
              <a:defRPr sz="1200"/>
            </a:lvl7pPr>
            <a:lvl8pPr marL="2143125" indent="0">
              <a:buNone/>
              <a:defRPr sz="1200"/>
            </a:lvl8pPr>
            <a:lvl9pPr marL="2449195" indent="0">
              <a:buNone/>
              <a:defRPr sz="12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5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E8A90-A282-467D-9013-8FF9D1D51C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57119-6D2C-45F9-831D-D0FA76CA69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EABA7-3DFC-4A37-9FF3-29D404C519F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3124012" cy="1200150"/>
          </a:xfrm>
        </p:spPr>
        <p:txBody>
          <a:bodyPr anchor="b"/>
          <a:lstStyle>
            <a:lvl1pPr>
              <a:defRPr sz="2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0"/>
            <a:ext cx="4629150" cy="4052888"/>
          </a:xfrm>
        </p:spPr>
        <p:txBody>
          <a:bodyPr/>
          <a:lstStyle>
            <a:lvl1pPr marL="0" indent="0">
              <a:buNone/>
              <a:defRPr sz="2200"/>
            </a:lvl1pPr>
            <a:lvl2pPr marL="306070" indent="0">
              <a:buNone/>
              <a:defRPr sz="1900"/>
            </a:lvl2pPr>
            <a:lvl3pPr marL="612140" indent="0">
              <a:buNone/>
              <a:defRPr sz="1600"/>
            </a:lvl3pPr>
            <a:lvl4pPr marL="918210" indent="0">
              <a:buNone/>
              <a:defRPr sz="1300"/>
            </a:lvl4pPr>
            <a:lvl5pPr marL="1224280" indent="0">
              <a:buNone/>
              <a:defRPr sz="1300"/>
            </a:lvl5pPr>
            <a:lvl6pPr marL="1530985" indent="0">
              <a:buNone/>
              <a:defRPr sz="1300"/>
            </a:lvl6pPr>
            <a:lvl7pPr marL="1836420" indent="0">
              <a:buNone/>
              <a:defRPr sz="1300"/>
            </a:lvl7pPr>
            <a:lvl8pPr marL="2143125" indent="0">
              <a:buNone/>
              <a:defRPr sz="1300"/>
            </a:lvl8pPr>
            <a:lvl9pPr marL="2449195" indent="0">
              <a:buNone/>
              <a:defRPr sz="13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2" y="1543050"/>
            <a:ext cx="3124012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06070" indent="0">
              <a:buNone/>
              <a:defRPr sz="1200"/>
            </a:lvl2pPr>
            <a:lvl3pPr marL="612140" indent="0">
              <a:buNone/>
              <a:defRPr sz="1100"/>
            </a:lvl3pPr>
            <a:lvl4pPr marL="918210" indent="0">
              <a:buNone/>
              <a:defRPr sz="900"/>
            </a:lvl4pPr>
            <a:lvl5pPr marL="1224280" indent="0">
              <a:buNone/>
              <a:defRPr sz="900"/>
            </a:lvl5pPr>
            <a:lvl6pPr marL="1530985" indent="0">
              <a:buNone/>
              <a:defRPr sz="900"/>
            </a:lvl6pPr>
            <a:lvl7pPr marL="1836420" indent="0">
              <a:buNone/>
              <a:defRPr sz="900"/>
            </a:lvl7pPr>
            <a:lvl8pPr marL="2143125" indent="0">
              <a:buNone/>
              <a:defRPr sz="900"/>
            </a:lvl8pPr>
            <a:lvl9pPr marL="2449195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F189B-9951-49DD-9B20-2F140BBA45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E4C44-49F8-452C-83F8-BFE0489E4BE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953" y="273983"/>
            <a:ext cx="7886095" cy="9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3" tIns="40817" rIns="81633" bIns="4081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953" y="1368761"/>
            <a:ext cx="7886095" cy="32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3" tIns="40817" rIns="81633" bIns="4081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953" y="4767063"/>
            <a:ext cx="2057342" cy="273982"/>
          </a:xfrm>
          <a:prstGeom prst="rect">
            <a:avLst/>
          </a:prstGeom>
        </p:spPr>
        <p:txBody>
          <a:bodyPr vert="horz" lIns="81633" tIns="40817" rIns="81633" bIns="40817" rtlCol="0" anchor="ctr"/>
          <a:lstStyle>
            <a:lvl1pPr algn="l">
              <a:defRPr sz="8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F288E0-7875-42C4-84C8-98DBBD3BF4D2}" type="datetimeFigureOut">
              <a:rPr lang="zh-CN" altLang="en-US" b="1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417" y="4767063"/>
            <a:ext cx="3087166" cy="273982"/>
          </a:xfrm>
          <a:prstGeom prst="rect">
            <a:avLst/>
          </a:prstGeom>
        </p:spPr>
        <p:txBody>
          <a:bodyPr vert="horz" lIns="81633" tIns="40817" rIns="81633" bIns="40817" rtlCol="0" anchor="ctr"/>
          <a:lstStyle>
            <a:lvl1pPr algn="ctr">
              <a:defRPr sz="8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706" y="4767063"/>
            <a:ext cx="2057342" cy="273982"/>
          </a:xfrm>
          <a:prstGeom prst="rect">
            <a:avLst/>
          </a:prstGeom>
        </p:spPr>
        <p:txBody>
          <a:bodyPr vert="horz" wrap="square" lIns="81633" tIns="40817" rIns="81633" bIns="40817" numCol="1" anchor="ctr" anchorCtr="0" compatLnSpc="1"/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533C75-ED13-49CE-88DF-7759A3741E87}" type="slidenum">
              <a:rPr lang="zh-CN" altLang="en-US" b="1"/>
              <a:t>‹#›</a:t>
            </a:fld>
            <a:endParaRPr lang="zh-CN" altLang="en-US" b="1"/>
          </a:p>
        </p:txBody>
      </p:sp>
      <p:pic>
        <p:nvPicPr>
          <p:cNvPr id="1031" name="图片 6" descr="背景图"/>
          <p:cNvPicPr>
            <a:picLocks noChangeAspect="1" noChangeArrowheads="1"/>
          </p:cNvPicPr>
          <p:nvPr userDrawn="1"/>
        </p:nvPicPr>
        <p:blipFill>
          <a:blip r:embed="rId12" cstate="email"/>
          <a:srcRect r="-298"/>
          <a:stretch>
            <a:fillRect/>
          </a:stretch>
        </p:blipFill>
        <p:spPr bwMode="auto">
          <a:xfrm>
            <a:off x="0" y="0"/>
            <a:ext cx="9169342" cy="5157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31470"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63575"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995045"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26515" algn="l" defTabSz="612775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53035" indent="-153035" algn="l" defTabSz="612775" rtl="0" fontAlgn="base">
        <a:lnSpc>
          <a:spcPct val="90000"/>
        </a:lnSpc>
        <a:spcBef>
          <a:spcPts val="670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9740" indent="-153035" algn="l" defTabSz="612775" rtl="0" fontAlgn="base">
        <a:lnSpc>
          <a:spcPct val="90000"/>
        </a:lnSpc>
        <a:spcBef>
          <a:spcPts val="33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64540" indent="-151765" algn="l" defTabSz="612775" rtl="0" fontAlgn="base">
        <a:lnSpc>
          <a:spcPct val="90000"/>
        </a:lnSpc>
        <a:spcBef>
          <a:spcPts val="33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1245" indent="-151765" algn="l" defTabSz="612775" rtl="0" fontAlgn="base">
        <a:lnSpc>
          <a:spcPct val="90000"/>
        </a:lnSpc>
        <a:spcBef>
          <a:spcPts val="33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7315" indent="-151765" algn="l" defTabSz="612775" rtl="0" fontAlgn="base">
        <a:lnSpc>
          <a:spcPct val="90000"/>
        </a:lnSpc>
        <a:spcBef>
          <a:spcPts val="33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385" indent="-153035" algn="l" defTabSz="612140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90090" indent="-153035" algn="l" defTabSz="612140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95525" indent="-153035" algn="l" defTabSz="612140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02230" indent="-153035" algn="l" defTabSz="612140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214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821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428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0985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36420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49195" algn="l" defTabSz="61214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文本框 5"/>
          <p:cNvSpPr txBox="1">
            <a:spLocks noChangeArrowheads="1"/>
          </p:cNvSpPr>
          <p:nvPr/>
        </p:nvSpPr>
        <p:spPr bwMode="auto">
          <a:xfrm>
            <a:off x="7015238" y="2539517"/>
            <a:ext cx="164848" cy="42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595" tIns="40797" rIns="81595" bIns="4079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>
              <a:solidFill>
                <a:srgbClr val="CC0000"/>
              </a:solidFill>
            </a:endParaRPr>
          </a:p>
        </p:txBody>
      </p:sp>
      <p:sp>
        <p:nvSpPr>
          <p:cNvPr id="19" name="文本框 1"/>
          <p:cNvSpPr txBox="1"/>
          <p:nvPr/>
        </p:nvSpPr>
        <p:spPr>
          <a:xfrm>
            <a:off x="0" y="1945145"/>
            <a:ext cx="9144000" cy="759499"/>
          </a:xfrm>
          <a:prstGeom prst="rect">
            <a:avLst/>
          </a:prstGeom>
          <a:noFill/>
        </p:spPr>
        <p:txBody>
          <a:bodyPr wrap="square" lIns="81595" tIns="40797" rIns="81595" bIns="40797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4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sym typeface="+mn-ea"/>
              </a:rPr>
              <a:t>圆柱的表面积</a:t>
            </a:r>
            <a:endParaRPr lang="en-US" altLang="zh-CN" sz="44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sym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947210" y="869518"/>
            <a:ext cx="3249580" cy="618010"/>
          </a:xfrm>
          <a:prstGeom prst="rect">
            <a:avLst/>
          </a:prstGeom>
          <a:noFill/>
          <a:ln>
            <a:noFill/>
          </a:ln>
        </p:spPr>
        <p:txBody>
          <a:bodyPr wrap="none" lIns="81595" tIns="40797" rIns="81595" bIns="40797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5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zh-CN" altLang="en-US" sz="35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一</a:t>
            </a:r>
            <a:r>
              <a:rPr lang="en-US" altLang="zh-CN" sz="35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</a:t>
            </a:r>
            <a:r>
              <a:rPr lang="zh-CN" altLang="en-US" sz="35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  圆柱与圆锥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386785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 bwMode="auto">
          <a:xfrm>
            <a:off x="346731" y="660781"/>
            <a:ext cx="5531556" cy="1015663"/>
            <a:chOff x="468139" y="838860"/>
            <a:chExt cx="7252784" cy="1400524"/>
          </a:xfrm>
        </p:grpSpPr>
        <p:sp>
          <p:nvSpPr>
            <p:cNvPr id="34" name="椭圆 33"/>
            <p:cNvSpPr/>
            <p:nvPr/>
          </p:nvSpPr>
          <p:spPr>
            <a:xfrm>
              <a:off x="468139" y="1035698"/>
              <a:ext cx="359467" cy="3603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3315" name="TextBox 34"/>
            <p:cNvSpPr txBox="1">
              <a:spLocks noChangeArrowheads="1"/>
            </p:cNvSpPr>
            <p:nvPr/>
          </p:nvSpPr>
          <p:spPr bwMode="auto">
            <a:xfrm>
              <a:off x="818655" y="838860"/>
              <a:ext cx="6902268" cy="1400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prstClr val="black"/>
                  </a:solidFill>
                </a:rPr>
                <a:t>如图，要做一个圆柱形纸盒。如果接口不计，至少需要用多大面积的纸板？</a:t>
              </a:r>
            </a:p>
          </p:txBody>
        </p:sp>
      </p:grpSp>
      <p:grpSp>
        <p:nvGrpSpPr>
          <p:cNvPr id="36" name="组合 35"/>
          <p:cNvGrpSpPr/>
          <p:nvPr/>
        </p:nvGrpSpPr>
        <p:grpSpPr bwMode="auto">
          <a:xfrm>
            <a:off x="7072835" y="934763"/>
            <a:ext cx="2104572" cy="2533761"/>
            <a:chOff x="2500298" y="2285992"/>
            <a:chExt cx="2899111" cy="3494682"/>
          </a:xfrm>
        </p:grpSpPr>
        <p:pic>
          <p:nvPicPr>
            <p:cNvPr id="13317" name="dt45.jpg" descr="id:2147506782;FounderCES"/>
            <p:cNvPicPr>
              <a:picLocks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0298" y="2428867"/>
              <a:ext cx="2571768" cy="3351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8" name="TextBox 37"/>
            <p:cNvSpPr txBox="1">
              <a:spLocks noChangeArrowheads="1"/>
            </p:cNvSpPr>
            <p:nvPr/>
          </p:nvSpPr>
          <p:spPr bwMode="auto">
            <a:xfrm>
              <a:off x="4143372" y="3929065"/>
              <a:ext cx="1256037" cy="110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30 cm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13319" name="TextBox 38"/>
            <p:cNvSpPr txBox="1">
              <a:spLocks noChangeArrowheads="1"/>
            </p:cNvSpPr>
            <p:nvPr/>
          </p:nvSpPr>
          <p:spPr bwMode="auto">
            <a:xfrm>
              <a:off x="3286115" y="2285992"/>
              <a:ext cx="2000264" cy="615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10cm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3320" name="AutoShape 31" descr="http://imgt0.bdstatic.com/it/u=660454333,822228983&amp;fm=21&amp;gp=0.jpg"/>
          <p:cNvSpPr>
            <a:spLocks noChangeAspect="1" noChangeArrowheads="1"/>
          </p:cNvSpPr>
          <p:nvPr/>
        </p:nvSpPr>
        <p:spPr bwMode="auto">
          <a:xfrm>
            <a:off x="46077" y="483498"/>
            <a:ext cx="221170" cy="221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>
              <a:solidFill>
                <a:srgbClr val="CC0000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207347" y="1840747"/>
            <a:ext cx="1807375" cy="2301221"/>
            <a:chOff x="285750" y="2538363"/>
            <a:chExt cx="2490788" cy="3173413"/>
          </a:xfrm>
        </p:grpSpPr>
        <p:sp>
          <p:nvSpPr>
            <p:cNvPr id="42" name="椭圆 41"/>
            <p:cNvSpPr/>
            <p:nvPr/>
          </p:nvSpPr>
          <p:spPr>
            <a:xfrm>
              <a:off x="1074738" y="2538363"/>
              <a:ext cx="900112" cy="900112"/>
            </a:xfrm>
            <a:prstGeom prst="ellipse">
              <a:avLst/>
            </a:prstGeom>
            <a:solidFill>
              <a:srgbClr val="F3B0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43" name="椭圆 42"/>
            <p:cNvSpPr/>
            <p:nvPr/>
          </p:nvSpPr>
          <p:spPr>
            <a:xfrm>
              <a:off x="1074738" y="4811664"/>
              <a:ext cx="900112" cy="900112"/>
            </a:xfrm>
            <a:prstGeom prst="ellipse">
              <a:avLst/>
            </a:prstGeom>
            <a:solidFill>
              <a:srgbClr val="F3B07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285750" y="3449588"/>
              <a:ext cx="2490788" cy="1349375"/>
            </a:xfrm>
            <a:prstGeom prst="rect">
              <a:avLst/>
            </a:prstGeom>
            <a:solidFill>
              <a:srgbClr val="7DE38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</p:grpSp>
      <p:cxnSp>
        <p:nvCxnSpPr>
          <p:cNvPr id="45" name="直接箭头连接符 44"/>
          <p:cNvCxnSpPr/>
          <p:nvPr/>
        </p:nvCxnSpPr>
        <p:spPr>
          <a:xfrm rot="5400000" flipH="1" flipV="1">
            <a:off x="1268849" y="2009291"/>
            <a:ext cx="1151" cy="32714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992962" y="1853410"/>
            <a:ext cx="757968" cy="33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 cm</a:t>
            </a:r>
            <a:endParaRPr lang="zh-CN" altLang="en-US" sz="170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2021633" y="2501528"/>
            <a:ext cx="261487" cy="11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>
            <a:off x="2022785" y="3484641"/>
            <a:ext cx="261488" cy="115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 flipH="1" flipV="1">
            <a:off x="2161016" y="2501528"/>
            <a:ext cx="1152" cy="965845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 rot="16200000">
            <a:off x="1940616" y="2810514"/>
            <a:ext cx="600919" cy="335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 anchor="ctr" anchorCtr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30cm</a:t>
            </a:r>
            <a:endParaRPr lang="zh-CN" altLang="en-US" sz="170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2535393" y="2122788"/>
            <a:ext cx="1029823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侧面积：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2535393" y="2688021"/>
            <a:ext cx="1029823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底面积：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2535393" y="3370674"/>
            <a:ext cx="1029823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表面积：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534241" y="4034909"/>
            <a:ext cx="4105469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答：至少需要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2512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平方厘米的纸板。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520290" y="2120485"/>
            <a:ext cx="3728789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2×3.14×10×30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＝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1884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cm</a:t>
            </a:r>
            <a:r>
              <a:rPr lang="en-US" altLang="zh-CN" sz="2000" b="1" baseline="3000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3520290" y="2699533"/>
            <a:ext cx="3728789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3.14×10</a:t>
            </a:r>
            <a:r>
              <a:rPr lang="en-US" altLang="zh-CN" sz="2000" b="1" baseline="3000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en-US" altLang="zh-CN" sz="20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×2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＝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628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cm</a:t>
            </a:r>
            <a:r>
              <a:rPr lang="en-US" altLang="zh-CN" sz="2000" b="1" baseline="3000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520290" y="3393697"/>
            <a:ext cx="3728789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1884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＋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628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＝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2512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cm</a:t>
            </a:r>
            <a:r>
              <a:rPr lang="en-US" altLang="zh-CN" sz="2000" b="1" baseline="3000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8" descr="2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4971" y="1108593"/>
            <a:ext cx="854730" cy="11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59338" y="2804289"/>
            <a:ext cx="1029823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侧面积：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9338" y="3295847"/>
            <a:ext cx="1029823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底面积：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59338" y="3775891"/>
            <a:ext cx="1029823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表面积：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44237" y="2800837"/>
            <a:ext cx="3153977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3.14×4×5</a:t>
            </a:r>
            <a:r>
              <a:rPr lang="zh-CN" altLang="en-US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62.8</a:t>
            </a:r>
            <a:r>
              <a:rPr lang="zh-CN" altLang="en-US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dm</a:t>
            </a:r>
            <a:r>
              <a:rPr lang="en-US" altLang="zh-CN" sz="2000" b="1" baseline="30000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844236" y="3306207"/>
            <a:ext cx="3805968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3.14×</a:t>
            </a:r>
            <a:r>
              <a:rPr lang="zh-CN" altLang="en-US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4÷2</a:t>
            </a:r>
            <a:r>
              <a:rPr lang="zh-CN" altLang="en-US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  <a:r>
              <a:rPr lang="en-US" altLang="zh-CN" sz="2000" b="1" baseline="30000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12.56</a:t>
            </a:r>
            <a:r>
              <a:rPr lang="zh-CN" altLang="en-US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dm</a:t>
            </a:r>
            <a:r>
              <a:rPr lang="en-US" altLang="zh-CN" sz="2000" b="1" baseline="30000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44237" y="3797764"/>
            <a:ext cx="3153977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62.8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＋</a:t>
            </a:r>
            <a:r>
              <a:rPr lang="en-US" altLang="zh-CN" sz="20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12.56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＝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75.36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（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dm</a:t>
            </a:r>
            <a:r>
              <a:rPr lang="en-US" altLang="zh-CN" sz="2000" b="1" baseline="30000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）</a:t>
            </a:r>
          </a:p>
        </p:txBody>
      </p:sp>
      <p:cxnSp>
        <p:nvCxnSpPr>
          <p:cNvPr id="11" name="直接连接符 10"/>
          <p:cNvCxnSpPr/>
          <p:nvPr/>
        </p:nvCxnSpPr>
        <p:spPr>
          <a:xfrm>
            <a:off x="7014086" y="1207595"/>
            <a:ext cx="783311" cy="1151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13152" y="901379"/>
            <a:ext cx="645079" cy="33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 dm</a:t>
            </a:r>
            <a:endParaRPr lang="zh-CN" altLang="en-US" sz="170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7777814" y="1207595"/>
            <a:ext cx="156662" cy="11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7759383" y="2184951"/>
            <a:ext cx="156662" cy="115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rot="5400000">
            <a:off x="7375531" y="1696273"/>
            <a:ext cx="978508" cy="1152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954059" y="1554102"/>
            <a:ext cx="640472" cy="33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 dm</a:t>
            </a:r>
            <a:endParaRPr lang="zh-CN" altLang="en-US" sz="170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029824" y="4228308"/>
            <a:ext cx="4620381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答：至少需要</a:t>
            </a:r>
            <a:r>
              <a:rPr lang="en-US" altLang="zh-CN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75.36</a:t>
            </a:r>
            <a:r>
              <a:rPr lang="zh-CN" altLang="en-US" sz="20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平方分米的铁皮。</a:t>
            </a: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808653" y="1632382"/>
            <a:ext cx="2500835" cy="887565"/>
            <a:chOff x="1851" y="4562"/>
            <a:chExt cx="5426" cy="1927"/>
          </a:xfrm>
        </p:grpSpPr>
        <p:pic>
          <p:nvPicPr>
            <p:cNvPr id="14352" name="Picture 11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51" y="4562"/>
              <a:ext cx="1329" cy="1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AutoShape 27"/>
            <p:cNvSpPr>
              <a:spLocks noChangeArrowheads="1"/>
            </p:cNvSpPr>
            <p:nvPr/>
          </p:nvSpPr>
          <p:spPr bwMode="auto">
            <a:xfrm>
              <a:off x="3651" y="4667"/>
              <a:ext cx="3626" cy="1480"/>
            </a:xfrm>
            <a:prstGeom prst="wedgeRoundRectCallout">
              <a:avLst>
                <a:gd name="adj1" fmla="val -62520"/>
                <a:gd name="adj2" fmla="val -9569"/>
                <a:gd name="adj3" fmla="val 16667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zh-CN" altLang="en-US" sz="2000" noProof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要算哪几个面呢？</a:t>
              </a: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4248308" y="1537985"/>
            <a:ext cx="2194422" cy="877204"/>
            <a:chOff x="6908" y="4219"/>
            <a:chExt cx="4763" cy="1906"/>
          </a:xfrm>
        </p:grpSpPr>
        <p:pic>
          <p:nvPicPr>
            <p:cNvPr id="14355" name="Picture 9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342" y="4219"/>
              <a:ext cx="1329" cy="1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AutoShape 27"/>
            <p:cNvSpPr>
              <a:spLocks noChangeArrowheads="1"/>
            </p:cNvSpPr>
            <p:nvPr/>
          </p:nvSpPr>
          <p:spPr bwMode="auto">
            <a:xfrm>
              <a:off x="6908" y="4389"/>
              <a:ext cx="3005" cy="1508"/>
            </a:xfrm>
            <a:prstGeom prst="wedgeRoundRectCallout">
              <a:avLst>
                <a:gd name="adj1" fmla="val 62179"/>
                <a:gd name="adj2" fmla="val -5067"/>
                <a:gd name="adj3" fmla="val 16667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  <a:ea typeface="楷体_GB2312" panose="02010609030101010101" pitchFamily="49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zh-CN" altLang="en-US" sz="2000" noProof="1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  <a:sym typeface="+mn-ea"/>
                </a:rPr>
                <a:t>水桶没有盖哦！</a:t>
              </a: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339819" y="542209"/>
            <a:ext cx="6113279" cy="892552"/>
            <a:chOff x="468139" y="838860"/>
            <a:chExt cx="8015432" cy="1230627"/>
          </a:xfrm>
        </p:grpSpPr>
        <p:sp>
          <p:nvSpPr>
            <p:cNvPr id="25" name="椭圆 24"/>
            <p:cNvSpPr/>
            <p:nvPr/>
          </p:nvSpPr>
          <p:spPr>
            <a:xfrm>
              <a:off x="468139" y="1035676"/>
              <a:ext cx="359464" cy="3603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4359" name="TextBox 25"/>
            <p:cNvSpPr txBox="1">
              <a:spLocks noChangeArrowheads="1"/>
            </p:cNvSpPr>
            <p:nvPr/>
          </p:nvSpPr>
          <p:spPr bwMode="auto">
            <a:xfrm>
              <a:off x="818656" y="838860"/>
              <a:ext cx="7664915" cy="12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如图，做一个无盖的圆柱形铁皮水桶，底面直径为</a:t>
              </a:r>
              <a:r>
                <a:rPr lang="en-US" altLang="zh-CN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4dm</a:t>
              </a:r>
              <a:r>
                <a:rPr lang="zh-CN" altLang="en-US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，高为</a:t>
              </a:r>
              <a:r>
                <a:rPr lang="en-US" altLang="zh-CN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5dm</a:t>
              </a:r>
              <a:r>
                <a:rPr lang="zh-CN" altLang="en-US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，至少需要用多大面积的铁皮？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6461162" y="768992"/>
            <a:ext cx="1246385" cy="3821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03828" y="1162698"/>
            <a:ext cx="1112762" cy="38219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grpSp>
        <p:nvGrpSpPr>
          <p:cNvPr id="29" name="组合 28"/>
          <p:cNvGrpSpPr/>
          <p:nvPr/>
        </p:nvGrpSpPr>
        <p:grpSpPr bwMode="auto">
          <a:xfrm>
            <a:off x="374377" y="709515"/>
            <a:ext cx="7333170" cy="892552"/>
            <a:chOff x="506084" y="1070220"/>
            <a:chExt cx="7977487" cy="1230627"/>
          </a:xfrm>
        </p:grpSpPr>
        <p:sp>
          <p:nvSpPr>
            <p:cNvPr id="30" name="椭圆 29"/>
            <p:cNvSpPr/>
            <p:nvPr/>
          </p:nvSpPr>
          <p:spPr>
            <a:xfrm>
              <a:off x="506084" y="1230001"/>
              <a:ext cx="284462" cy="3603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5365" name="TextBox 30"/>
            <p:cNvSpPr txBox="1">
              <a:spLocks noChangeArrowheads="1"/>
            </p:cNvSpPr>
            <p:nvPr/>
          </p:nvSpPr>
          <p:spPr bwMode="auto">
            <a:xfrm>
              <a:off x="818655" y="1070220"/>
              <a:ext cx="7664916" cy="12306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如图，把一个圆柱形薯片盒的商标纸展开，是一个长</a:t>
              </a:r>
              <a:r>
                <a:rPr lang="en-US" altLang="zh-CN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18.84cm</a:t>
              </a:r>
              <a:r>
                <a:rPr lang="zh-CN" altLang="en-US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，宽是</a:t>
              </a:r>
              <a:r>
                <a:rPr lang="en-US" altLang="zh-CN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10cm</a:t>
              </a:r>
              <a:r>
                <a:rPr lang="zh-CN" altLang="en-US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的长方形。这个薯片盒的侧面积是多少？表面积呢？</a:t>
              </a:r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1021" y="2702985"/>
            <a:ext cx="785615" cy="107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右箭头 4"/>
          <p:cNvSpPr/>
          <p:nvPr/>
        </p:nvSpPr>
        <p:spPr>
          <a:xfrm>
            <a:off x="1092027" y="3117412"/>
            <a:ext cx="313324" cy="20721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297969" y="2760544"/>
            <a:ext cx="156662" cy="115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3299120" y="3698762"/>
            <a:ext cx="156662" cy="11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rot="5400000">
            <a:off x="2921582" y="3217566"/>
            <a:ext cx="912890" cy="1152"/>
          </a:xfrm>
          <a:prstGeom prst="straightConnector1">
            <a:avLst/>
          </a:prstGeom>
          <a:ln w="28575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66649" y="3087482"/>
            <a:ext cx="745297" cy="3349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10cm</a:t>
            </a:r>
            <a:endParaRPr lang="zh-CN" altLang="en-US" sz="170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>
            <a:off x="2936264" y="2861849"/>
            <a:ext cx="33981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>
            <a:off x="1503266" y="2861849"/>
            <a:ext cx="339818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14504" y="2711044"/>
            <a:ext cx="982594" cy="590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prstClr val="black"/>
                </a:solidFill>
                <a:latin typeface="Arial" panose="020B0604020202020204" pitchFamily="34" charset="0"/>
              </a:rPr>
              <a:t>18.84cm</a:t>
            </a:r>
            <a:endParaRPr lang="zh-CN" altLang="en-US" sz="17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47438" y="1932842"/>
            <a:ext cx="1330477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侧面积：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81652" y="1962773"/>
            <a:ext cx="3347501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18.84×10</a:t>
            </a:r>
            <a:r>
              <a:rPr lang="zh-CN" altLang="en-US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188.4</a:t>
            </a:r>
            <a:r>
              <a:rPr lang="zh-CN" altLang="en-US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en-US" altLang="zh-CN" sz="2000" baseline="30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861261" y="2492319"/>
            <a:ext cx="1772817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底面半径：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38531" y="2493469"/>
            <a:ext cx="3347501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18.84÷3.14÷2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zh-CN" altLang="en-US" sz="20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73932" y="2962003"/>
            <a:ext cx="1772816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底面积：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12753" y="2985027"/>
            <a:ext cx="3347501" cy="3798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3.14×3</a:t>
            </a:r>
            <a:r>
              <a:rPr lang="en-US" altLang="zh-CN" sz="2000" spc="-145" baseline="30000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spc="-145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×2</a:t>
            </a:r>
            <a:r>
              <a:rPr lang="zh-CN" altLang="en-US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56.52</a:t>
            </a:r>
            <a:r>
              <a:rPr lang="zh-CN" altLang="en-US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en-US" altLang="zh-CN" sz="2000" spc="-145" baseline="30000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865869" y="3443199"/>
            <a:ext cx="1772817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表面积：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795475" y="3445501"/>
            <a:ext cx="3347501" cy="37989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188.4</a:t>
            </a:r>
            <a:r>
              <a:rPr lang="zh-CN" altLang="en-US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56.52</a:t>
            </a:r>
            <a:r>
              <a:rPr lang="zh-CN" altLang="en-US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244.92</a:t>
            </a:r>
            <a:r>
              <a:rPr lang="zh-CN" altLang="en-US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cm</a:t>
            </a:r>
            <a:r>
              <a:rPr lang="en-US" altLang="zh-CN" sz="2000" spc="-145" baseline="30000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spc="-145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grpSp>
        <p:nvGrpSpPr>
          <p:cNvPr id="25" name="组合 16"/>
          <p:cNvGrpSpPr/>
          <p:nvPr/>
        </p:nvGrpSpPr>
        <p:grpSpPr bwMode="auto">
          <a:xfrm>
            <a:off x="1444517" y="2187254"/>
            <a:ext cx="1762449" cy="2092857"/>
            <a:chOff x="2786050" y="3016780"/>
            <a:chExt cx="2428892" cy="2884920"/>
          </a:xfrm>
        </p:grpSpPr>
        <p:sp>
          <p:nvSpPr>
            <p:cNvPr id="26" name="椭圆 25"/>
            <p:cNvSpPr/>
            <p:nvPr/>
          </p:nvSpPr>
          <p:spPr>
            <a:xfrm>
              <a:off x="3598856" y="3016780"/>
              <a:ext cx="785819" cy="785499"/>
            </a:xfrm>
            <a:prstGeom prst="ellipse">
              <a:avLst/>
            </a:prstGeom>
            <a:solidFill>
              <a:srgbClr val="FAC76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625844" y="5116202"/>
              <a:ext cx="785817" cy="785498"/>
            </a:xfrm>
            <a:prstGeom prst="ellipse">
              <a:avLst/>
            </a:prstGeom>
            <a:solidFill>
              <a:srgbClr val="FAC76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2786050" y="3805452"/>
              <a:ext cx="2428892" cy="1296468"/>
            </a:xfrm>
            <a:prstGeom prst="rect">
              <a:avLst/>
            </a:prstGeom>
            <a:solidFill>
              <a:srgbClr val="FAC760"/>
            </a:solidFill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2046976" y="2473900"/>
            <a:ext cx="548317" cy="0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25089" y="2172289"/>
            <a:ext cx="677333" cy="33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prstClr val="black"/>
                </a:solidFill>
                <a:latin typeface="Arial" panose="020B0604020202020204" pitchFamily="34" charset="0"/>
              </a:rPr>
              <a:t>?cm</a:t>
            </a:r>
            <a:endParaRPr lang="zh-CN" altLang="en-US" sz="1700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370540" y="3877195"/>
            <a:ext cx="5234358" cy="99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答：这个薯片盒的侧面积是</a:t>
            </a:r>
            <a:r>
              <a:rPr lang="en-US" altLang="zh-CN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188.4</a:t>
            </a:r>
            <a:r>
              <a:rPr lang="zh-CN" altLang="en-US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平方厘米，</a:t>
            </a:r>
            <a:endParaRPr lang="en-US" altLang="zh-CN" sz="200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表面积是</a:t>
            </a:r>
            <a:r>
              <a:rPr lang="en-US" altLang="zh-CN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244.92</a:t>
            </a:r>
            <a:r>
              <a:rPr lang="zh-CN" altLang="en-US" sz="20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平方厘米。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4" grpId="0" bldLvl="0" animBg="1"/>
      <p:bldP spid="5" grpId="0" animBg="1"/>
      <p:bldP spid="9" grpId="0" bldLvl="0" animBg="1"/>
      <p:bldP spid="12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16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23007" y="358710"/>
            <a:ext cx="957528" cy="468691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小  结</a:t>
            </a:r>
          </a:p>
        </p:txBody>
      </p:sp>
      <p:pic>
        <p:nvPicPr>
          <p:cNvPr id="3" name="Picture 2" descr="C:\Documents and Settings\Administrator\桌面\赵然卡通形象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832" y="660781"/>
            <a:ext cx="414694" cy="7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 3"/>
          <p:cNvSpPr/>
          <p:nvPr/>
        </p:nvSpPr>
        <p:spPr>
          <a:xfrm>
            <a:off x="891592" y="816192"/>
            <a:ext cx="4135420" cy="366077"/>
          </a:xfrm>
          <a:prstGeom prst="round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圆柱的侧面展开图及圆柱的表面积</a:t>
            </a:r>
            <a:endParaRPr lang="zh-CN" altLang="en-US" sz="2000" b="1" noProof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4" name="Picture 14" descr="6B2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6481" y="1593242"/>
            <a:ext cx="649687" cy="100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15" descr="6B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57125" y="1579428"/>
            <a:ext cx="631256" cy="88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AutoShape 17"/>
          <p:cNvSpPr>
            <a:spLocks noChangeArrowheads="1"/>
          </p:cNvSpPr>
          <p:nvPr/>
        </p:nvSpPr>
        <p:spPr bwMode="auto">
          <a:xfrm>
            <a:off x="1123130" y="1989250"/>
            <a:ext cx="872009" cy="34536"/>
          </a:xfrm>
          <a:prstGeom prst="rightArrow">
            <a:avLst>
              <a:gd name="adj1" fmla="val 50000"/>
              <a:gd name="adj2" fmla="val 251048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" name="AutoShape 18"/>
          <p:cNvSpPr>
            <a:spLocks noChangeArrowheads="1"/>
          </p:cNvSpPr>
          <p:nvPr/>
        </p:nvSpPr>
        <p:spPr bwMode="auto">
          <a:xfrm>
            <a:off x="2557279" y="1981192"/>
            <a:ext cx="831692" cy="51803"/>
          </a:xfrm>
          <a:prstGeom prst="rightArrow">
            <a:avLst>
              <a:gd name="adj1" fmla="val 50000"/>
              <a:gd name="adj2" fmla="val 248468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180726" y="1620870"/>
            <a:ext cx="747601" cy="69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沿高剪开</a:t>
            </a: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2625243" y="1609359"/>
            <a:ext cx="729170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展开</a:t>
            </a:r>
          </a:p>
        </p:txBody>
      </p:sp>
      <p:grpSp>
        <p:nvGrpSpPr>
          <p:cNvPr id="51" name="组合 50"/>
          <p:cNvGrpSpPr/>
          <p:nvPr/>
        </p:nvGrpSpPr>
        <p:grpSpPr bwMode="auto">
          <a:xfrm>
            <a:off x="5161788" y="1422867"/>
            <a:ext cx="1522848" cy="1278968"/>
            <a:chOff x="7024437" y="1575594"/>
            <a:chExt cx="2355530" cy="2125663"/>
          </a:xfrm>
        </p:grpSpPr>
        <p:pic>
          <p:nvPicPr>
            <p:cNvPr id="16395" name="Picture 22" descr="u3jx01_802副本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7024437" y="1575594"/>
              <a:ext cx="2189163" cy="212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396" name="组合 52"/>
            <p:cNvGrpSpPr/>
            <p:nvPr/>
          </p:nvGrpSpPr>
          <p:grpSpPr bwMode="auto">
            <a:xfrm>
              <a:off x="7197475" y="1737519"/>
              <a:ext cx="2182492" cy="1916644"/>
              <a:chOff x="7197475" y="1737519"/>
              <a:chExt cx="2182492" cy="1916644"/>
            </a:xfrm>
          </p:grpSpPr>
          <p:sp>
            <p:nvSpPr>
              <p:cNvPr id="16397" name="Text Box 26"/>
              <p:cNvSpPr txBox="1">
                <a:spLocks noChangeArrowheads="1"/>
              </p:cNvSpPr>
              <p:nvPr/>
            </p:nvSpPr>
            <p:spPr bwMode="auto">
              <a:xfrm>
                <a:off x="7754687" y="1737519"/>
                <a:ext cx="905192" cy="537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7082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31654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6226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40798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15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底面</a:t>
                </a:r>
              </a:p>
            </p:txBody>
          </p:sp>
          <p:sp>
            <p:nvSpPr>
              <p:cNvPr id="16398" name="Text Box 27"/>
              <p:cNvSpPr txBox="1">
                <a:spLocks noChangeArrowheads="1"/>
              </p:cNvSpPr>
              <p:nvPr/>
            </p:nvSpPr>
            <p:spPr bwMode="auto">
              <a:xfrm>
                <a:off x="7780087" y="3117058"/>
                <a:ext cx="879792" cy="537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7082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31654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6226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40798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15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底面</a:t>
                </a:r>
              </a:p>
            </p:txBody>
          </p:sp>
          <p:sp>
            <p:nvSpPr>
              <p:cNvPr id="16399" name="Text Box 28"/>
              <p:cNvSpPr txBox="1">
                <a:spLocks noChangeArrowheads="1"/>
              </p:cNvSpPr>
              <p:nvPr/>
            </p:nvSpPr>
            <p:spPr bwMode="auto">
              <a:xfrm>
                <a:off x="8946579" y="2417823"/>
                <a:ext cx="433388" cy="537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7082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31654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6226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40798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15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高</a:t>
                </a:r>
              </a:p>
            </p:txBody>
          </p:sp>
          <p:sp>
            <p:nvSpPr>
              <p:cNvPr id="16400" name="Text Box 30"/>
              <p:cNvSpPr txBox="1">
                <a:spLocks noChangeArrowheads="1"/>
              </p:cNvSpPr>
              <p:nvPr/>
            </p:nvSpPr>
            <p:spPr bwMode="auto">
              <a:xfrm>
                <a:off x="7289749" y="2397142"/>
                <a:ext cx="1776413" cy="5371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7082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31654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6226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40798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15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底面的周长</a:t>
                </a:r>
                <a:endParaRPr lang="en-US" altLang="zh-CN" sz="150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6401" name="Line 31"/>
              <p:cNvSpPr>
                <a:spLocks noChangeShapeType="1"/>
              </p:cNvSpPr>
              <p:nvPr/>
            </p:nvSpPr>
            <p:spPr bwMode="auto">
              <a:xfrm>
                <a:off x="8762750" y="2656682"/>
                <a:ext cx="25241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200" b="1">
                  <a:solidFill>
                    <a:srgbClr val="CC0000"/>
                  </a:solidFill>
                </a:endParaRPr>
              </a:p>
            </p:txBody>
          </p:sp>
          <p:sp>
            <p:nvSpPr>
              <p:cNvPr id="16402" name="Line 32"/>
              <p:cNvSpPr>
                <a:spLocks noChangeShapeType="1"/>
              </p:cNvSpPr>
              <p:nvPr/>
            </p:nvSpPr>
            <p:spPr bwMode="auto">
              <a:xfrm flipH="1">
                <a:off x="7197475" y="2656682"/>
                <a:ext cx="25241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200" b="1">
                  <a:solidFill>
                    <a:srgbClr val="CC0000"/>
                  </a:solidFill>
                </a:endParaRPr>
              </a:p>
            </p:txBody>
          </p:sp>
        </p:grpSp>
      </p:grpSp>
      <p:sp>
        <p:nvSpPr>
          <p:cNvPr id="60" name="AutoShape 17"/>
          <p:cNvSpPr>
            <a:spLocks noChangeArrowheads="1"/>
          </p:cNvSpPr>
          <p:nvPr/>
        </p:nvSpPr>
        <p:spPr bwMode="auto">
          <a:xfrm>
            <a:off x="4400363" y="2028390"/>
            <a:ext cx="825932" cy="51804"/>
          </a:xfrm>
          <a:prstGeom prst="rightArrow">
            <a:avLst>
              <a:gd name="adj1" fmla="val 50000"/>
              <a:gd name="adj2" fmla="val 248514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" name="AutoShape 18"/>
          <p:cNvSpPr>
            <a:spLocks noChangeArrowheads="1"/>
          </p:cNvSpPr>
          <p:nvPr/>
        </p:nvSpPr>
        <p:spPr bwMode="auto">
          <a:xfrm rot="2487689">
            <a:off x="6048771" y="2266686"/>
            <a:ext cx="445796" cy="33384"/>
          </a:xfrm>
          <a:prstGeom prst="rightArrow">
            <a:avLst>
              <a:gd name="adj1" fmla="val 50000"/>
              <a:gd name="adj2" fmla="val 24509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4453352" y="1656558"/>
            <a:ext cx="703828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展开</a:t>
            </a:r>
          </a:p>
        </p:txBody>
      </p:sp>
      <p:sp>
        <p:nvSpPr>
          <p:cNvPr id="63" name="流程图: 可选过程 62"/>
          <p:cNvSpPr/>
          <p:nvPr/>
        </p:nvSpPr>
        <p:spPr>
          <a:xfrm>
            <a:off x="6493416" y="2380653"/>
            <a:ext cx="1383464" cy="31312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长方形的长</a:t>
            </a:r>
          </a:p>
        </p:txBody>
      </p:sp>
      <p:grpSp>
        <p:nvGrpSpPr>
          <p:cNvPr id="64" name="Group 33"/>
          <p:cNvGrpSpPr/>
          <p:nvPr/>
        </p:nvGrpSpPr>
        <p:grpSpPr bwMode="auto">
          <a:xfrm>
            <a:off x="3380908" y="1307748"/>
            <a:ext cx="1139256" cy="1286906"/>
            <a:chOff x="1437" y="1912"/>
            <a:chExt cx="1145" cy="1238"/>
          </a:xfrm>
        </p:grpSpPr>
        <p:pic>
          <p:nvPicPr>
            <p:cNvPr id="16408" name="Picture 21" descr="u3jx01_801副本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474" y="2069"/>
              <a:ext cx="952" cy="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09" name="Text Box 24"/>
            <p:cNvSpPr txBox="1">
              <a:spLocks noChangeArrowheads="1"/>
            </p:cNvSpPr>
            <p:nvPr/>
          </p:nvSpPr>
          <p:spPr bwMode="auto">
            <a:xfrm>
              <a:off x="1700" y="1912"/>
              <a:ext cx="577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7082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31654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6226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40798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150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底面</a:t>
              </a:r>
            </a:p>
          </p:txBody>
        </p:sp>
        <p:sp>
          <p:nvSpPr>
            <p:cNvPr id="16410" name="Text Box 25"/>
            <p:cNvSpPr txBox="1">
              <a:spLocks noChangeArrowheads="1"/>
            </p:cNvSpPr>
            <p:nvPr/>
          </p:nvSpPr>
          <p:spPr bwMode="auto">
            <a:xfrm>
              <a:off x="1699" y="2839"/>
              <a:ext cx="674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7082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31654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6226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40798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150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底面</a:t>
              </a:r>
            </a:p>
          </p:txBody>
        </p:sp>
        <p:sp>
          <p:nvSpPr>
            <p:cNvPr id="16411" name="Text Box 29"/>
            <p:cNvSpPr txBox="1">
              <a:spLocks noChangeArrowheads="1"/>
            </p:cNvSpPr>
            <p:nvPr/>
          </p:nvSpPr>
          <p:spPr bwMode="auto">
            <a:xfrm>
              <a:off x="1437" y="2487"/>
              <a:ext cx="1145" cy="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7082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31654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6226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40798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150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底面的周长</a:t>
              </a:r>
              <a:endParaRPr lang="en-US" altLang="zh-CN" sz="15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69" name="AutoShape 18"/>
          <p:cNvSpPr>
            <a:spLocks noChangeArrowheads="1"/>
          </p:cNvSpPr>
          <p:nvPr/>
        </p:nvSpPr>
        <p:spPr bwMode="auto">
          <a:xfrm>
            <a:off x="6718041" y="2075589"/>
            <a:ext cx="222322" cy="33384"/>
          </a:xfrm>
          <a:prstGeom prst="rightArrow">
            <a:avLst>
              <a:gd name="adj1" fmla="val 50000"/>
              <a:gd name="adj2" fmla="val 244457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0" name="流程图: 可选过程 69"/>
          <p:cNvSpPr/>
          <p:nvPr/>
        </p:nvSpPr>
        <p:spPr>
          <a:xfrm>
            <a:off x="6968009" y="1952412"/>
            <a:ext cx="1382313" cy="31312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长方形的宽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1791248" y="3085189"/>
            <a:ext cx="4766676" cy="412751"/>
            <a:chOff x="1260227" y="4292411"/>
            <a:chExt cx="6568330" cy="570191"/>
          </a:xfrm>
        </p:grpSpPr>
        <p:sp>
          <p:nvSpPr>
            <p:cNvPr id="16415" name="Rectangle 24"/>
            <p:cNvSpPr>
              <a:spLocks noChangeArrowheads="1"/>
            </p:cNvSpPr>
            <p:nvPr/>
          </p:nvSpPr>
          <p:spPr bwMode="auto">
            <a:xfrm>
              <a:off x="1260227" y="4292411"/>
              <a:ext cx="2736304" cy="552728"/>
            </a:xfrm>
            <a:prstGeom prst="rect">
              <a:avLst/>
            </a:prstGeom>
            <a:solidFill>
              <a:srgbClr val="FBE5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832485" algn="ctr"/>
                </a:tabLst>
              </a:pPr>
              <a:r>
                <a:rPr lang="zh-CN" altLang="en-US" sz="2000" b="1" dirty="0">
                  <a:solidFill>
                    <a:prstClr val="black"/>
                  </a:solidFill>
                  <a:latin typeface="宋体" panose="02010600030101010101" pitchFamily="2" charset="-122"/>
                </a:rPr>
                <a:t>圆柱的侧面积</a:t>
              </a: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3482950" y="4305116"/>
              <a:ext cx="4345607" cy="557486"/>
              <a:chOff x="3606722" y="5674979"/>
              <a:chExt cx="4345607" cy="557486"/>
            </a:xfrm>
            <a:solidFill>
              <a:schemeClr val="accent2">
                <a:lumMod val="20000"/>
                <a:lumOff val="80000"/>
              </a:schemeClr>
            </a:solidFill>
          </p:grpSpPr>
          <p:sp>
            <p:nvSpPr>
              <p:cNvPr id="72" name="矩形 28"/>
              <p:cNvSpPr>
                <a:spLocks noChangeArrowheads="1"/>
              </p:cNvSpPr>
              <p:nvPr/>
            </p:nvSpPr>
            <p:spPr bwMode="auto">
              <a:xfrm>
                <a:off x="3606722" y="5679737"/>
                <a:ext cx="647728" cy="5527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831850" algn="ctr"/>
                  </a:tabLst>
                </a:pPr>
                <a:r>
                  <a:rPr lang="zh-CN" altLang="en-US" sz="2000" b="1" noProof="1">
                    <a:solidFill>
                      <a:prstClr val="black"/>
                    </a:solidFill>
                    <a:latin typeface="宋体" panose="02010600030101010101" pitchFamily="2" charset="-122"/>
                  </a:rPr>
                  <a:t>＝</a:t>
                </a:r>
              </a:p>
            </p:txBody>
          </p:sp>
          <p:sp>
            <p:nvSpPr>
              <p:cNvPr id="73" name="矩形 28"/>
              <p:cNvSpPr>
                <a:spLocks noChangeArrowheads="1"/>
              </p:cNvSpPr>
              <p:nvPr/>
            </p:nvSpPr>
            <p:spPr bwMode="auto">
              <a:xfrm>
                <a:off x="4110090" y="5674979"/>
                <a:ext cx="3163244" cy="5527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831850" algn="ctr"/>
                  </a:tabLst>
                </a:pPr>
                <a:r>
                  <a:rPr lang="zh-CN" altLang="en-US" sz="2000" b="1" noProof="1">
                    <a:solidFill>
                      <a:prstClr val="black"/>
                    </a:solidFill>
                    <a:latin typeface="宋体" panose="02010600030101010101" pitchFamily="2" charset="-122"/>
                  </a:rPr>
                  <a:t>圆柱的底面周长</a:t>
                </a:r>
              </a:p>
            </p:txBody>
          </p:sp>
          <p:sp>
            <p:nvSpPr>
              <p:cNvPr id="74" name="矩形 28"/>
              <p:cNvSpPr>
                <a:spLocks noChangeArrowheads="1"/>
              </p:cNvSpPr>
              <p:nvPr/>
            </p:nvSpPr>
            <p:spPr bwMode="auto">
              <a:xfrm>
                <a:off x="6733579" y="5677535"/>
                <a:ext cx="1218750" cy="55272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831850" algn="ctr"/>
                  </a:tabLst>
                </a:pPr>
                <a:r>
                  <a:rPr lang="en-US" altLang="zh-CN" sz="2000" b="1" noProof="1">
                    <a:solidFill>
                      <a:prstClr val="black"/>
                    </a:solidFill>
                    <a:latin typeface="宋体" panose="02010600030101010101" pitchFamily="2" charset="-122"/>
                  </a:rPr>
                  <a:t>× </a:t>
                </a:r>
                <a:r>
                  <a:rPr lang="zh-CN" altLang="en-US" sz="2000" b="1" noProof="1">
                    <a:solidFill>
                      <a:prstClr val="black"/>
                    </a:solidFill>
                    <a:latin typeface="宋体" panose="02010600030101010101" pitchFamily="2" charset="-122"/>
                  </a:rPr>
                  <a:t>高 </a:t>
                </a:r>
              </a:p>
            </p:txBody>
          </p:sp>
        </p:grpSp>
      </p:grp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1376554" y="3615877"/>
            <a:ext cx="6872399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圆柱的表面积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＝圆柱的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侧面积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＋圆柱的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底面积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×2</a:t>
            </a:r>
            <a:endParaRPr lang="zh-CN" altLang="en-US" sz="20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7" grpId="0" animBg="1"/>
      <p:bldP spid="48" grpId="0" animBg="1"/>
      <p:bldP spid="49" grpId="0"/>
      <p:bldP spid="50" grpId="0"/>
      <p:bldP spid="60" grpId="0" animBg="1"/>
      <p:bldP spid="61" grpId="0" animBg="1"/>
      <p:bldP spid="62" grpId="0"/>
      <p:bldP spid="63" grpId="0" animBg="1"/>
      <p:bldP spid="69" grpId="0" animBg="1"/>
      <p:bldP spid="70" grpId="0" animBg="1"/>
      <p:bldP spid="7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赵然卡通形象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7483" y="848425"/>
            <a:ext cx="414694" cy="7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 2"/>
          <p:cNvSpPr/>
          <p:nvPr/>
        </p:nvSpPr>
        <p:spPr>
          <a:xfrm>
            <a:off x="1100091" y="1004986"/>
            <a:ext cx="3838222" cy="364926"/>
          </a:xfrm>
          <a:prstGeom prst="round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圆柱的表面积计算公式</a:t>
            </a:r>
            <a:endParaRPr lang="zh-CN" altLang="en-US" sz="2000" b="1" noProof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91465" y="1662313"/>
            <a:ext cx="4620381" cy="2549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dministrator\桌面\赵然卡通形象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9320" y="1026859"/>
            <a:ext cx="414694" cy="7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圆角矩形 2"/>
          <p:cNvSpPr/>
          <p:nvPr/>
        </p:nvSpPr>
        <p:spPr>
          <a:xfrm>
            <a:off x="1153080" y="1182269"/>
            <a:ext cx="3837070" cy="366077"/>
          </a:xfrm>
          <a:prstGeom prst="round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prstClr val="white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圆柱表面积的特殊情况</a:t>
            </a:r>
            <a:endParaRPr lang="zh-CN" altLang="en-US" sz="2000" b="1" noProof="1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7420" y="1997309"/>
            <a:ext cx="3967238" cy="61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00889" y="1695698"/>
            <a:ext cx="943428" cy="122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00889" y="3146193"/>
            <a:ext cx="943428" cy="1222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6118" y="3313114"/>
            <a:ext cx="3967238" cy="66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683164" y="221407"/>
            <a:ext cx="1478631" cy="468691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随堂小测</a:t>
            </a:r>
          </a:p>
        </p:txBody>
      </p:sp>
      <p:sp>
        <p:nvSpPr>
          <p:cNvPr id="19458" name="矩形 5"/>
          <p:cNvSpPr>
            <a:spLocks noChangeArrowheads="1"/>
          </p:cNvSpPr>
          <p:nvPr/>
        </p:nvSpPr>
        <p:spPr bwMode="auto">
          <a:xfrm>
            <a:off x="339819" y="587105"/>
            <a:ext cx="6844753" cy="1473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marL="320040" indent="-32004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．一个圆柱形茶叶筒的侧面贴着商标纸，圆柱底面半径是 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5 cm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，高是 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20 cm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。这张商标纸展开后是一个长方形，它的长和宽各是多少厘米？</a:t>
            </a:r>
          </a:p>
        </p:txBody>
      </p:sp>
      <p:pic>
        <p:nvPicPr>
          <p:cNvPr id="19459" name="Picture 17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72753" y="2102066"/>
            <a:ext cx="3448871" cy="1170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205688" y="3235985"/>
            <a:ext cx="1973251" cy="145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>
                <a:solidFill>
                  <a:srgbClr val="FF0000"/>
                </a:solidFill>
                <a:latin typeface="Times New Roman" panose="02020603050405020304" pitchFamily="18" charset="0"/>
              </a:rPr>
              <a:t> 长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1700" b="1">
                <a:solidFill>
                  <a:srgbClr val="FF0000"/>
                </a:solidFill>
                <a:latin typeface="Times New Roman" panose="02020603050405020304" pitchFamily="18" charset="0"/>
              </a:rPr>
              <a:t>圆柱底面周长 </a:t>
            </a:r>
            <a:endParaRPr lang="en-US" altLang="zh-CN" sz="17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17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</a:rPr>
              <a:t>2×5×3.14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>
                <a:solidFill>
                  <a:srgbClr val="FF0000"/>
                </a:solidFill>
                <a:latin typeface="Times New Roman" panose="02020603050405020304" pitchFamily="18" charset="0"/>
              </a:rPr>
              <a:t>    ＝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</a:rPr>
              <a:t>10×3.14</a:t>
            </a:r>
          </a:p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1700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</a:rPr>
              <a:t>31.4</a:t>
            </a:r>
            <a:r>
              <a:rPr lang="zh-CN" altLang="en-US" sz="17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</a:rPr>
              <a:t>cm</a:t>
            </a:r>
            <a:r>
              <a:rPr lang="zh-CN" altLang="en-US" sz="17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17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</a:t>
            </a:r>
            <a:endParaRPr lang="zh-CN" altLang="en-US" sz="17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5773461" y="2415189"/>
            <a:ext cx="1439909" cy="60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宽</a:t>
            </a:r>
            <a:r>
              <a:rPr lang="en-US" altLang="zh-CN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  <a:r>
              <a:rPr lang="zh-CN" altLang="en-US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圆柱的高 </a:t>
            </a:r>
            <a:endParaRPr lang="en-US" altLang="zh-CN" sz="17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20 cm</a:t>
            </a:r>
            <a:endParaRPr lang="zh-CN" altLang="en-US" sz="22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4200" y="3287788"/>
            <a:ext cx="1345451" cy="678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extBox 4"/>
          <p:cNvSpPr txBox="1">
            <a:spLocks noChangeArrowheads="1"/>
          </p:cNvSpPr>
          <p:nvPr/>
        </p:nvSpPr>
        <p:spPr bwMode="auto">
          <a:xfrm>
            <a:off x="339819" y="554172"/>
            <a:ext cx="5915147" cy="528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连一连，并在括号中填出相应的数。</a:t>
            </a:r>
            <a:endParaRPr lang="en-US" altLang="zh-CN" sz="20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pic>
        <p:nvPicPr>
          <p:cNvPr id="20483" name="Picture 7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6926" y="1313504"/>
            <a:ext cx="544861" cy="132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46722" y="1608208"/>
            <a:ext cx="673877" cy="1000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9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37968" y="1437832"/>
            <a:ext cx="1111610" cy="1145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06313" y="3367220"/>
            <a:ext cx="2422503" cy="470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264181" y="3225624"/>
            <a:ext cx="848971" cy="725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8" name="TextBox 4"/>
          <p:cNvSpPr txBox="1">
            <a:spLocks noChangeArrowheads="1"/>
          </p:cNvSpPr>
          <p:nvPr/>
        </p:nvSpPr>
        <p:spPr bwMode="auto">
          <a:xfrm>
            <a:off x="3476517" y="2986177"/>
            <a:ext cx="1377705" cy="46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(        )</a:t>
            </a:r>
          </a:p>
        </p:txBody>
      </p:sp>
      <p:sp>
        <p:nvSpPr>
          <p:cNvPr id="20489" name="TextBox 4"/>
          <p:cNvSpPr txBox="1">
            <a:spLocks noChangeArrowheads="1"/>
          </p:cNvSpPr>
          <p:nvPr/>
        </p:nvSpPr>
        <p:spPr bwMode="auto">
          <a:xfrm>
            <a:off x="5260853" y="3331533"/>
            <a:ext cx="1377705" cy="46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(     )</a:t>
            </a:r>
          </a:p>
        </p:txBody>
      </p:sp>
      <p:sp>
        <p:nvSpPr>
          <p:cNvPr id="20490" name="TextBox 4"/>
          <p:cNvSpPr txBox="1">
            <a:spLocks noChangeArrowheads="1"/>
          </p:cNvSpPr>
          <p:nvPr/>
        </p:nvSpPr>
        <p:spPr bwMode="auto">
          <a:xfrm>
            <a:off x="6223864" y="2838826"/>
            <a:ext cx="1377705" cy="46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(      )</a:t>
            </a:r>
          </a:p>
        </p:txBody>
      </p:sp>
      <p:sp>
        <p:nvSpPr>
          <p:cNvPr id="20491" name="TextBox 4"/>
          <p:cNvSpPr txBox="1">
            <a:spLocks noChangeArrowheads="1"/>
          </p:cNvSpPr>
          <p:nvPr/>
        </p:nvSpPr>
        <p:spPr bwMode="auto">
          <a:xfrm>
            <a:off x="7008327" y="3331533"/>
            <a:ext cx="1377705" cy="46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prstClr val="black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(     )</a:t>
            </a:r>
          </a:p>
        </p:txBody>
      </p:sp>
      <p:cxnSp>
        <p:nvCxnSpPr>
          <p:cNvPr id="13" name="直接连接符 12"/>
          <p:cNvCxnSpPr/>
          <p:nvPr/>
        </p:nvCxnSpPr>
        <p:spPr>
          <a:xfrm rot="5400000" flipH="1" flipV="1">
            <a:off x="2890405" y="1795109"/>
            <a:ext cx="679200" cy="230615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4494821" y="2583262"/>
            <a:ext cx="1899529" cy="78395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rot="10800000">
            <a:off x="2336109" y="2638519"/>
            <a:ext cx="3928073" cy="58710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3611293" y="2950491"/>
            <a:ext cx="1377705" cy="46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21.98cm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454377" y="3347649"/>
            <a:ext cx="471138" cy="46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4cm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319474" y="2836523"/>
            <a:ext cx="1377705" cy="459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9.42cm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243320" y="3333836"/>
            <a:ext cx="555229" cy="46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700" b="1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8cm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391656" y="587105"/>
            <a:ext cx="3135546" cy="53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求圆柱的表面积。</a:t>
            </a:r>
            <a:endParaRPr lang="en-US" altLang="zh-CN" sz="2000" b="1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76118" y="1161548"/>
            <a:ext cx="1033279" cy="1719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63" y="3244043"/>
            <a:ext cx="2263538" cy="125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967365" y="1597847"/>
            <a:ext cx="5391020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000" i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14×4×6+3</a:t>
            </a:r>
            <a:r>
              <a:rPr lang="en-US" altLang="zh-CN" sz="2000" i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14×</a:t>
            </a:r>
            <a:r>
              <a:rPr lang="en-US" altLang="zh-CN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(4÷2)</a:t>
            </a:r>
            <a:r>
              <a:rPr lang="en-US" altLang="zh-CN" sz="2000" baseline="30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×2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=100</a:t>
            </a:r>
            <a:r>
              <a:rPr lang="en-US" altLang="zh-CN" sz="2000" i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48(cm</a:t>
            </a:r>
            <a:r>
              <a:rPr lang="en-US" altLang="zh-CN" sz="2000" baseline="30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0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109053" y="3573283"/>
            <a:ext cx="5546530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en-US" altLang="zh-CN" sz="2000" i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14×(3×2)×10+3</a:t>
            </a:r>
            <a:r>
              <a:rPr lang="en-US" altLang="zh-CN" sz="2000" i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14×3</a:t>
            </a:r>
            <a:r>
              <a:rPr lang="en-US" altLang="zh-CN" sz="2000" baseline="30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dirty="0">
                <a:solidFill>
                  <a:srgbClr val="00B05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×2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=244</a:t>
            </a:r>
            <a:r>
              <a:rPr lang="en-US" altLang="zh-CN" sz="2000" i="1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.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92(dm</a:t>
            </a:r>
            <a:r>
              <a:rPr lang="en-US" altLang="zh-CN" sz="2000" baseline="30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endParaRPr lang="zh-CN" altLang="en-US" sz="20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3143" y="1047580"/>
            <a:ext cx="3448871" cy="3902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9820" y="640060"/>
            <a:ext cx="7576226" cy="81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一顶圆柱形厨师帽，高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30 cm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，帽顶直径</a:t>
            </a:r>
            <a:r>
              <a:rPr lang="en-US" altLang="zh-CN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20 cm</a:t>
            </a:r>
            <a:r>
              <a:rPr lang="zh-CN" altLang="en-US" sz="2000" b="1" dirty="0">
                <a:solidFill>
                  <a:prstClr val="black"/>
                </a:solidFill>
                <a:latin typeface="宋体" panose="02010600030101010101" pitchFamily="2" charset="-122"/>
              </a:rPr>
              <a:t>，做这样一顶帽子至少要用多少平方厘米的面料？（得数保留整十数。）</a:t>
            </a:r>
          </a:p>
        </p:txBody>
      </p:sp>
      <p:pic>
        <p:nvPicPr>
          <p:cNvPr id="4" name="Picture 32" descr="6B4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27910" y="1063696"/>
            <a:ext cx="992961" cy="151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下箭头 4"/>
          <p:cNvSpPr/>
          <p:nvPr/>
        </p:nvSpPr>
        <p:spPr>
          <a:xfrm rot="18464226">
            <a:off x="3273825" y="1389307"/>
            <a:ext cx="145049" cy="5460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632027" y="1619720"/>
            <a:ext cx="3109052" cy="679200"/>
          </a:xfrm>
          <a:prstGeom prst="rect">
            <a:avLst/>
          </a:prstGeom>
          <a:noFill/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就是求帽子的表面积</a:t>
            </a:r>
            <a:endParaRPr lang="en-US" altLang="zh-CN" sz="2000" b="1" noProof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（注意：只有</a:t>
            </a:r>
            <a:r>
              <a:rPr lang="en-US" altLang="zh-CN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个底面哦）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4994" y="1678430"/>
            <a:ext cx="1932934" cy="41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>
                <a:solidFill>
                  <a:srgbClr val="CC0000"/>
                </a:solidFill>
              </a:rPr>
              <a:t>规范解答：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64599" y="2658090"/>
            <a:ext cx="6427755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）帽子的侧面积：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3.14×20×30</a:t>
            </a: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1884(cm</a:t>
            </a:r>
            <a:r>
              <a:rPr lang="en-US" altLang="zh-CN" sz="2000" b="1" baseline="300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)</a:t>
            </a:r>
            <a:endParaRPr lang="zh-CN" altLang="en-US" sz="20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164599" y="3168065"/>
            <a:ext cx="6510694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）帽顶的面积：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3.14×</a:t>
            </a: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20÷2</a:t>
            </a: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en-US" altLang="zh-CN" sz="2000" b="1" baseline="300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314(cm</a:t>
            </a:r>
            <a:r>
              <a:rPr lang="en-US" altLang="zh-CN" sz="2000" b="1" baseline="300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)</a:t>
            </a:r>
            <a:endParaRPr lang="zh-CN" altLang="en-US" sz="20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164599" y="3688400"/>
            <a:ext cx="6427755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）需要用的面料：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1884</a:t>
            </a: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＋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314</a:t>
            </a: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2198≈2200(cm</a:t>
            </a:r>
            <a:r>
              <a:rPr lang="en-US" altLang="zh-CN" sz="2000" b="1" baseline="300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)</a:t>
            </a:r>
            <a:endParaRPr lang="zh-CN" altLang="en-US" sz="2000" b="1" dirty="0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05351" y="4228308"/>
            <a:ext cx="6510694" cy="3798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答：做这样一顶帽子至少要用</a:t>
            </a:r>
            <a:r>
              <a:rPr lang="en-US" altLang="zh-CN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2200 cm</a:t>
            </a:r>
            <a:r>
              <a:rPr lang="en-US" altLang="zh-CN" sz="2000" b="1" baseline="30000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000" b="1" dirty="0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的面料。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 animBg="1"/>
      <p:bldP spid="6" grpId="0" animBg="1"/>
      <p:bldP spid="7" grpId="0"/>
      <p:bldP spid="8" grpId="0"/>
      <p:bldP spid="9" grpId="0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3424" y="221406"/>
            <a:ext cx="1690318" cy="467842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6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学习目标</a:t>
            </a:r>
          </a:p>
        </p:txBody>
      </p:sp>
      <p:sp>
        <p:nvSpPr>
          <p:cNvPr id="3" name="文本框 3"/>
          <p:cNvSpPr txBox="1">
            <a:spLocks noChangeArrowheads="1"/>
          </p:cNvSpPr>
          <p:nvPr/>
        </p:nvSpPr>
        <p:spPr bwMode="auto">
          <a:xfrm>
            <a:off x="393959" y="848425"/>
            <a:ext cx="7626912" cy="319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>
            <a:lvl1pPr marL="457200" indent="-457200"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708275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3165475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622675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4079875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CC0000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2000" b="0" dirty="0">
                <a:solidFill>
                  <a:prstClr val="black"/>
                </a:solidFill>
                <a:latin typeface="宋体" panose="02010600030101010101" pitchFamily="2" charset="-122"/>
              </a:rPr>
              <a:t>通过想象、操作等活动，理解圆柱表面积的意义及圆柱的侧面展开图与圆柱的关系，体会转化思想。</a:t>
            </a:r>
            <a:endParaRPr lang="en-US" altLang="zh-CN" sz="2000" b="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2000" b="0" dirty="0">
                <a:solidFill>
                  <a:prstClr val="black"/>
                </a:solidFill>
                <a:latin typeface="宋体" panose="02010600030101010101" pitchFamily="2" charset="-122"/>
              </a:rPr>
              <a:t>探究并掌握圆柱侧面积和表面积的计算方法，能正确计算圆柱的侧面积和表面积，并能解决生活中的实际问题。</a:t>
            </a:r>
            <a:endParaRPr lang="en-US" altLang="zh-CN" sz="2000" b="0" dirty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zh-CN" altLang="en-US" sz="2000" b="0" dirty="0">
                <a:solidFill>
                  <a:prstClr val="black"/>
                </a:solidFill>
                <a:latin typeface="宋体" panose="02010600030101010101" pitchFamily="2" charset="-122"/>
              </a:rPr>
              <a:t>在解决问题的过程中体会数学与生活的密切联系。</a:t>
            </a:r>
            <a:endParaRPr lang="en-US" altLang="zh-CN" sz="2000" b="0" dirty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ChangeArrowheads="1"/>
          </p:cNvSpPr>
          <p:nvPr/>
        </p:nvSpPr>
        <p:spPr bwMode="auto">
          <a:xfrm>
            <a:off x="339819" y="535302"/>
            <a:ext cx="7730585" cy="100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286" tIns="33949" rIns="65286" bIns="33949" anchor="ctr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5.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如果把一段圆柱形的木头截成两截，它的表面积会有什么变化呢？</a:t>
            </a:r>
            <a:endParaRPr lang="en-US" altLang="zh-CN" sz="2000" b="1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变化多少呢？（木头的底面半径是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0.3 m,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长是</a:t>
            </a: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2 m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）</a:t>
            </a:r>
          </a:p>
        </p:txBody>
      </p:sp>
      <p:grpSp>
        <p:nvGrpSpPr>
          <p:cNvPr id="3" name="Group 4"/>
          <p:cNvGrpSpPr/>
          <p:nvPr/>
        </p:nvGrpSpPr>
        <p:grpSpPr bwMode="auto">
          <a:xfrm>
            <a:off x="5668635" y="1684186"/>
            <a:ext cx="2247410" cy="935914"/>
            <a:chOff x="0" y="0"/>
            <a:chExt cx="2372" cy="1208"/>
          </a:xfrm>
        </p:grpSpPr>
        <p:sp>
          <p:nvSpPr>
            <p:cNvPr id="23555" name="AutoShape 5" descr="深色木质"/>
            <p:cNvSpPr>
              <a:spLocks noChangeArrowheads="1"/>
            </p:cNvSpPr>
            <p:nvPr/>
          </p:nvSpPr>
          <p:spPr bwMode="auto">
            <a:xfrm rot="-5400000">
              <a:off x="583" y="-575"/>
              <a:ext cx="1207" cy="2358"/>
            </a:xfrm>
            <a:prstGeom prst="can">
              <a:avLst>
                <a:gd name="adj" fmla="val 25614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>
                <a:solidFill>
                  <a:srgbClr val="CC0000"/>
                </a:solidFill>
              </a:endParaRPr>
            </a:p>
          </p:txBody>
        </p:sp>
        <p:sp>
          <p:nvSpPr>
            <p:cNvPr id="23556" name="Oval 6" descr="胡桃"/>
            <p:cNvSpPr>
              <a:spLocks noChangeArrowheads="1"/>
            </p:cNvSpPr>
            <p:nvPr/>
          </p:nvSpPr>
          <p:spPr bwMode="auto">
            <a:xfrm>
              <a:off x="0" y="1"/>
              <a:ext cx="354" cy="1207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>
                <a:solidFill>
                  <a:srgbClr val="CC0000"/>
                </a:solidFill>
              </a:endParaRPr>
            </a:p>
          </p:txBody>
        </p:sp>
      </p:grpSp>
      <p:sp>
        <p:nvSpPr>
          <p:cNvPr id="6" name="AutoShape 7" descr="深色木质"/>
          <p:cNvSpPr>
            <a:spLocks noChangeArrowheads="1"/>
          </p:cNvSpPr>
          <p:nvPr/>
        </p:nvSpPr>
        <p:spPr bwMode="auto">
          <a:xfrm rot="16200000">
            <a:off x="4458260" y="990424"/>
            <a:ext cx="934763" cy="2322286"/>
          </a:xfrm>
          <a:prstGeom prst="can">
            <a:avLst>
              <a:gd name="adj" fmla="val 32552"/>
            </a:avLst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>
              <a:solidFill>
                <a:srgbClr val="CC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9819" y="1632383"/>
            <a:ext cx="1932934" cy="416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>
                <a:solidFill>
                  <a:srgbClr val="CC0000"/>
                </a:solidFill>
              </a:rPr>
              <a:t>规范解答：</a:t>
            </a:r>
          </a:p>
        </p:txBody>
      </p:sp>
      <p:sp>
        <p:nvSpPr>
          <p:cNvPr id="8" name="椭圆 7"/>
          <p:cNvSpPr/>
          <p:nvPr/>
        </p:nvSpPr>
        <p:spPr>
          <a:xfrm>
            <a:off x="6381678" y="1674976"/>
            <a:ext cx="366313" cy="9347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5198649" y="1673825"/>
            <a:ext cx="366313" cy="934763"/>
          </a:xfrm>
          <a:prstGeom prst="ellipse">
            <a:avLst/>
          </a:prstGeom>
          <a:solidFill>
            <a:srgbClr val="FFFF00"/>
          </a:solidFill>
          <a:ln w="190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630" y="1997309"/>
            <a:ext cx="2194422" cy="145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表面积增加了，</a:t>
            </a:r>
            <a:endParaRPr lang="en-US" altLang="zh-CN" sz="2000" b="1">
              <a:solidFill>
                <a:srgbClr val="00B0F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增加的是截面处两个圆面的面积。</a:t>
            </a:r>
          </a:p>
        </p:txBody>
      </p:sp>
      <p:sp>
        <p:nvSpPr>
          <p:cNvPr id="11" name="TextBox 1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81972" y="3041704"/>
            <a:ext cx="4033625" cy="1071294"/>
          </a:xfrm>
          <a:prstGeom prst="rect">
            <a:avLst/>
          </a:prstGeom>
          <a:blipFill rotWithShape="0">
            <a:blip r:embed="rId4" cstate="email"/>
            <a:stretch>
              <a:fillRect/>
            </a:stretch>
          </a:blipFill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68467" y="4190479"/>
            <a:ext cx="4702563" cy="386484"/>
          </a:xfrm>
          <a:prstGeom prst="rect">
            <a:avLst/>
          </a:prstGeom>
          <a:blipFill rotWithShape="0">
            <a:blip r:embed="rId5" cstate="email"/>
            <a:stretch>
              <a:fillRect l="-1881" t="-12644" r="-753" b="-28736"/>
            </a:stretch>
          </a:blipFill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07864 -7.40741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L -0.05503 -7.40741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85491" y="221407"/>
            <a:ext cx="1473978" cy="468691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易错提醒</a:t>
            </a:r>
          </a:p>
        </p:txBody>
      </p:sp>
      <p:sp>
        <p:nvSpPr>
          <p:cNvPr id="24578" name="矩形 5"/>
          <p:cNvSpPr>
            <a:spLocks noChangeArrowheads="1"/>
          </p:cNvSpPr>
          <p:nvPr/>
        </p:nvSpPr>
        <p:spPr bwMode="auto">
          <a:xfrm>
            <a:off x="388200" y="902530"/>
            <a:ext cx="7736345" cy="46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marL="263525" indent="-2635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>
                <a:solidFill>
                  <a:prstClr val="black"/>
                </a:solidFill>
                <a:latin typeface="宋体" panose="02010600030101010101" pitchFamily="2" charset="-122"/>
              </a:rPr>
              <a:t>判断：把圆柱的侧面沿一条线剪开后，得到的一定是长方形或正方形。（   ）</a:t>
            </a:r>
          </a:p>
        </p:txBody>
      </p:sp>
      <p:sp>
        <p:nvSpPr>
          <p:cNvPr id="3" name="矩形 2"/>
          <p:cNvSpPr/>
          <p:nvPr/>
        </p:nvSpPr>
        <p:spPr>
          <a:xfrm>
            <a:off x="6896824" y="1171152"/>
            <a:ext cx="2153273" cy="669559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900" b="1" noProof="1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错误解答</a:t>
            </a:r>
          </a:p>
        </p:txBody>
      </p:sp>
      <p:sp>
        <p:nvSpPr>
          <p:cNvPr id="8" name="矩形 7"/>
          <p:cNvSpPr/>
          <p:nvPr/>
        </p:nvSpPr>
        <p:spPr>
          <a:xfrm>
            <a:off x="6912287" y="2467316"/>
            <a:ext cx="2153273" cy="669559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  <a:scene3d>
              <a:camera prst="perspectiveContrastingLeftFacing"/>
              <a:lightRig rig="threePt" dir="t"/>
            </a:scene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900" b="1" noProof="1">
                <a:ln w="31550" cmpd="sng">
                  <a:solidFill>
                    <a:srgbClr val="FF0000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正确解答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14495" y="3786252"/>
            <a:ext cx="1886857" cy="704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矩形 5"/>
          <p:cNvSpPr>
            <a:spLocks noChangeArrowheads="1"/>
          </p:cNvSpPr>
          <p:nvPr/>
        </p:nvSpPr>
        <p:spPr bwMode="auto">
          <a:xfrm>
            <a:off x="7501351" y="831157"/>
            <a:ext cx="880073" cy="602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marL="263525" indent="-2635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300" b="1">
                <a:solidFill>
                  <a:prstClr val="black"/>
                </a:solidFill>
                <a:latin typeface="宋体" panose="02010600030101010101" pitchFamily="2" charset="-122"/>
              </a:rPr>
              <a:t>√</a:t>
            </a:r>
          </a:p>
        </p:txBody>
      </p:sp>
      <p:sp>
        <p:nvSpPr>
          <p:cNvPr id="50" name="矩形 5"/>
          <p:cNvSpPr>
            <a:spLocks noChangeArrowheads="1"/>
          </p:cNvSpPr>
          <p:nvPr/>
        </p:nvSpPr>
        <p:spPr bwMode="auto">
          <a:xfrm>
            <a:off x="7538213" y="2126241"/>
            <a:ext cx="534494" cy="597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marL="263525" indent="-2635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300" b="1">
                <a:solidFill>
                  <a:prstClr val="black"/>
                </a:solidFill>
                <a:latin typeface="宋体" panose="02010600030101010101" pitchFamily="2" charset="-122"/>
              </a:rPr>
              <a:t>×</a:t>
            </a:r>
            <a:endParaRPr lang="zh-CN" altLang="en-US" sz="2300" b="1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51" name="矩形 5"/>
          <p:cNvSpPr>
            <a:spLocks noChangeArrowheads="1"/>
          </p:cNvSpPr>
          <p:nvPr/>
        </p:nvSpPr>
        <p:spPr bwMode="auto">
          <a:xfrm>
            <a:off x="391655" y="2205673"/>
            <a:ext cx="7989769" cy="469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marL="263525" indent="-26352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>
                <a:solidFill>
                  <a:prstClr val="black"/>
                </a:solidFill>
                <a:latin typeface="宋体" panose="02010600030101010101" pitchFamily="2" charset="-122"/>
              </a:rPr>
              <a:t>判断：把圆柱的侧面沿一条线剪开后，得到的一定是长方形或正方形。（   ）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48318" y="3133529"/>
            <a:ext cx="6374766" cy="1004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错因分析：当圆柱的侧面不是沿高剪开时，展开后</a:t>
            </a:r>
            <a:endParaRPr lang="en-US" altLang="zh-CN" sz="2000" b="1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</a:t>
            </a:r>
            <a:r>
              <a:rPr lang="zh-CN" altLang="en-US" sz="2000" b="1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得到的图形可能是</a:t>
            </a:r>
            <a:r>
              <a:rPr lang="zh-CN" altLang="en-US" sz="20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平行四边形</a:t>
            </a:r>
            <a:r>
              <a:rPr lang="zh-CN" altLang="en-US" sz="2000" b="1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49" grpId="0"/>
      <p:bldP spid="50" grpId="0"/>
      <p:bldP spid="51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88344" y="613210"/>
            <a:ext cx="1507233" cy="456130"/>
          </a:xfrm>
          <a:prstGeom prst="rect">
            <a:avLst/>
          </a:prstGeom>
          <a:noFill/>
          <a:ln>
            <a:noFill/>
          </a:ln>
        </p:spPr>
        <p:txBody>
          <a:bodyPr lIns="53886" tIns="26944" rIns="53886" bIns="26944">
            <a:spAutoFit/>
          </a:bodyPr>
          <a:lstStyle/>
          <a:p>
            <a:pPr defTabSz="539115"/>
            <a:r>
              <a:rPr lang="zh-CN" altLang="en-US" sz="26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课后作业</a:t>
            </a: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475742" y="1707678"/>
            <a:ext cx="5688474" cy="930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886" tIns="26944" rIns="53886" bIns="26944"/>
          <a:lstStyle/>
          <a:p>
            <a:pPr marL="202565" indent="-202565" defTabSz="539115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从课后习题中选取；</a:t>
            </a:r>
          </a:p>
          <a:p>
            <a:pPr marL="202565" indent="-202565" defTabSz="539115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完成练习册本课时的习题。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5122"/>
          <p:cNvSpPr txBox="1">
            <a:spLocks noChangeArrowheads="1"/>
          </p:cNvSpPr>
          <p:nvPr/>
        </p:nvSpPr>
        <p:spPr bwMode="auto">
          <a:xfrm>
            <a:off x="391656" y="998079"/>
            <a:ext cx="7228345" cy="272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１</a:t>
            </a:r>
            <a:r>
              <a:rPr lang="en-US" altLang="zh-CN" sz="2000" b="1">
                <a:solidFill>
                  <a:prstClr val="black"/>
                </a:solidFill>
                <a:latin typeface="Arial" panose="020B0604020202020204" pitchFamily="34" charset="0"/>
              </a:rPr>
              <a:t>.   </a:t>
            </a: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圆柱有（　  ）个底面，它们是（            　　　 ）；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       有（  　）侧面，是（　　 　），有（　　）条高，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       这些高都（     　　　　）。</a:t>
            </a:r>
            <a:endParaRPr lang="en-US" altLang="zh-CN" sz="2000" b="1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 sz="2000" b="1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２</a:t>
            </a:r>
            <a:r>
              <a:rPr lang="en-US" altLang="zh-CN" sz="2000" b="1">
                <a:solidFill>
                  <a:prstClr val="black"/>
                </a:solidFill>
                <a:latin typeface="Arial" panose="020B0604020202020204" pitchFamily="34" charset="0"/>
              </a:rPr>
              <a:t>.   </a:t>
            </a: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圆柱的侧面展开是（　    　  ），长方形的长等于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      （　　　　　），宽等于（    　）。　　　　</a:t>
            </a:r>
          </a:p>
        </p:txBody>
      </p:sp>
      <p:sp>
        <p:nvSpPr>
          <p:cNvPr id="38" name="文本框 5123"/>
          <p:cNvSpPr txBox="1">
            <a:spLocks noChangeArrowheads="1"/>
          </p:cNvSpPr>
          <p:nvPr/>
        </p:nvSpPr>
        <p:spPr bwMode="auto">
          <a:xfrm>
            <a:off x="2030848" y="979660"/>
            <a:ext cx="468834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２</a:t>
            </a:r>
          </a:p>
        </p:txBody>
      </p:sp>
      <p:sp>
        <p:nvSpPr>
          <p:cNvPr id="39" name="文本框 5124"/>
          <p:cNvSpPr txBox="1">
            <a:spLocks noChangeArrowheads="1"/>
          </p:cNvSpPr>
          <p:nvPr/>
        </p:nvSpPr>
        <p:spPr bwMode="auto">
          <a:xfrm>
            <a:off x="4767828" y="986567"/>
            <a:ext cx="2349932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大小相等的圆</a:t>
            </a:r>
          </a:p>
        </p:txBody>
      </p:sp>
      <p:sp>
        <p:nvSpPr>
          <p:cNvPr id="40" name="文本框 5125"/>
          <p:cNvSpPr txBox="1">
            <a:spLocks noChangeArrowheads="1"/>
          </p:cNvSpPr>
          <p:nvPr/>
        </p:nvSpPr>
        <p:spPr bwMode="auto">
          <a:xfrm>
            <a:off x="1465252" y="1445890"/>
            <a:ext cx="412390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１</a:t>
            </a:r>
          </a:p>
        </p:txBody>
      </p:sp>
      <p:sp>
        <p:nvSpPr>
          <p:cNvPr id="41" name="文本框 5126"/>
          <p:cNvSpPr txBox="1">
            <a:spLocks noChangeArrowheads="1"/>
          </p:cNvSpPr>
          <p:nvPr/>
        </p:nvSpPr>
        <p:spPr bwMode="auto">
          <a:xfrm>
            <a:off x="3507620" y="1442437"/>
            <a:ext cx="878920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曲面</a:t>
            </a:r>
          </a:p>
        </p:txBody>
      </p:sp>
      <p:sp>
        <p:nvSpPr>
          <p:cNvPr id="42" name="文本框 5127"/>
          <p:cNvSpPr txBox="1">
            <a:spLocks noChangeArrowheads="1"/>
          </p:cNvSpPr>
          <p:nvPr/>
        </p:nvSpPr>
        <p:spPr bwMode="auto">
          <a:xfrm>
            <a:off x="5245878" y="1435530"/>
            <a:ext cx="870857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无数</a:t>
            </a:r>
          </a:p>
        </p:txBody>
      </p:sp>
      <p:sp>
        <p:nvSpPr>
          <p:cNvPr id="43" name="文本框 5128"/>
          <p:cNvSpPr txBox="1">
            <a:spLocks noChangeArrowheads="1"/>
          </p:cNvSpPr>
          <p:nvPr/>
        </p:nvSpPr>
        <p:spPr bwMode="auto">
          <a:xfrm>
            <a:off x="2338413" y="1908667"/>
            <a:ext cx="1500962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长度相等</a:t>
            </a:r>
          </a:p>
        </p:txBody>
      </p:sp>
      <p:sp>
        <p:nvSpPr>
          <p:cNvPr id="44" name="文本框 5129"/>
          <p:cNvSpPr txBox="1">
            <a:spLocks noChangeArrowheads="1"/>
          </p:cNvSpPr>
          <p:nvPr/>
        </p:nvSpPr>
        <p:spPr bwMode="auto">
          <a:xfrm>
            <a:off x="3337134" y="2849187"/>
            <a:ext cx="1165751" cy="378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长方形</a:t>
            </a:r>
          </a:p>
        </p:txBody>
      </p:sp>
      <p:sp>
        <p:nvSpPr>
          <p:cNvPr id="45" name="文本框 5130"/>
          <p:cNvSpPr txBox="1">
            <a:spLocks noChangeArrowheads="1"/>
          </p:cNvSpPr>
          <p:nvPr/>
        </p:nvSpPr>
        <p:spPr bwMode="auto">
          <a:xfrm>
            <a:off x="1199157" y="3294696"/>
            <a:ext cx="1617306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底面周长</a:t>
            </a:r>
          </a:p>
        </p:txBody>
      </p:sp>
      <p:sp>
        <p:nvSpPr>
          <p:cNvPr id="46" name="文本框 5131"/>
          <p:cNvSpPr txBox="1">
            <a:spLocks noChangeArrowheads="1"/>
          </p:cNvSpPr>
          <p:nvPr/>
        </p:nvSpPr>
        <p:spPr bwMode="auto">
          <a:xfrm>
            <a:off x="4106622" y="3301602"/>
            <a:ext cx="577115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</a:t>
            </a:r>
          </a:p>
        </p:txBody>
      </p:sp>
      <p:sp>
        <p:nvSpPr>
          <p:cNvPr id="47" name="矩形 46"/>
          <p:cNvSpPr/>
          <p:nvPr/>
        </p:nvSpPr>
        <p:spPr>
          <a:xfrm>
            <a:off x="3583424" y="221406"/>
            <a:ext cx="1690318" cy="467842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回顾复习</a:t>
            </a:r>
            <a:endParaRPr lang="zh-CN" altLang="zh-CN" sz="2600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391655" y="688409"/>
            <a:ext cx="6681179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>
                <a:solidFill>
                  <a:prstClr val="black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000" b="1">
                <a:solidFill>
                  <a:prstClr val="black"/>
                </a:solidFill>
                <a:latin typeface="宋体" panose="02010600030101010101" pitchFamily="2" charset="-122"/>
              </a:rPr>
              <a:t>折一折，想一想，能得到什么图形？写在（    ）里。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3111" y="1572520"/>
            <a:ext cx="2023937" cy="207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9606" y="1620871"/>
            <a:ext cx="2173687" cy="194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91611" y="1572521"/>
            <a:ext cx="2190966" cy="1982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377706" y="3139286"/>
            <a:ext cx="919238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长方体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44853" y="3139286"/>
            <a:ext cx="919238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正方体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996808" y="3090936"/>
            <a:ext cx="657751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011265" y="1251340"/>
            <a:ext cx="1829261" cy="33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grpSp>
        <p:nvGrpSpPr>
          <p:cNvPr id="19" name="组合 18"/>
          <p:cNvGrpSpPr/>
          <p:nvPr/>
        </p:nvGrpSpPr>
        <p:grpSpPr bwMode="auto">
          <a:xfrm>
            <a:off x="346731" y="660781"/>
            <a:ext cx="5531556" cy="1015663"/>
            <a:chOff x="468139" y="838860"/>
            <a:chExt cx="7252784" cy="1400524"/>
          </a:xfrm>
        </p:grpSpPr>
        <p:sp>
          <p:nvSpPr>
            <p:cNvPr id="9" name="椭圆 8"/>
            <p:cNvSpPr/>
            <p:nvPr/>
          </p:nvSpPr>
          <p:spPr>
            <a:xfrm>
              <a:off x="468139" y="1035698"/>
              <a:ext cx="359467" cy="3603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8196" name="TextBox 17"/>
            <p:cNvSpPr txBox="1">
              <a:spLocks noChangeArrowheads="1"/>
            </p:cNvSpPr>
            <p:nvPr/>
          </p:nvSpPr>
          <p:spPr bwMode="auto">
            <a:xfrm>
              <a:off x="818655" y="838860"/>
              <a:ext cx="6902268" cy="1400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prstClr val="black"/>
                  </a:solidFill>
                </a:rPr>
                <a:t>如图，要做一个圆柱形纸盒。如果接口不计，至少需要用多大面积的纸板？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3441789" y="275461"/>
            <a:ext cx="1478631" cy="468691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例题解读</a:t>
            </a:r>
          </a:p>
        </p:txBody>
      </p:sp>
      <p:grpSp>
        <p:nvGrpSpPr>
          <p:cNvPr id="22" name="组合 21"/>
          <p:cNvGrpSpPr/>
          <p:nvPr/>
        </p:nvGrpSpPr>
        <p:grpSpPr bwMode="auto">
          <a:xfrm>
            <a:off x="6627039" y="1272062"/>
            <a:ext cx="2103420" cy="2533760"/>
            <a:chOff x="2500298" y="2285992"/>
            <a:chExt cx="2899111" cy="3494682"/>
          </a:xfrm>
        </p:grpSpPr>
        <p:pic>
          <p:nvPicPr>
            <p:cNvPr id="8199" name="dt45.jpg" descr="id:2147506782;FounderCES"/>
            <p:cNvPicPr>
              <a:picLocks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00298" y="2428867"/>
              <a:ext cx="2571768" cy="3351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0" name="TextBox 25"/>
            <p:cNvSpPr txBox="1">
              <a:spLocks noChangeArrowheads="1"/>
            </p:cNvSpPr>
            <p:nvPr/>
          </p:nvSpPr>
          <p:spPr bwMode="auto">
            <a:xfrm>
              <a:off x="4143372" y="3929066"/>
              <a:ext cx="1256037" cy="110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30 cm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sp>
          <p:nvSpPr>
            <p:cNvPr id="8201" name="TextBox 26"/>
            <p:cNvSpPr txBox="1">
              <a:spLocks noChangeArrowheads="1"/>
            </p:cNvSpPr>
            <p:nvPr/>
          </p:nvSpPr>
          <p:spPr bwMode="auto">
            <a:xfrm>
              <a:off x="3286116" y="2285992"/>
              <a:ext cx="2000264" cy="615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10cm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4" name="下箭头 3"/>
          <p:cNvSpPr/>
          <p:nvPr/>
        </p:nvSpPr>
        <p:spPr>
          <a:xfrm>
            <a:off x="2795729" y="1611661"/>
            <a:ext cx="130167" cy="3338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200" b="1" noProof="1">
              <a:solidFill>
                <a:prstClr val="white"/>
              </a:solidFill>
            </a:endParaRPr>
          </a:p>
        </p:txBody>
      </p:sp>
      <p:pic>
        <p:nvPicPr>
          <p:cNvPr id="28" name="图片 27" descr="3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2626" y="2217185"/>
            <a:ext cx="769488" cy="136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云形标注 4"/>
          <p:cNvSpPr/>
          <p:nvPr/>
        </p:nvSpPr>
        <p:spPr>
          <a:xfrm>
            <a:off x="1929479" y="1945505"/>
            <a:ext cx="1649560" cy="996927"/>
          </a:xfrm>
          <a:prstGeom prst="cloudCallout">
            <a:avLst>
              <a:gd name="adj1" fmla="val -76051"/>
              <a:gd name="adj2" fmla="val 39072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实际上是求圆柱的表面积。</a:t>
            </a:r>
          </a:p>
        </p:txBody>
      </p:sp>
      <p:sp>
        <p:nvSpPr>
          <p:cNvPr id="29" name="云形标注 28"/>
          <p:cNvSpPr/>
          <p:nvPr/>
        </p:nvSpPr>
        <p:spPr>
          <a:xfrm>
            <a:off x="4780499" y="1509206"/>
            <a:ext cx="1649560" cy="996927"/>
          </a:xfrm>
          <a:prstGeom prst="cloudCallout">
            <a:avLst>
              <a:gd name="adj1" fmla="val 70204"/>
              <a:gd name="adj2" fmla="val 6123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圆柱的侧面积怎样求呢？</a:t>
            </a:r>
          </a:p>
        </p:txBody>
      </p:sp>
      <p:sp>
        <p:nvSpPr>
          <p:cNvPr id="6" name="圆角矩形标注 5"/>
          <p:cNvSpPr/>
          <p:nvPr/>
        </p:nvSpPr>
        <p:spPr>
          <a:xfrm>
            <a:off x="4903756" y="3407512"/>
            <a:ext cx="1706004" cy="605524"/>
          </a:xfrm>
          <a:prstGeom prst="wedgeRoundRectCallout">
            <a:avLst>
              <a:gd name="adj1" fmla="val 74358"/>
              <a:gd name="adj2" fmla="val -35340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noProof="1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圆柱的底面积就是圆的面积。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35148" y="3718332"/>
            <a:ext cx="3956870" cy="69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圆柱的表面积</a:t>
            </a:r>
            <a:r>
              <a:rPr lang="zh-CN" altLang="en-US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＝圆柱的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侧面积</a:t>
            </a:r>
            <a:endParaRPr lang="en-US" altLang="zh-CN" sz="20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+</a:t>
            </a:r>
            <a:r>
              <a:rPr lang="zh-CN" altLang="en-US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圆柱的</a:t>
            </a:r>
            <a:r>
              <a:rPr lang="zh-CN" altLang="en-US" sz="20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底面积</a:t>
            </a:r>
            <a:r>
              <a:rPr lang="en-US" altLang="zh-CN" sz="2000" dirty="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×2</a:t>
            </a:r>
            <a:endParaRPr lang="zh-CN" altLang="en-US" sz="2000" dirty="0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29" grpId="0" animBg="1"/>
      <p:bldP spid="6" grpId="0" animBg="1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346731" y="722947"/>
            <a:ext cx="6576353" cy="400110"/>
            <a:chOff x="468139" y="925612"/>
            <a:chExt cx="9063483" cy="551067"/>
          </a:xfrm>
        </p:grpSpPr>
        <p:sp>
          <p:nvSpPr>
            <p:cNvPr id="3" name="椭圆 2"/>
            <p:cNvSpPr/>
            <p:nvPr/>
          </p:nvSpPr>
          <p:spPr>
            <a:xfrm>
              <a:off x="468139" y="998546"/>
              <a:ext cx="360380" cy="35991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9219" name="TextBox 3"/>
            <p:cNvSpPr txBox="1">
              <a:spLocks noChangeArrowheads="1"/>
            </p:cNvSpPr>
            <p:nvPr/>
          </p:nvSpPr>
          <p:spPr bwMode="auto">
            <a:xfrm>
              <a:off x="818653" y="925612"/>
              <a:ext cx="8712969" cy="55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 dirty="0">
                  <a:solidFill>
                    <a:prstClr val="black"/>
                  </a:solidFill>
                </a:rPr>
                <a:t>圆柱的侧面展开后是一个怎样的图形呢？想办法说明。</a:t>
              </a:r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48317" y="1304295"/>
            <a:ext cx="4581216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把罐头盒的商标纸如下图所示操作：</a:t>
            </a:r>
          </a:p>
        </p:txBody>
      </p:sp>
      <p:pic>
        <p:nvPicPr>
          <p:cNvPr id="29" name="Picture 14" descr="6B2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84617" y="1966226"/>
            <a:ext cx="876617" cy="135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5" descr="6B3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85452" y="1945505"/>
            <a:ext cx="852426" cy="12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" descr="6B3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03628" y="2016878"/>
            <a:ext cx="1907592" cy="103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AutoShape 17"/>
          <p:cNvSpPr>
            <a:spLocks noChangeArrowheads="1"/>
          </p:cNvSpPr>
          <p:nvPr/>
        </p:nvSpPr>
        <p:spPr bwMode="auto">
          <a:xfrm>
            <a:off x="2482404" y="2510738"/>
            <a:ext cx="1332780" cy="51803"/>
          </a:xfrm>
          <a:prstGeom prst="rightArrow">
            <a:avLst>
              <a:gd name="adj1" fmla="val 50000"/>
              <a:gd name="adj2" fmla="val 248423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AutoShape 18"/>
          <p:cNvSpPr>
            <a:spLocks noChangeArrowheads="1"/>
          </p:cNvSpPr>
          <p:nvPr/>
        </p:nvSpPr>
        <p:spPr bwMode="auto">
          <a:xfrm>
            <a:off x="4885325" y="2503831"/>
            <a:ext cx="831692" cy="51803"/>
          </a:xfrm>
          <a:prstGeom prst="rightArrow">
            <a:avLst>
              <a:gd name="adj1" fmla="val 50000"/>
              <a:gd name="adj2" fmla="val 248468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561887" y="2138905"/>
            <a:ext cx="1254449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沿高剪开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953288" y="2131997"/>
            <a:ext cx="730322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展开</a:t>
            </a:r>
          </a:p>
        </p:txBody>
      </p:sp>
      <p:sp>
        <p:nvSpPr>
          <p:cNvPr id="36" name="流程图: 可选过程 35"/>
          <p:cNvSpPr/>
          <p:nvPr/>
        </p:nvSpPr>
        <p:spPr>
          <a:xfrm>
            <a:off x="1959429" y="3668831"/>
            <a:ext cx="5354159" cy="469684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300" b="1" noProof="1">
                <a:solidFill>
                  <a:srgbClr val="00B0F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圆柱侧面沿高展开后得到一个长方形。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 animBg="1"/>
      <p:bldP spid="33" grpId="0" animBg="1"/>
      <p:bldP spid="34" grpId="0"/>
      <p:bldP spid="35" grpId="0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 bwMode="auto">
          <a:xfrm>
            <a:off x="346731" y="722947"/>
            <a:ext cx="5688218" cy="400110"/>
            <a:chOff x="468139" y="925612"/>
            <a:chExt cx="7623323" cy="551067"/>
          </a:xfrm>
        </p:grpSpPr>
        <p:sp>
          <p:nvSpPr>
            <p:cNvPr id="3" name="椭圆 2"/>
            <p:cNvSpPr/>
            <p:nvPr/>
          </p:nvSpPr>
          <p:spPr>
            <a:xfrm>
              <a:off x="468139" y="998546"/>
              <a:ext cx="359707" cy="35991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0243" name="TextBox 3"/>
            <p:cNvSpPr txBox="1">
              <a:spLocks noChangeArrowheads="1"/>
            </p:cNvSpPr>
            <p:nvPr/>
          </p:nvSpPr>
          <p:spPr bwMode="auto">
            <a:xfrm>
              <a:off x="818654" y="925612"/>
              <a:ext cx="7272808" cy="55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</a:rPr>
                <a:t>把一张长方形纸卷起来，会得到什么图形？</a:t>
              </a:r>
            </a:p>
          </p:txBody>
        </p:sp>
      </p:grpSp>
      <p:pic>
        <p:nvPicPr>
          <p:cNvPr id="10244" name="Picture 15" descr="6B3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61261" y="1838445"/>
            <a:ext cx="631256" cy="88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17"/>
          <p:cNvSpPr>
            <a:spLocks noChangeArrowheads="1"/>
          </p:cNvSpPr>
          <p:nvPr/>
        </p:nvSpPr>
        <p:spPr bwMode="auto">
          <a:xfrm>
            <a:off x="2399465" y="2230999"/>
            <a:ext cx="1332780" cy="51804"/>
          </a:xfrm>
          <a:prstGeom prst="rightArrow">
            <a:avLst>
              <a:gd name="adj1" fmla="val 50000"/>
              <a:gd name="adj2" fmla="val 24842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6" name="TextBox 31"/>
          <p:cNvSpPr txBox="1">
            <a:spLocks noChangeArrowheads="1"/>
          </p:cNvSpPr>
          <p:nvPr/>
        </p:nvSpPr>
        <p:spPr bwMode="auto">
          <a:xfrm>
            <a:off x="2478948" y="1860317"/>
            <a:ext cx="1254449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沿宽卷起</a:t>
            </a:r>
          </a:p>
        </p:txBody>
      </p:sp>
      <p:sp>
        <p:nvSpPr>
          <p:cNvPr id="10247" name="TextBox 32"/>
          <p:cNvSpPr txBox="1">
            <a:spLocks noChangeArrowheads="1"/>
          </p:cNvSpPr>
          <p:nvPr/>
        </p:nvSpPr>
        <p:spPr bwMode="auto">
          <a:xfrm>
            <a:off x="4448744" y="1897155"/>
            <a:ext cx="1358123" cy="69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围成圆柱的侧面</a:t>
            </a:r>
          </a:p>
        </p:txBody>
      </p:sp>
      <p:pic>
        <p:nvPicPr>
          <p:cNvPr id="10248" name="Picture 13" descr="6B3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76119" y="1959319"/>
            <a:ext cx="1131193" cy="612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AutoShape 18"/>
          <p:cNvSpPr>
            <a:spLocks noChangeArrowheads="1"/>
          </p:cNvSpPr>
          <p:nvPr/>
        </p:nvSpPr>
        <p:spPr bwMode="auto">
          <a:xfrm>
            <a:off x="4449896" y="2239058"/>
            <a:ext cx="1513633" cy="52955"/>
          </a:xfrm>
          <a:prstGeom prst="rightArrow">
            <a:avLst>
              <a:gd name="adj1" fmla="val 50000"/>
              <a:gd name="adj2" fmla="val 243069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0250" name="Picture 14" descr="6B2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89805" y="1881038"/>
            <a:ext cx="648535" cy="76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 bwMode="auto">
          <a:xfrm>
            <a:off x="346731" y="722947"/>
            <a:ext cx="6106367" cy="400110"/>
            <a:chOff x="468139" y="925612"/>
            <a:chExt cx="7371036" cy="551067"/>
          </a:xfrm>
        </p:grpSpPr>
        <p:sp>
          <p:nvSpPr>
            <p:cNvPr id="14" name="椭圆 13"/>
            <p:cNvSpPr/>
            <p:nvPr/>
          </p:nvSpPr>
          <p:spPr>
            <a:xfrm>
              <a:off x="468139" y="998546"/>
              <a:ext cx="315643" cy="35991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1267" name="TextBox 14"/>
            <p:cNvSpPr txBox="1">
              <a:spLocks noChangeArrowheads="1"/>
            </p:cNvSpPr>
            <p:nvPr/>
          </p:nvSpPr>
          <p:spPr bwMode="auto">
            <a:xfrm>
              <a:off x="818654" y="925612"/>
              <a:ext cx="7020521" cy="55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</a:rPr>
                <a:t>圆柱侧面展开图的长和宽与这个圆柱有什么关系？</a:t>
              </a:r>
            </a:p>
          </p:txBody>
        </p:sp>
      </p:grpSp>
      <p:grpSp>
        <p:nvGrpSpPr>
          <p:cNvPr id="16" name="组合 15"/>
          <p:cNvGrpSpPr/>
          <p:nvPr/>
        </p:nvGrpSpPr>
        <p:grpSpPr bwMode="auto">
          <a:xfrm>
            <a:off x="5218231" y="1709512"/>
            <a:ext cx="1732499" cy="1671799"/>
            <a:chOff x="7024437" y="1575594"/>
            <a:chExt cx="2387601" cy="2305433"/>
          </a:xfrm>
        </p:grpSpPr>
        <p:pic>
          <p:nvPicPr>
            <p:cNvPr id="11269" name="Picture 22" descr="u3jx01_802副本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024437" y="1575594"/>
              <a:ext cx="2189163" cy="212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70" name="组合 17"/>
            <p:cNvGrpSpPr/>
            <p:nvPr/>
          </p:nvGrpSpPr>
          <p:grpSpPr bwMode="auto">
            <a:xfrm>
              <a:off x="7197475" y="1737519"/>
              <a:ext cx="2214563" cy="2143508"/>
              <a:chOff x="7197475" y="1737519"/>
              <a:chExt cx="2214563" cy="2143508"/>
            </a:xfrm>
          </p:grpSpPr>
          <p:sp>
            <p:nvSpPr>
              <p:cNvPr id="11271" name="Text Box 26"/>
              <p:cNvSpPr txBox="1">
                <a:spLocks noChangeArrowheads="1"/>
              </p:cNvSpPr>
              <p:nvPr/>
            </p:nvSpPr>
            <p:spPr bwMode="auto">
              <a:xfrm>
                <a:off x="7754687" y="1737519"/>
                <a:ext cx="719137" cy="76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7082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31654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6226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40798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15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底面</a:t>
                </a:r>
              </a:p>
            </p:txBody>
          </p:sp>
          <p:sp>
            <p:nvSpPr>
              <p:cNvPr id="11272" name="Text Box 27"/>
              <p:cNvSpPr txBox="1">
                <a:spLocks noChangeArrowheads="1"/>
              </p:cNvSpPr>
              <p:nvPr/>
            </p:nvSpPr>
            <p:spPr bwMode="auto">
              <a:xfrm>
                <a:off x="7780087" y="3117057"/>
                <a:ext cx="719137" cy="76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7082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31654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6226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40798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15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底面</a:t>
                </a:r>
              </a:p>
            </p:txBody>
          </p:sp>
          <p:sp>
            <p:nvSpPr>
              <p:cNvPr id="11273" name="Text Box 28"/>
              <p:cNvSpPr txBox="1">
                <a:spLocks noChangeArrowheads="1"/>
              </p:cNvSpPr>
              <p:nvPr/>
            </p:nvSpPr>
            <p:spPr bwMode="auto">
              <a:xfrm>
                <a:off x="8978649" y="2440781"/>
                <a:ext cx="433389" cy="4456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7082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31654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6226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40798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15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高</a:t>
                </a:r>
              </a:p>
            </p:txBody>
          </p:sp>
          <p:sp>
            <p:nvSpPr>
              <p:cNvPr id="11274" name="Text Box 30"/>
              <p:cNvSpPr txBox="1">
                <a:spLocks noChangeArrowheads="1"/>
              </p:cNvSpPr>
              <p:nvPr/>
            </p:nvSpPr>
            <p:spPr bwMode="auto">
              <a:xfrm>
                <a:off x="7587987" y="2450308"/>
                <a:ext cx="1301125" cy="7639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7082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31654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6226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4079875" fontAlgn="base">
                  <a:spcBef>
                    <a:spcPct val="0"/>
                  </a:spcBef>
                  <a:spcAft>
                    <a:spcPct val="0"/>
                  </a:spcAft>
                  <a:defRPr sz="3000" b="1">
                    <a:solidFill>
                      <a:srgbClr val="CC0000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150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底面周长</a:t>
                </a:r>
                <a:endParaRPr lang="en-US" altLang="zh-CN" sz="150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1275" name="Line 31"/>
              <p:cNvSpPr>
                <a:spLocks noChangeShapeType="1"/>
              </p:cNvSpPr>
              <p:nvPr/>
            </p:nvSpPr>
            <p:spPr bwMode="auto">
              <a:xfrm>
                <a:off x="8762750" y="2656682"/>
                <a:ext cx="25241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200" b="1">
                  <a:solidFill>
                    <a:srgbClr val="CC0000"/>
                  </a:solidFill>
                </a:endParaRPr>
              </a:p>
            </p:txBody>
          </p:sp>
          <p:sp>
            <p:nvSpPr>
              <p:cNvPr id="11276" name="Line 32"/>
              <p:cNvSpPr>
                <a:spLocks noChangeShapeType="1"/>
              </p:cNvSpPr>
              <p:nvPr/>
            </p:nvSpPr>
            <p:spPr bwMode="auto">
              <a:xfrm flipH="1">
                <a:off x="7197475" y="2656682"/>
                <a:ext cx="25241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200" b="1">
                  <a:solidFill>
                    <a:srgbClr val="CC0000"/>
                  </a:solidFill>
                </a:endParaRPr>
              </a:p>
            </p:txBody>
          </p:sp>
        </p:grpSp>
      </p:grpSp>
      <p:sp>
        <p:nvSpPr>
          <p:cNvPr id="25" name="AutoShape 17"/>
          <p:cNvSpPr>
            <a:spLocks noChangeArrowheads="1"/>
          </p:cNvSpPr>
          <p:nvPr/>
        </p:nvSpPr>
        <p:spPr bwMode="auto">
          <a:xfrm>
            <a:off x="1475620" y="2557936"/>
            <a:ext cx="1333932" cy="51804"/>
          </a:xfrm>
          <a:prstGeom prst="rightArrow">
            <a:avLst>
              <a:gd name="adj1" fmla="val 50000"/>
              <a:gd name="adj2" fmla="val 248635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AutoShape 18"/>
          <p:cNvSpPr>
            <a:spLocks noChangeArrowheads="1"/>
          </p:cNvSpPr>
          <p:nvPr/>
        </p:nvSpPr>
        <p:spPr bwMode="auto">
          <a:xfrm rot="2487689">
            <a:off x="6193914" y="2752487"/>
            <a:ext cx="445796" cy="33384"/>
          </a:xfrm>
          <a:prstGeom prst="rightArrow">
            <a:avLst>
              <a:gd name="adj1" fmla="val 50000"/>
              <a:gd name="adj2" fmla="val 245090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580444" y="2199918"/>
            <a:ext cx="1253297" cy="379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沿高剪开</a:t>
            </a:r>
          </a:p>
        </p:txBody>
      </p:sp>
      <p:sp>
        <p:nvSpPr>
          <p:cNvPr id="28" name="流程图: 可选过程 27"/>
          <p:cNvSpPr/>
          <p:nvPr/>
        </p:nvSpPr>
        <p:spPr>
          <a:xfrm>
            <a:off x="6583266" y="2915955"/>
            <a:ext cx="1383464" cy="31312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长方形的长</a:t>
            </a:r>
          </a:p>
        </p:txBody>
      </p:sp>
      <p:grpSp>
        <p:nvGrpSpPr>
          <p:cNvPr id="29" name="Group 33"/>
          <p:cNvGrpSpPr/>
          <p:nvPr/>
        </p:nvGrpSpPr>
        <p:grpSpPr bwMode="auto">
          <a:xfrm>
            <a:off x="2818767" y="1706058"/>
            <a:ext cx="1096635" cy="1748652"/>
            <a:chOff x="1474" y="1884"/>
            <a:chExt cx="952" cy="1519"/>
          </a:xfrm>
        </p:grpSpPr>
        <p:pic>
          <p:nvPicPr>
            <p:cNvPr id="11282" name="Picture 21" descr="u3jx01_801副本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74" y="2069"/>
              <a:ext cx="952" cy="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3" name="Text Box 24"/>
            <p:cNvSpPr txBox="1">
              <a:spLocks noChangeArrowheads="1"/>
            </p:cNvSpPr>
            <p:nvPr/>
          </p:nvSpPr>
          <p:spPr bwMode="auto">
            <a:xfrm>
              <a:off x="1752" y="1884"/>
              <a:ext cx="453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7082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31654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6226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40798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150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底面</a:t>
              </a:r>
            </a:p>
          </p:txBody>
        </p:sp>
        <p:sp>
          <p:nvSpPr>
            <p:cNvPr id="11284" name="Text Box 25"/>
            <p:cNvSpPr txBox="1">
              <a:spLocks noChangeArrowheads="1"/>
            </p:cNvSpPr>
            <p:nvPr/>
          </p:nvSpPr>
          <p:spPr bwMode="auto">
            <a:xfrm>
              <a:off x="1752" y="2922"/>
              <a:ext cx="453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7082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31654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6226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40798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150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底面</a:t>
              </a:r>
            </a:p>
          </p:txBody>
        </p:sp>
        <p:sp>
          <p:nvSpPr>
            <p:cNvPr id="11285" name="Text Box 29"/>
            <p:cNvSpPr txBox="1">
              <a:spLocks noChangeArrowheads="1"/>
            </p:cNvSpPr>
            <p:nvPr/>
          </p:nvSpPr>
          <p:spPr bwMode="auto">
            <a:xfrm>
              <a:off x="1558" y="2559"/>
              <a:ext cx="809" cy="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7082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31654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6226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4079875" fontAlgn="base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CC0000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1500">
                  <a:solidFill>
                    <a:prstClr val="black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底面周长</a:t>
              </a:r>
              <a:endParaRPr lang="en-US" altLang="zh-CN" sz="1500">
                <a:solidFill>
                  <a:prstClr val="black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4" name="AutoShape 18"/>
          <p:cNvSpPr>
            <a:spLocks noChangeArrowheads="1"/>
          </p:cNvSpPr>
          <p:nvPr/>
        </p:nvSpPr>
        <p:spPr bwMode="auto">
          <a:xfrm>
            <a:off x="6885071" y="2476202"/>
            <a:ext cx="222322" cy="33384"/>
          </a:xfrm>
          <a:prstGeom prst="rightArrow">
            <a:avLst>
              <a:gd name="adj1" fmla="val 50000"/>
              <a:gd name="adj2" fmla="val 244457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流程图: 可选过程 34"/>
          <p:cNvSpPr/>
          <p:nvPr/>
        </p:nvSpPr>
        <p:spPr>
          <a:xfrm>
            <a:off x="7107392" y="2343815"/>
            <a:ext cx="1383465" cy="313123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700" b="1" noProof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长方形的宽</a:t>
            </a:r>
          </a:p>
        </p:txBody>
      </p:sp>
      <p:pic>
        <p:nvPicPr>
          <p:cNvPr id="36" name="Picture 15" descr="6B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9805" y="2125090"/>
            <a:ext cx="631256" cy="889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AutoShape 17"/>
          <p:cNvSpPr>
            <a:spLocks noChangeArrowheads="1"/>
          </p:cNvSpPr>
          <p:nvPr/>
        </p:nvSpPr>
        <p:spPr bwMode="auto">
          <a:xfrm>
            <a:off x="3970694" y="2540668"/>
            <a:ext cx="1332780" cy="52955"/>
          </a:xfrm>
          <a:prstGeom prst="rightArrow">
            <a:avLst>
              <a:gd name="adj1" fmla="val 50000"/>
              <a:gd name="adj2" fmla="val 243021"/>
            </a:avLst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82214" y="2201068"/>
            <a:ext cx="1254449" cy="69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侧面展开成长方形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8" grpId="0" animBg="1"/>
      <p:bldP spid="34" grpId="0" animBg="1"/>
      <p:bldP spid="35" grpId="0" animBg="1"/>
      <p:bldP spid="38" grpId="0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 bwMode="auto">
          <a:xfrm>
            <a:off x="346731" y="722947"/>
            <a:ext cx="3053759" cy="400110"/>
            <a:chOff x="468139" y="925612"/>
            <a:chExt cx="3686026" cy="551067"/>
          </a:xfrm>
        </p:grpSpPr>
        <p:sp>
          <p:nvSpPr>
            <p:cNvPr id="14" name="椭圆 13"/>
            <p:cNvSpPr/>
            <p:nvPr/>
          </p:nvSpPr>
          <p:spPr>
            <a:xfrm>
              <a:off x="468139" y="998546"/>
              <a:ext cx="315627" cy="35991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200" b="1" noProof="1">
                <a:solidFill>
                  <a:prstClr val="white"/>
                </a:solidFill>
              </a:endParaRPr>
            </a:p>
          </p:txBody>
        </p:sp>
        <p:sp>
          <p:nvSpPr>
            <p:cNvPr id="12291" name="TextBox 14"/>
            <p:cNvSpPr txBox="1">
              <a:spLocks noChangeArrowheads="1"/>
            </p:cNvSpPr>
            <p:nvPr/>
          </p:nvSpPr>
          <p:spPr bwMode="auto">
            <a:xfrm>
              <a:off x="818655" y="925612"/>
              <a:ext cx="3335510" cy="551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</a:rPr>
                <a:t>怎样求圆柱的侧面积？</a:t>
              </a:r>
            </a:p>
          </p:txBody>
        </p:sp>
      </p:grpSp>
      <p:grpSp>
        <p:nvGrpSpPr>
          <p:cNvPr id="2" name="组合 1"/>
          <p:cNvGrpSpPr/>
          <p:nvPr/>
        </p:nvGrpSpPr>
        <p:grpSpPr bwMode="auto">
          <a:xfrm>
            <a:off x="1697941" y="1057940"/>
            <a:ext cx="5152572" cy="1541438"/>
            <a:chOff x="2340347" y="1458243"/>
            <a:chExt cx="7100058" cy="2125663"/>
          </a:xfrm>
        </p:grpSpPr>
        <p:grpSp>
          <p:nvGrpSpPr>
            <p:cNvPr id="12293" name="组合 15"/>
            <p:cNvGrpSpPr/>
            <p:nvPr/>
          </p:nvGrpSpPr>
          <p:grpSpPr bwMode="auto">
            <a:xfrm>
              <a:off x="4930484" y="1458243"/>
              <a:ext cx="2387601" cy="2125663"/>
              <a:chOff x="7024437" y="1575594"/>
              <a:chExt cx="2387601" cy="2125663"/>
            </a:xfrm>
          </p:grpSpPr>
          <p:pic>
            <p:nvPicPr>
              <p:cNvPr id="12294" name="Picture 22" descr="u3jx01_802副本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7024437" y="1575594"/>
                <a:ext cx="2189163" cy="212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2295" name="组合 17"/>
              <p:cNvGrpSpPr/>
              <p:nvPr/>
            </p:nvGrpSpPr>
            <p:grpSpPr bwMode="auto">
              <a:xfrm>
                <a:off x="7197475" y="1737519"/>
                <a:ext cx="2214563" cy="1825186"/>
                <a:chOff x="7197475" y="1737519"/>
                <a:chExt cx="2214563" cy="1825186"/>
              </a:xfrm>
            </p:grpSpPr>
            <p:sp>
              <p:nvSpPr>
                <p:cNvPr id="1229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7754685" y="1737519"/>
                  <a:ext cx="921716" cy="4456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7082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31654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6226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40798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z="1500" dirty="0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底面</a:t>
                  </a:r>
                </a:p>
              </p:txBody>
            </p:sp>
            <p:sp>
              <p:nvSpPr>
                <p:cNvPr id="1229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7780085" y="3117056"/>
                  <a:ext cx="896315" cy="4456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7082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31654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6226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40798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z="1500" dirty="0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底面</a:t>
                  </a:r>
                </a:p>
              </p:txBody>
            </p:sp>
            <p:sp>
              <p:nvSpPr>
                <p:cNvPr id="1229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8978650" y="2440781"/>
                  <a:ext cx="433388" cy="4456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7082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31654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6226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40798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z="1500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高</a:t>
                  </a:r>
                </a:p>
              </p:txBody>
            </p:sp>
            <p:sp>
              <p:nvSpPr>
                <p:cNvPr id="12299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7587987" y="2450307"/>
                  <a:ext cx="1333554" cy="4456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7082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31654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6226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4079875" fontAlgn="base">
                    <a:spcBef>
                      <a:spcPct val="0"/>
                    </a:spcBef>
                    <a:spcAft>
                      <a:spcPct val="0"/>
                    </a:spcAft>
                    <a:defRPr sz="3000" b="1">
                      <a:solidFill>
                        <a:srgbClr val="CC0000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zh-CN" altLang="en-US" sz="1500" dirty="0">
                      <a:solidFill>
                        <a:prstClr val="black"/>
                      </a:solidFill>
                      <a:latin typeface="楷体" panose="02010609060101010101" pitchFamily="49" charset="-122"/>
                      <a:ea typeface="楷体" panose="02010609060101010101" pitchFamily="49" charset="-122"/>
                    </a:rPr>
                    <a:t>底面周长</a:t>
                  </a:r>
                  <a:endParaRPr lang="en-US" altLang="zh-CN" sz="1500" dirty="0">
                    <a:solidFill>
                      <a:prstClr val="black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endParaRPr>
                </a:p>
              </p:txBody>
            </p:sp>
            <p:sp>
              <p:nvSpPr>
                <p:cNvPr id="12300" name="Line 31"/>
                <p:cNvSpPr>
                  <a:spLocks noChangeShapeType="1"/>
                </p:cNvSpPr>
                <p:nvPr/>
              </p:nvSpPr>
              <p:spPr bwMode="auto">
                <a:xfrm>
                  <a:off x="8762750" y="2656682"/>
                  <a:ext cx="25241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2200" b="1">
                    <a:solidFill>
                      <a:srgbClr val="CC0000"/>
                    </a:solidFill>
                  </a:endParaRPr>
                </a:p>
              </p:txBody>
            </p:sp>
            <p:sp>
              <p:nvSpPr>
                <p:cNvPr id="12301" name="Line 32"/>
                <p:cNvSpPr>
                  <a:spLocks noChangeShapeType="1"/>
                </p:cNvSpPr>
                <p:nvPr/>
              </p:nvSpPr>
              <p:spPr bwMode="auto">
                <a:xfrm flipH="1">
                  <a:off x="7197475" y="2656682"/>
                  <a:ext cx="25241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2200" b="1">
                    <a:solidFill>
                      <a:srgbClr val="CC0000"/>
                    </a:solidFill>
                  </a:endParaRPr>
                </a:p>
              </p:txBody>
            </p:sp>
          </p:grpSp>
        </p:grpSp>
        <p:sp>
          <p:nvSpPr>
            <p:cNvPr id="12302" name="AutoShape 18"/>
            <p:cNvSpPr>
              <a:spLocks noChangeArrowheads="1"/>
            </p:cNvSpPr>
            <p:nvPr/>
          </p:nvSpPr>
          <p:spPr bwMode="auto">
            <a:xfrm rot="2487689">
              <a:off x="6275515" y="2897605"/>
              <a:ext cx="613864" cy="45719"/>
            </a:xfrm>
            <a:prstGeom prst="rightArrow">
              <a:avLst>
                <a:gd name="adj1" fmla="val 50000"/>
                <a:gd name="adj2" fmla="val 246595"/>
              </a:avLst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8" name="流程图: 可选过程 27"/>
            <p:cNvSpPr/>
            <p:nvPr/>
          </p:nvSpPr>
          <p:spPr>
            <a:xfrm>
              <a:off x="6811812" y="3123531"/>
              <a:ext cx="1906364" cy="431800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700" b="1" noProof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长方形的长</a:t>
              </a:r>
            </a:p>
          </p:txBody>
        </p:sp>
        <p:sp>
          <p:nvSpPr>
            <p:cNvPr id="12304" name="AutoShape 18"/>
            <p:cNvSpPr>
              <a:spLocks noChangeArrowheads="1"/>
            </p:cNvSpPr>
            <p:nvPr/>
          </p:nvSpPr>
          <p:spPr bwMode="auto">
            <a:xfrm>
              <a:off x="7227357" y="2516233"/>
              <a:ext cx="306932" cy="45719"/>
            </a:xfrm>
            <a:prstGeom prst="rightArrow">
              <a:avLst>
                <a:gd name="adj1" fmla="val 50000"/>
                <a:gd name="adj2" fmla="val 246595"/>
              </a:avLst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5" name="流程图: 可选过程 34"/>
            <p:cNvSpPr/>
            <p:nvPr/>
          </p:nvSpPr>
          <p:spPr>
            <a:xfrm>
              <a:off x="7534040" y="2334543"/>
              <a:ext cx="1906365" cy="431800"/>
            </a:xfrm>
            <a:prstGeom prst="flowChartAlternateProcess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1700" b="1" noProof="1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长方形的宽</a:t>
              </a:r>
            </a:p>
          </p:txBody>
        </p:sp>
        <p:pic>
          <p:nvPicPr>
            <p:cNvPr id="12306" name="Picture 15" descr="6B30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340347" y="2046855"/>
              <a:ext cx="870064" cy="1227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7" name="AutoShape 17"/>
            <p:cNvSpPr>
              <a:spLocks noChangeArrowheads="1"/>
            </p:cNvSpPr>
            <p:nvPr/>
          </p:nvSpPr>
          <p:spPr bwMode="auto">
            <a:xfrm>
              <a:off x="3210411" y="2605385"/>
              <a:ext cx="1837506" cy="72000"/>
            </a:xfrm>
            <a:prstGeom prst="rightArrow">
              <a:avLst>
                <a:gd name="adj1" fmla="val 50000"/>
                <a:gd name="adj2" fmla="val 246584"/>
              </a:avLst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>
                <a:solidFill>
                  <a:srgbClr val="CC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0" name="Rectangle 24"/>
          <p:cNvSpPr>
            <a:spLocks noChangeArrowheads="1"/>
          </p:cNvSpPr>
          <p:nvPr/>
        </p:nvSpPr>
        <p:spPr bwMode="auto">
          <a:xfrm>
            <a:off x="914631" y="3101295"/>
            <a:ext cx="4345070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32485" algn="ctr"/>
              </a:tabLst>
            </a:pPr>
            <a:r>
              <a:rPr lang="zh-CN" altLang="en-US" sz="23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圆柱的侧面积</a:t>
            </a:r>
            <a:r>
              <a:rPr lang="zh-CN" altLang="en-US" sz="2300" b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3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3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长方形的面积</a:t>
            </a:r>
            <a:endParaRPr lang="zh-CN" altLang="en-US" sz="2300" b="1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" name="Rectangle 25"/>
          <p:cNvSpPr>
            <a:spLocks noChangeArrowheads="1"/>
          </p:cNvSpPr>
          <p:nvPr/>
        </p:nvSpPr>
        <p:spPr bwMode="auto">
          <a:xfrm>
            <a:off x="2055039" y="3490396"/>
            <a:ext cx="4836944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32485" algn="ctr"/>
              </a:tabLst>
            </a:pPr>
            <a:r>
              <a:rPr lang="en-US" altLang="zh-CN" sz="2300" b="1">
                <a:solidFill>
                  <a:srgbClr val="112BED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</a:t>
            </a:r>
            <a:r>
              <a:rPr lang="zh-CN" altLang="en-US" sz="2300" b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＝</a:t>
            </a:r>
            <a:r>
              <a:rPr lang="zh-CN" altLang="en-US" sz="23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</a:t>
            </a:r>
            <a:r>
              <a:rPr lang="zh-CN" altLang="en-US" sz="2300" b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长                 </a:t>
            </a:r>
            <a:r>
              <a:rPr lang="en-US" altLang="zh-CN" sz="2300" b="1">
                <a:solidFill>
                  <a:prstClr val="blac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    </a:t>
            </a:r>
            <a:r>
              <a:rPr lang="zh-CN" altLang="en-US" sz="23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宽</a:t>
            </a:r>
            <a:endParaRPr lang="en-US" altLang="zh-CN" sz="23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2" name="矩形 28"/>
          <p:cNvSpPr>
            <a:spLocks noChangeArrowheads="1"/>
          </p:cNvSpPr>
          <p:nvPr/>
        </p:nvSpPr>
        <p:spPr bwMode="auto">
          <a:xfrm>
            <a:off x="2488164" y="4091316"/>
            <a:ext cx="680789" cy="42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32485" algn="ctr"/>
              </a:tabLst>
            </a:pPr>
            <a:r>
              <a:rPr lang="zh-CN" altLang="en-US" sz="23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＝</a:t>
            </a:r>
          </a:p>
        </p:txBody>
      </p:sp>
      <p:cxnSp>
        <p:nvCxnSpPr>
          <p:cNvPr id="43" name="直接箭头连接符 30"/>
          <p:cNvCxnSpPr>
            <a:cxnSpLocks noChangeShapeType="1"/>
          </p:cNvCxnSpPr>
          <p:nvPr/>
        </p:nvCxnSpPr>
        <p:spPr bwMode="auto">
          <a:xfrm>
            <a:off x="4175737" y="3914033"/>
            <a:ext cx="0" cy="208365"/>
          </a:xfrm>
          <a:prstGeom prst="straightConnector1">
            <a:avLst/>
          </a:prstGeom>
          <a:noFill/>
          <a:ln w="28575">
            <a:solidFill>
              <a:srgbClr val="00B0F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直接箭头连接符 31"/>
          <p:cNvCxnSpPr>
            <a:cxnSpLocks noChangeShapeType="1"/>
          </p:cNvCxnSpPr>
          <p:nvPr/>
        </p:nvCxnSpPr>
        <p:spPr bwMode="auto">
          <a:xfrm>
            <a:off x="6370159" y="3914033"/>
            <a:ext cx="0" cy="208365"/>
          </a:xfrm>
          <a:prstGeom prst="straightConnector1">
            <a:avLst/>
          </a:prstGeom>
          <a:noFill/>
          <a:ln w="28575">
            <a:solidFill>
              <a:srgbClr val="00B0F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" name="矩形 28"/>
          <p:cNvSpPr>
            <a:spLocks noChangeArrowheads="1"/>
          </p:cNvSpPr>
          <p:nvPr/>
        </p:nvSpPr>
        <p:spPr bwMode="auto">
          <a:xfrm>
            <a:off x="3212726" y="4087863"/>
            <a:ext cx="2295791" cy="42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32485" algn="ctr"/>
              </a:tabLst>
            </a:pPr>
            <a:r>
              <a:rPr lang="zh-CN" altLang="en-US" sz="23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圆柱的底面周长</a:t>
            </a:r>
          </a:p>
        </p:txBody>
      </p:sp>
      <p:sp>
        <p:nvSpPr>
          <p:cNvPr id="47" name="矩形 28"/>
          <p:cNvSpPr>
            <a:spLocks noChangeArrowheads="1"/>
          </p:cNvSpPr>
          <p:nvPr/>
        </p:nvSpPr>
        <p:spPr bwMode="auto">
          <a:xfrm>
            <a:off x="5521189" y="4083258"/>
            <a:ext cx="1261360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32485" algn="ctr"/>
              </a:tabLst>
            </a:pPr>
            <a:r>
              <a:rPr lang="en-US" altLang="zh-CN" sz="23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     </a:t>
            </a:r>
            <a:r>
              <a:rPr lang="zh-CN" altLang="en-US" sz="23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高 </a:t>
            </a:r>
          </a:p>
        </p:txBody>
      </p:sp>
      <p:sp>
        <p:nvSpPr>
          <p:cNvPr id="48" name="TextBox 4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84535" y="3207206"/>
            <a:ext cx="1352728" cy="455765"/>
          </a:xfrm>
          <a:prstGeom prst="rect">
            <a:avLst/>
          </a:prstGeom>
          <a:blipFill rotWithShape="0">
            <a:blip r:embed="rId4" cstate="email"/>
            <a:stretch>
              <a:fillRect/>
            </a:stretch>
          </a:blipFill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b="1" noProof="1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6" grpId="0"/>
      <p:bldP spid="47" grpId="0"/>
      <p:bldP spid="4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1028</Words>
  <Application>Microsoft Office PowerPoint</Application>
  <PresentationFormat>全屏显示(16:9)</PresentationFormat>
  <Paragraphs>176</Paragraphs>
  <Slides>22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黑体</vt:lpstr>
      <vt:lpstr>华文新魏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2020-07-22T08:27:00Z</dcterms:created>
  <dcterms:modified xsi:type="dcterms:W3CDTF">2023-01-16T22:02:29Z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780651BE2D074B2D84E6115758D594B4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