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76" r:id="rId3"/>
    <p:sldId id="333" r:id="rId4"/>
    <p:sldId id="266" r:id="rId5"/>
    <p:sldId id="370" r:id="rId6"/>
    <p:sldId id="371" r:id="rId7"/>
    <p:sldId id="259" r:id="rId8"/>
    <p:sldId id="335" r:id="rId9"/>
    <p:sldId id="272" r:id="rId10"/>
    <p:sldId id="271" r:id="rId11"/>
    <p:sldId id="280" r:id="rId12"/>
    <p:sldId id="337" r:id="rId13"/>
    <p:sldId id="323" r:id="rId14"/>
    <p:sldId id="274" r:id="rId15"/>
    <p:sldId id="366" r:id="rId16"/>
    <p:sldId id="368" r:id="rId17"/>
    <p:sldId id="283" r:id="rId18"/>
    <p:sldId id="375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课标第一网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3300"/>
    <a:srgbClr val="0000FF"/>
    <a:srgbClr val="CCFF99"/>
    <a:srgbClr val="3399FF"/>
    <a:srgbClr val="33CCFF"/>
    <a:srgbClr val="00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4190" autoAdjust="0"/>
  </p:normalViewPr>
  <p:slideViewPr>
    <p:cSldViewPr>
      <p:cViewPr>
        <p:scale>
          <a:sx n="100" d="100"/>
          <a:sy n="100" d="100"/>
        </p:scale>
        <p:origin x="-38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CDFAF994-C04F-4E39-8A2E-45985242A5F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098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9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AE493F7-1DEE-49A8-961C-E28EDED24047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986B118-F2A1-4D34-9A5A-C13C8E717D5D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C2E4F7A-49D3-4668-BF63-57C79E6A1E18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9C64E08-5369-47CE-A64A-4C5D83F90409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F7DC12F-78A5-420B-ACAD-EE9C4871C28D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DAC22B6-2E3E-4177-A492-614BAD4B3820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130352F-4FBB-4621-BD85-4706F88CA465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24B2A97-B4CE-4E36-9AF1-03CAD468E907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22C7ED81-D74F-4D12-A8A3-116C0AE6E3E3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6FAB4AE-3080-405C-BDB2-2E533D5BE775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1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61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90AE9A5-9F0F-48CD-BF22-5EA04D93C695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2A5F268-333D-4750-AEDB-E1ADB3943C2B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B15C9D4-0F3B-4B26-866F-E6A2D8D5CDCB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22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3A5B9BA-FE32-41FA-9B90-13F8B98E5D5A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3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3DB6066-5C8C-4994-8071-91518A2839C2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D6E1D64-70F6-44F2-8E31-90E62979EB32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F994-C04F-4E39-8A2E-45985242A5F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E6DF7A2-ECEE-4ADC-B613-2BCEAB045374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E9C1F-6E01-4B3C-876F-48FA40A44D4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8C1AE-DA72-48FA-97E2-65D62BF6A8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105DD-0F60-4E8B-8CFD-6FCB742952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DE673-9A81-4F97-B372-0BB941FE6F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E9C1F-6E01-4B3C-876F-48FA40A44D4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23ABD-81E7-4D81-84FE-6EABB15D21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F512F-6E00-4577-A5C9-8740546EB8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53801-6499-4FA6-A9BA-E4D3C944167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1D50B-4288-463A-8639-FFDDA362B24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3BC44-2511-43CC-98E1-C1813E0791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CBD4E-541D-4A01-BE8D-8EAF4D41CF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E33E5-AA23-46A6-9273-CEE451ECBB9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5FC2708-7A58-4C0C-9890-686B610C807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file:///C:\Users\yaoyuying\Desktop\ppt\5A%20ppt%20editing\5A%20PPT%20&#20108;&#26657;&#26679;\Module%204\Unit%2010\&#38899;&#39057;\learn04.mp3" TargetMode="External"/><Relationship Id="rId7" Type="http://schemas.openxmlformats.org/officeDocument/2006/relationships/image" Target="../media/image2.png"/><Relationship Id="rId2" Type="http://schemas.openxmlformats.org/officeDocument/2006/relationships/audio" Target="file:///C:\Users\yaoyuying\Desktop\ppt\5A%20ppt%20editing\5A%20PPT%20&#20108;&#26657;&#26679;\Module%204\Unit%2010\&#38899;&#39057;\learn03.mp3" TargetMode="External"/><Relationship Id="rId1" Type="http://schemas.microsoft.com/office/2007/relationships/media" Target="file:///C:\Users\yaoyuying\Desktop\ppt\5A%20ppt%20editing\5A%20PPT%20&#20108;&#26657;&#26679;\Module%204\Unit%2010\&#38899;&#39057;\learn03.mp3" TargetMode="External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9.png"/><Relationship Id="rId4" Type="http://schemas.openxmlformats.org/officeDocument/2006/relationships/audio" Target="file:///C:\Users\yaoyuying\Desktop\ppt\5A%20ppt%20editing\5A%20PPT%20&#20108;&#26657;&#26679;\Module%204\Unit%2010\&#38899;&#39057;\learn04.mp3" TargetMode="External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file:///C:\Users\yaoyuying\Desktop\ppt\5A%20ppt%20editing\5A%20PPT%20&#20108;&#26657;&#26679;\Module%204\Unit%2010\&#38899;&#39057;\say3.mp3" TargetMode="External"/><Relationship Id="rId7" Type="http://schemas.openxmlformats.org/officeDocument/2006/relationships/image" Target="../media/image2.png"/><Relationship Id="rId2" Type="http://schemas.openxmlformats.org/officeDocument/2006/relationships/audio" Target="file:///C:\Users\yaoyuying\Desktop\ppt\5A%20ppt%20editing\5A%20PPT%20&#20108;&#26657;&#26679;\Module%204\Unit%2010\&#38899;&#39057;\say%201.mp3" TargetMode="External"/><Relationship Id="rId1" Type="http://schemas.microsoft.com/office/2007/relationships/media" Target="file:///C:\Users\yaoyuying\Desktop\ppt\5A%20ppt%20editing\5A%20PPT%20&#20108;&#26657;&#26679;\Module%204\Unit%2010\&#38899;&#39057;\say%201.mp3" TargetMode="Externa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8.png"/><Relationship Id="rId4" Type="http://schemas.openxmlformats.org/officeDocument/2006/relationships/audio" Target="file:///C:\Users\yaoyuying\Desktop\ppt\5A%20ppt%20editing\5A%20PPT%20&#20108;&#26657;&#26679;\Module%204\Unit%2010\&#38899;&#39057;\say3.mp3" TargetMode="Externa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file:///C:\Users\yaoyuying\Desktop\ppt\5A%20ppt%20editing\5A%20PPT%20&#20108;&#26657;&#26679;\Module%204\Unit%2010\&#38899;&#39057;\say%204.mp3" TargetMode="External"/><Relationship Id="rId7" Type="http://schemas.openxmlformats.org/officeDocument/2006/relationships/image" Target="../media/image2.png"/><Relationship Id="rId2" Type="http://schemas.openxmlformats.org/officeDocument/2006/relationships/audio" Target="file:///C:\Users\yaoyuying\Desktop\ppt\5A%20ppt%20editing\5A%20PPT%20&#20108;&#26657;&#26679;\Module%204\Unit%2010\&#38899;&#39057;\say2.mp3" TargetMode="External"/><Relationship Id="rId1" Type="http://schemas.microsoft.com/office/2007/relationships/media" Target="file:///C:\Users\yaoyuying\Desktop\ppt\5A%20ppt%20editing\5A%20PPT%20&#20108;&#26657;&#26679;\Module%204\Unit%2010\&#38899;&#39057;\say2.mp3" TargetMode="Externa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8.png"/><Relationship Id="rId4" Type="http://schemas.openxmlformats.org/officeDocument/2006/relationships/audio" Target="file:///C:\Users\yaoyuying\Desktop\ppt\5A%20ppt%20editing\5A%20PPT%20&#20108;&#26657;&#26679;\Module%204\Unit%2010\&#38899;&#39057;\say%204.mp3" TargetMode="External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media" Target="file:///C:\Users\yaoyuying\Desktop\ppt\5A%20ppt%20editing\5A%20PPT%20&#20108;&#26657;&#26679;\Module%204\Unit%2010\&#38899;&#39057;\learn02.mp3" TargetMode="External"/><Relationship Id="rId7" Type="http://schemas.openxmlformats.org/officeDocument/2006/relationships/image" Target="../media/image2.png"/><Relationship Id="rId2" Type="http://schemas.openxmlformats.org/officeDocument/2006/relationships/audio" Target="file:///C:\Users\yaoyuying\Desktop\ppt\5A%20ppt%20editing\5A%20PPT%20&#20108;&#26657;&#26679;\Module%204\Unit%2010\&#38899;&#39057;\learn01.mp3" TargetMode="External"/><Relationship Id="rId1" Type="http://schemas.microsoft.com/office/2007/relationships/media" Target="file:///C:\Users\yaoyuying\Desktop\ppt\5A%20ppt%20editing\5A%20PPT%20&#20108;&#26657;&#26679;\Module%204\Unit%2010\&#38899;&#39057;\learn01.mp3" TargetMode="Externa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7.jpeg"/><Relationship Id="rId4" Type="http://schemas.openxmlformats.org/officeDocument/2006/relationships/audio" Target="file:///C:\Users\yaoyuying\Desktop\ppt\5A%20ppt%20editing\5A%20PPT%20&#20108;&#26657;&#26679;\Module%204\Unit%2010\&#38899;&#39057;\learn02.mp3" TargetMode="Externa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9" descr="C:\Users\lyz\Desktop\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标题 1"/>
          <p:cNvSpPr txBox="1">
            <a:spLocks noChangeArrowheads="1"/>
          </p:cNvSpPr>
          <p:nvPr/>
        </p:nvSpPr>
        <p:spPr bwMode="auto">
          <a:xfrm>
            <a:off x="1763688" y="1988840"/>
            <a:ext cx="655282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38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Wind</a:t>
            </a: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4704"/>
            <a:ext cx="1979613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C:\Users\yaoyuying\Desktop\73_04_SOE5A-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4714" y="3480977"/>
            <a:ext cx="2520280" cy="333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-1" y="5661025"/>
            <a:ext cx="9148763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9" descr="C:\Users\lyz\Desktop\4.t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403725" y="4303713"/>
            <a:ext cx="518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/>
              <a:t>Is the windmill moving quickly?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429125" y="4945063"/>
            <a:ext cx="43434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00FF"/>
                </a:solidFill>
              </a:rPr>
              <a:t>No. It is moving </a:t>
            </a:r>
            <a:r>
              <a:rPr lang="en-US" altLang="zh-CN" sz="2400">
                <a:solidFill>
                  <a:srgbClr val="FF0000"/>
                </a:solidFill>
              </a:rPr>
              <a:t>slowly</a:t>
            </a:r>
            <a:r>
              <a:rPr lang="en-US" altLang="zh-CN" sz="240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928938" y="4516438"/>
            <a:ext cx="13573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slowly</a:t>
            </a:r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4572000" y="38862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400550" y="1762125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/>
              <a:t>Is the windmill moving quickly?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400550" y="2365375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00FF"/>
                </a:solidFill>
              </a:rPr>
              <a:t>Yes, it is moving </a:t>
            </a:r>
            <a:r>
              <a:rPr lang="en-US" altLang="zh-CN" sz="2400">
                <a:solidFill>
                  <a:srgbClr val="FF0000"/>
                </a:solidFill>
              </a:rPr>
              <a:t>quickly</a:t>
            </a:r>
            <a:r>
              <a:rPr lang="en-US" altLang="zh-CN" sz="240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928938" y="1962150"/>
            <a:ext cx="1239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quickly</a:t>
            </a:r>
          </a:p>
        </p:txBody>
      </p:sp>
      <p:pic>
        <p:nvPicPr>
          <p:cNvPr id="2" name="learn0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5122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earn04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2532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6" descr="ask and answer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075" y="138113"/>
            <a:ext cx="33147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52500" y="3670300"/>
            <a:ext cx="1728788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52500" y="1323975"/>
            <a:ext cx="171291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3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0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295" grpId="0"/>
      <p:bldP spid="12297" grpId="0"/>
      <p:bldP spid="12299" grpId="0"/>
      <p:bldP spid="12303" grpId="0"/>
      <p:bldP spid="12304" grpId="0"/>
      <p:bldP spid="123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9" descr="C:\Users\lyz\Desktop\4.t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68313" y="1989138"/>
            <a:ext cx="8280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/>
              <a:t>The wind is blowing.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/>
              <a:t>It is blowing </a:t>
            </a:r>
            <a:r>
              <a:rPr lang="en-US" altLang="zh-CN" sz="2800" b="1" dirty="0">
                <a:solidFill>
                  <a:srgbClr val="0066FF"/>
                </a:solidFill>
              </a:rPr>
              <a:t>gently</a:t>
            </a:r>
            <a:r>
              <a:rPr lang="en-US" altLang="zh-CN" sz="2800" b="1" dirty="0"/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/>
              <a:t>The flowers are dancing in the wind </a:t>
            </a:r>
            <a:r>
              <a:rPr lang="en-US" altLang="zh-CN" sz="2800" b="1" dirty="0">
                <a:solidFill>
                  <a:srgbClr val="FF0066"/>
                </a:solidFill>
              </a:rPr>
              <a:t>softly</a:t>
            </a:r>
            <a:r>
              <a:rPr lang="en-US" altLang="zh-CN" sz="2800" b="1" dirty="0"/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80112" y="620688"/>
            <a:ext cx="2160240" cy="2452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08063" y="4276725"/>
            <a:ext cx="8280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/>
              <a:t>The wind is blowing.</a:t>
            </a:r>
          </a:p>
          <a:p>
            <a:pPr>
              <a:spcBef>
                <a:spcPct val="50000"/>
              </a:spcBef>
            </a:pPr>
            <a:r>
              <a:rPr lang="en-US" altLang="zh-CN" sz="2800" b="1"/>
              <a:t>It is blowing </a:t>
            </a:r>
            <a:r>
              <a:rPr lang="en-US" altLang="zh-CN" sz="2800" b="1">
                <a:solidFill>
                  <a:srgbClr val="0066FF"/>
                </a:solidFill>
              </a:rPr>
              <a:t>gently</a:t>
            </a:r>
            <a:r>
              <a:rPr lang="en-US" altLang="zh-CN" sz="2800" b="1"/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800" b="1"/>
              <a:t>The windmill is moving </a:t>
            </a:r>
            <a:r>
              <a:rPr lang="en-US" altLang="zh-CN" sz="2800" b="1">
                <a:solidFill>
                  <a:srgbClr val="FF0066"/>
                </a:solidFill>
              </a:rPr>
              <a:t>slowly</a:t>
            </a:r>
            <a:r>
              <a:rPr lang="en-US" altLang="zh-CN" sz="2800" b="1"/>
              <a:t>.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3" y="482600"/>
            <a:ext cx="40719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ay 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463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ay3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4629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5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48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9" descr="C:\Users\lyz\Desktop\4.t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68313" y="1989138"/>
            <a:ext cx="8280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/>
              <a:t>The wind is blowing.</a:t>
            </a:r>
          </a:p>
          <a:p>
            <a:pPr>
              <a:spcBef>
                <a:spcPct val="50000"/>
              </a:spcBef>
            </a:pPr>
            <a:r>
              <a:rPr lang="en-US" altLang="zh-CN" sz="2800" b="1"/>
              <a:t>It is blowing </a:t>
            </a:r>
            <a:r>
              <a:rPr lang="en-US" altLang="zh-CN" sz="2800" b="1">
                <a:solidFill>
                  <a:srgbClr val="0066FF"/>
                </a:solidFill>
              </a:rPr>
              <a:t>strongly</a:t>
            </a:r>
            <a:r>
              <a:rPr lang="en-US" altLang="zh-CN" sz="2800" b="1"/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800" b="1"/>
              <a:t>The children are flying their kites </a:t>
            </a:r>
            <a:r>
              <a:rPr lang="en-US" altLang="zh-CN" sz="2800" b="1">
                <a:solidFill>
                  <a:srgbClr val="FF0066"/>
                </a:solidFill>
              </a:rPr>
              <a:t>happily</a:t>
            </a:r>
            <a:r>
              <a:rPr lang="en-US" altLang="zh-CN" sz="2800" b="1"/>
              <a:t>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08063" y="4276725"/>
            <a:ext cx="8280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/>
              <a:t>The wind is blowing.</a:t>
            </a:r>
          </a:p>
          <a:p>
            <a:pPr>
              <a:spcBef>
                <a:spcPct val="50000"/>
              </a:spcBef>
            </a:pPr>
            <a:r>
              <a:rPr lang="en-US" altLang="zh-CN" sz="2800" b="1"/>
              <a:t>It is blowing </a:t>
            </a:r>
            <a:r>
              <a:rPr lang="en-US" altLang="zh-CN" sz="2800" b="1">
                <a:solidFill>
                  <a:srgbClr val="0066FF"/>
                </a:solidFill>
              </a:rPr>
              <a:t>strongly</a:t>
            </a:r>
            <a:r>
              <a:rPr lang="en-US" altLang="zh-CN" sz="2800" b="1"/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800" b="1"/>
              <a:t>The windmill is moving </a:t>
            </a:r>
            <a:r>
              <a:rPr lang="en-US" altLang="zh-CN" sz="2800" b="1">
                <a:solidFill>
                  <a:srgbClr val="FF0066"/>
                </a:solidFill>
              </a:rPr>
              <a:t>quickly</a:t>
            </a:r>
            <a:r>
              <a:rPr lang="en-US" altLang="zh-CN" sz="2800" b="1"/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email"/>
          <a:srcRect t="-863" r="-2434"/>
          <a:stretch>
            <a:fillRect/>
          </a:stretch>
        </p:blipFill>
        <p:spPr bwMode="auto">
          <a:xfrm rot="1213307">
            <a:off x="6277523" y="893654"/>
            <a:ext cx="2091906" cy="2487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15888"/>
            <a:ext cx="42195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ay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24209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ay 4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4575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5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2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48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9" descr="C:\Users\lyz\Desktop\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84213" y="5373688"/>
            <a:ext cx="8064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/>
              <a:t>In Picture __, the wind is blowing …</a:t>
            </a:r>
          </a:p>
          <a:p>
            <a:r>
              <a:rPr lang="en-US" altLang="zh-CN" sz="3200" b="1"/>
              <a:t>The … is/are ____________.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846138"/>
            <a:ext cx="285750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350" y="836613"/>
            <a:ext cx="267335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47813" y="3141663"/>
            <a:ext cx="2303462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3800" y="3141663"/>
            <a:ext cx="248920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932363" y="2708275"/>
            <a:ext cx="3671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0070C0"/>
                </a:solidFill>
              </a:rPr>
              <a:t>children/fly kites/happily 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003800" y="4797425"/>
            <a:ext cx="367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0070C0"/>
                </a:solidFill>
              </a:rPr>
              <a:t>windmill/move/slowly 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243013" y="2708275"/>
            <a:ext cx="2994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0070C0"/>
                </a:solidFill>
              </a:rPr>
              <a:t>flowers/dance/softly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187450" y="4797425"/>
            <a:ext cx="367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0070C0"/>
                </a:solidFill>
              </a:rPr>
              <a:t>windmill/move/quickly </a:t>
            </a:r>
          </a:p>
        </p:txBody>
      </p:sp>
      <p:pic>
        <p:nvPicPr>
          <p:cNvPr id="28683" name="Picture 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DE5"/>
              </a:clrFrom>
              <a:clrTo>
                <a:srgbClr val="FFFD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0"/>
            <a:ext cx="309721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9" descr="C:\Users\lyz\Desktop\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6388" y="1296988"/>
            <a:ext cx="85312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dirty="0"/>
              <a:t>1. It’s a nice day today. The wind is blowing ______ (gentle). </a:t>
            </a:r>
          </a:p>
          <a:p>
            <a:pPr>
              <a:spcBef>
                <a:spcPct val="50000"/>
              </a:spcBef>
            </a:pPr>
            <a:r>
              <a:rPr lang="en-US" altLang="zh-CN" sz="2800" dirty="0"/>
              <a:t>2. What can you see on _____ (wind) or ____ (rain) days? </a:t>
            </a:r>
          </a:p>
          <a:p>
            <a:pPr>
              <a:spcBef>
                <a:spcPct val="50000"/>
              </a:spcBef>
            </a:pPr>
            <a:r>
              <a:rPr lang="en-US" altLang="zh-CN" sz="2800" dirty="0"/>
              <a:t>3. The clouds are moving ______ (quick) in the sky. </a:t>
            </a:r>
          </a:p>
          <a:p>
            <a:pPr>
              <a:spcBef>
                <a:spcPct val="50000"/>
              </a:spcBef>
            </a:pPr>
            <a:r>
              <a:rPr lang="en-US" altLang="zh-CN" sz="2800" dirty="0"/>
              <a:t>4. The rain is _____ (heavy). People in the streets go home ______ (quick). </a:t>
            </a:r>
          </a:p>
          <a:p>
            <a:pPr>
              <a:spcBef>
                <a:spcPct val="50000"/>
              </a:spcBef>
            </a:pPr>
            <a:r>
              <a:rPr lang="en-US" altLang="zh-CN" sz="2800" dirty="0"/>
              <a:t>5. The wind blows _______ (strong). Some leaves fall on the ground.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653213" y="1239838"/>
            <a:ext cx="144780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gently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49688" y="2343150"/>
            <a:ext cx="12192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windy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119813" y="2349500"/>
            <a:ext cx="10668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rainy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995738" y="2997200"/>
            <a:ext cx="15240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quickly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246313" y="3644900"/>
            <a:ext cx="1195387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</a:rPr>
              <a:t>heavy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246188" y="4005263"/>
            <a:ext cx="175260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quickly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009900" y="4668838"/>
            <a:ext cx="22098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strongly</a:t>
            </a:r>
          </a:p>
        </p:txBody>
      </p:sp>
      <p:sp>
        <p:nvSpPr>
          <p:cNvPr id="2" name="矩形 1"/>
          <p:cNvSpPr/>
          <p:nvPr/>
        </p:nvSpPr>
        <p:spPr>
          <a:xfrm>
            <a:off x="179512" y="116632"/>
            <a:ext cx="427976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Read and complete</a:t>
            </a:r>
            <a:endParaRPr lang="zh-CN" alt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6" grpId="0"/>
      <p:bldP spid="15367" grpId="0"/>
      <p:bldP spid="15368" grpId="0"/>
      <p:bldP spid="15369" grpId="0"/>
      <p:bldP spid="15370" grpId="0"/>
      <p:bldP spid="15371" grpId="0"/>
      <p:bldP spid="153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9" descr="C:\Users\lyz\Desktop\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755650" y="3860800"/>
            <a:ext cx="417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68375" y="3413125"/>
            <a:ext cx="3032125" cy="400050"/>
          </a:xfrm>
          <a:prstGeom prst="rect">
            <a:avLst/>
          </a:prstGeom>
          <a:solidFill>
            <a:srgbClr val="FFFF66"/>
          </a:solidFill>
          <a:ln w="28575">
            <a:solidFill>
              <a:srgbClr val="FF66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/>
              <a:t>Draw a circle and cut it out.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572000" y="3413125"/>
            <a:ext cx="4000500" cy="400050"/>
          </a:xfrm>
          <a:prstGeom prst="rect">
            <a:avLst/>
          </a:prstGeom>
          <a:solidFill>
            <a:srgbClr val="FFFF66"/>
          </a:solidFill>
          <a:ln w="28575">
            <a:solidFill>
              <a:srgbClr val="FF66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/>
              <a:t>Draw eight lines and cut along them.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039938" y="6342063"/>
            <a:ext cx="746125" cy="400050"/>
          </a:xfrm>
          <a:prstGeom prst="rect">
            <a:avLst/>
          </a:prstGeom>
          <a:solidFill>
            <a:srgbClr val="FFFF66"/>
          </a:solidFill>
          <a:ln w="28575">
            <a:solidFill>
              <a:srgbClr val="FF66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/>
              <a:t>Fold.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576888" y="6342063"/>
            <a:ext cx="1924050" cy="400050"/>
          </a:xfrm>
          <a:prstGeom prst="rect">
            <a:avLst/>
          </a:prstGeom>
          <a:solidFill>
            <a:srgbClr val="FFFF66"/>
          </a:solidFill>
          <a:ln w="28575">
            <a:solidFill>
              <a:srgbClr val="FF66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/>
              <a:t>Pin it to a pencil.</a:t>
            </a:r>
          </a:p>
        </p:txBody>
      </p:sp>
      <p:grpSp>
        <p:nvGrpSpPr>
          <p:cNvPr id="22" name="组合 21"/>
          <p:cNvGrpSpPr/>
          <p:nvPr/>
        </p:nvGrpSpPr>
        <p:grpSpPr bwMode="auto">
          <a:xfrm>
            <a:off x="928688" y="955675"/>
            <a:ext cx="2857500" cy="2357438"/>
            <a:chOff x="928662" y="785794"/>
            <a:chExt cx="2857520" cy="2357454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155676" y="928670"/>
              <a:ext cx="2630506" cy="2214578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prstDash val="sysDot"/>
              <a:miter lim="800000"/>
              <a:headEnd/>
              <a:tailEnd/>
            </a:ln>
          </p:spPr>
        </p:pic>
        <p:sp>
          <p:nvSpPr>
            <p:cNvPr id="17" name="椭圆 16"/>
            <p:cNvSpPr/>
            <p:nvPr/>
          </p:nvSpPr>
          <p:spPr>
            <a:xfrm>
              <a:off x="928662" y="785794"/>
              <a:ext cx="500065" cy="50006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Curlz MT" panose="04040404050702020202" pitchFamily="82" charset="0"/>
                </a:rPr>
                <a:t>1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Curlz MT" panose="04040404050702020202" pitchFamily="82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5000625" y="955675"/>
            <a:ext cx="2862263" cy="2357438"/>
            <a:chOff x="5000628" y="785794"/>
            <a:chExt cx="2863000" cy="235745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214996" y="928670"/>
              <a:ext cx="2648632" cy="2214578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prstDash val="sysDot"/>
              <a:miter lim="800000"/>
              <a:headEnd/>
              <a:tailEnd/>
            </a:ln>
          </p:spPr>
        </p:pic>
        <p:sp>
          <p:nvSpPr>
            <p:cNvPr id="18" name="椭圆 17"/>
            <p:cNvSpPr/>
            <p:nvPr/>
          </p:nvSpPr>
          <p:spPr>
            <a:xfrm>
              <a:off x="5000628" y="785794"/>
              <a:ext cx="500192" cy="50006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Curlz MT" panose="04040404050702020202" pitchFamily="82" charset="0"/>
                </a:rPr>
                <a:t>2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Curlz MT" panose="04040404050702020202" pitchFamily="82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857250" y="3884613"/>
            <a:ext cx="2928938" cy="2357437"/>
            <a:chOff x="857224" y="3714752"/>
            <a:chExt cx="2928958" cy="235745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087414" y="3857628"/>
              <a:ext cx="2698768" cy="2214578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prstDash val="sysDot"/>
              <a:miter lim="800000"/>
              <a:headEnd/>
              <a:tailEnd/>
            </a:ln>
          </p:spPr>
        </p:pic>
        <p:sp>
          <p:nvSpPr>
            <p:cNvPr id="19" name="椭圆 18"/>
            <p:cNvSpPr/>
            <p:nvPr/>
          </p:nvSpPr>
          <p:spPr>
            <a:xfrm>
              <a:off x="857224" y="3714752"/>
              <a:ext cx="500066" cy="50006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Curlz MT" panose="04040404050702020202" pitchFamily="82" charset="0"/>
                </a:rPr>
                <a:t>3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Curlz MT" panose="04040404050702020202" pitchFamily="82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5000625" y="3884613"/>
            <a:ext cx="2844800" cy="2357437"/>
            <a:chOff x="5000628" y="3714752"/>
            <a:chExt cx="2844125" cy="2357454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5214890" y="3857628"/>
              <a:ext cx="2629863" cy="2214578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prstDash val="sysDot"/>
              <a:miter lim="800000"/>
              <a:headEnd/>
              <a:tailEnd/>
            </a:ln>
          </p:spPr>
        </p:pic>
        <p:sp>
          <p:nvSpPr>
            <p:cNvPr id="20" name="椭圆 19"/>
            <p:cNvSpPr/>
            <p:nvPr/>
          </p:nvSpPr>
          <p:spPr>
            <a:xfrm>
              <a:off x="5000628" y="3714752"/>
              <a:ext cx="499944" cy="50006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Curlz MT" panose="04040404050702020202" pitchFamily="82" charset="0"/>
                </a:rPr>
                <a:t>4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Curlz MT" panose="04040404050702020202" pitchFamily="82" charset="0"/>
              </a:endParaRPr>
            </a:p>
          </p:txBody>
        </p:sp>
      </p:grpSp>
      <p:pic>
        <p:nvPicPr>
          <p:cNvPr id="32787" name="Picture 22" descr="C:\Users\yaoyuying\Desktop\未标题-1.t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338138" y="-17463"/>
            <a:ext cx="398938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4104" grpId="0" animBg="1"/>
      <p:bldP spid="410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969963"/>
            <a:ext cx="39528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9" descr="C:\Users\lyz\Desktop\4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/>
          <p:nvPr/>
        </p:nvSpPr>
        <p:spPr>
          <a:xfrm>
            <a:off x="465161" y="2321719"/>
            <a:ext cx="4104456" cy="2187401"/>
          </a:xfrm>
          <a:prstGeom prst="wedgeRoundRectCallout">
            <a:avLst>
              <a:gd name="adj1" fmla="val 69212"/>
              <a:gd name="adj2" fmla="val -3419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tx1"/>
                </a:solidFill>
              </a:rPr>
              <a:t>This is my paper windmill.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tx1"/>
                </a:solidFill>
              </a:rPr>
              <a:t>The wind is blowing …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tx1"/>
                </a:solidFill>
              </a:rPr>
              <a:t>My windmill is moving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DE5"/>
              </a:clrFrom>
              <a:clrTo>
                <a:srgbClr val="FFFD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939" y="272256"/>
            <a:ext cx="30956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9" descr="C:\Users\lyz\Desktop\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5875" y="-9525"/>
            <a:ext cx="91487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765175"/>
            <a:ext cx="191928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539552" y="764703"/>
            <a:ext cx="6264696" cy="3456385"/>
          </a:xfrm>
          <a:prstGeom prst="wedgeRoundRectCallout">
            <a:avLst>
              <a:gd name="adj1" fmla="val 57671"/>
              <a:gd name="adj2" fmla="val 284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dirty="0">
                <a:latin typeface="+mn-lt"/>
                <a:ea typeface="+mn-ea"/>
              </a:rPr>
              <a:t>Hello, I’m Paul. I often visit my grandparents in winter holiday. They live in Harbin. It’s very cold there. The wind often blows strongly. Sometimes it snows heavily.  But I have a good time with my friends there. We go skiing, go skating and make snowmen.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11188" y="4797425"/>
            <a:ext cx="684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chemeClr val="accent2"/>
                </a:solidFill>
              </a:rPr>
              <a:t>1. Where does Paul go in his winter holiday?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11188" y="5445125"/>
            <a:ext cx="6551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/>
                </a:solidFill>
              </a:rPr>
              <a:t>2. How’s the weather in Harbin?</a:t>
            </a:r>
          </a:p>
        </p:txBody>
      </p:sp>
      <p:sp>
        <p:nvSpPr>
          <p:cNvPr id="36870" name="Text Box 11"/>
          <p:cNvSpPr txBox="1">
            <a:spLocks noChangeArrowheads="1"/>
          </p:cNvSpPr>
          <p:nvPr/>
        </p:nvSpPr>
        <p:spPr bwMode="auto">
          <a:xfrm>
            <a:off x="7427913" y="2627313"/>
            <a:ext cx="1223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/>
              <a:t>Paul</a:t>
            </a: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3122613" y="1341438"/>
            <a:ext cx="2170112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827088" y="2636838"/>
            <a:ext cx="5473700" cy="36512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827088" y="1844675"/>
            <a:ext cx="52578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827088" y="2236788"/>
            <a:ext cx="19812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827088" y="3068638"/>
            <a:ext cx="2295525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2916238" y="2217738"/>
            <a:ext cx="3384550" cy="190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11188" y="6073775"/>
            <a:ext cx="6840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chemeClr val="accent2"/>
                </a:solidFill>
              </a:rPr>
              <a:t>3. Does Paul like the cold weather? Why?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827088" y="3500438"/>
            <a:ext cx="5616575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827088" y="3933825"/>
            <a:ext cx="4116387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63357" y="0"/>
            <a:ext cx="420397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</a:rPr>
              <a:t>Read and answer</a:t>
            </a:r>
            <a:endParaRPr lang="zh-CN" alt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V="1">
            <a:off x="3298825" y="3068638"/>
            <a:ext cx="32893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7" grpId="0"/>
      <p:bldP spid="7180" grpId="0" animBg="1"/>
      <p:bldP spid="7180" grpId="1" animBg="1"/>
      <p:bldP spid="7181" grpId="0" animBg="1"/>
      <p:bldP spid="7181" grpId="1" animBg="1"/>
      <p:bldP spid="7182" grpId="0" animBg="1"/>
      <p:bldP spid="7182" grpId="1" animBg="1"/>
      <p:bldP spid="7183" grpId="0" animBg="1"/>
      <p:bldP spid="7183" grpId="1" animBg="1"/>
      <p:bldP spid="13" grpId="0" animBg="1"/>
      <p:bldP spid="13" grpId="1" animBg="1"/>
      <p:bldP spid="14" grpId="0" animBg="1"/>
      <p:bldP spid="14" grpId="1" animBg="1"/>
      <p:bldP spid="15" grpId="0"/>
      <p:bldP spid="16" grpId="0" animBg="1"/>
      <p:bldP spid="17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9" descr="C:\Users\lyz\Desktop\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ext Box 6"/>
          <p:cNvSpPr txBox="1">
            <a:spLocks noChangeArrowheads="1"/>
          </p:cNvSpPr>
          <p:nvPr/>
        </p:nvSpPr>
        <p:spPr bwMode="auto">
          <a:xfrm>
            <a:off x="812800" y="1889125"/>
            <a:ext cx="711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</a:rPr>
              <a:t>1. Listen to and read pages 68, 69 and 72.</a:t>
            </a: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812800" y="2493963"/>
            <a:ext cx="800893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</a:rPr>
              <a:t>2. Copy these words and sentences</a:t>
            </a:r>
            <a:r>
              <a:rPr lang="zh-CN" altLang="en-US" sz="3200" b="1" dirty="0">
                <a:solidFill>
                  <a:srgbClr val="C00000"/>
                </a:solidFill>
              </a:rPr>
              <a:t>：</a:t>
            </a:r>
            <a:endParaRPr lang="en-US" altLang="zh-CN" sz="3200" b="1" dirty="0">
              <a:solidFill>
                <a:srgbClr val="C00000"/>
              </a:solidFill>
            </a:endParaRPr>
          </a:p>
          <a:p>
            <a:pPr lvl="2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C00000"/>
                </a:solidFill>
              </a:rPr>
              <a:t>gently,</a:t>
            </a:r>
            <a:r>
              <a:rPr lang="zh-CN" altLang="en-US" sz="3200" dirty="0">
                <a:solidFill>
                  <a:srgbClr val="C00000"/>
                </a:solidFill>
              </a:rPr>
              <a:t> </a:t>
            </a:r>
            <a:r>
              <a:rPr lang="en-US" altLang="zh-CN" sz="3200" dirty="0">
                <a:solidFill>
                  <a:srgbClr val="C00000"/>
                </a:solidFill>
              </a:rPr>
              <a:t>strongly, slowly, quickly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C00000"/>
                </a:solidFill>
              </a:rPr>
              <a:t>The children are flying their kites happily.</a:t>
            </a:r>
          </a:p>
        </p:txBody>
      </p:sp>
      <p:sp>
        <p:nvSpPr>
          <p:cNvPr id="2" name="Rectangle 1"/>
          <p:cNvSpPr/>
          <p:nvPr/>
        </p:nvSpPr>
        <p:spPr>
          <a:xfrm>
            <a:off x="2477966" y="908720"/>
            <a:ext cx="41880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anose="04040905080B02020502" pitchFamily="82" charset="0"/>
              </a:rPr>
              <a:t>Homework</a:t>
            </a:r>
            <a:endParaRPr lang="zh-CN" altLang="en-US" sz="5400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773113" y="4508500"/>
            <a:ext cx="711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</a:rPr>
              <a:t>3. Finish </a:t>
            </a:r>
            <a:r>
              <a:rPr lang="en-US" altLang="zh-CN" sz="3200" b="1" i="1" dirty="0">
                <a:solidFill>
                  <a:srgbClr val="C00000"/>
                </a:solidFill>
              </a:rPr>
              <a:t>Workbook</a:t>
            </a:r>
            <a:r>
              <a:rPr lang="en-US" altLang="zh-CN" sz="3200" b="1" dirty="0">
                <a:solidFill>
                  <a:srgbClr val="C00000"/>
                </a:solidFill>
              </a:rPr>
              <a:t> pages 56 and 58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. </a:t>
            </a:r>
            <a:endParaRPr lang="en-US" altLang="zh-CN" sz="3200" b="1" dirty="0">
              <a:solidFill>
                <a:srgbClr val="C00000"/>
              </a:solidFill>
            </a:endParaRP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3668" y="4956019"/>
            <a:ext cx="1359841" cy="1901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8510" y="5042379"/>
            <a:ext cx="1359593" cy="1843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9" descr="C:\Users\lyz\Desktop\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leon\Desktop\5A\pic\open-book-mockup-large-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9ACBDC"/>
              </a:clrFrom>
              <a:clrTo>
                <a:srgbClr val="9ACB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20725"/>
            <a:ext cx="9144000" cy="6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971550" y="1484313"/>
            <a:ext cx="360045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dirty="0">
                <a:solidFill>
                  <a:srgbClr val="0000FF"/>
                </a:solidFill>
              </a:rPr>
              <a:t>A riddle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/>
              <a:t>It has no shape. 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/>
              <a:t>It has no </a:t>
            </a:r>
            <a:r>
              <a:rPr lang="en-US" altLang="zh-CN" sz="2400" b="1" dirty="0" err="1"/>
              <a:t>colour</a:t>
            </a:r>
            <a:r>
              <a:rPr lang="en-US" altLang="zh-CN" sz="2400" b="1" dirty="0"/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/>
              <a:t>It has no smell, 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/>
              <a:t>And you cannot catch it.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/>
              <a:t>You can hear it, 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/>
              <a:t>But you cannot see it.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/>
              <a:t>What is it?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148263" y="1916113"/>
            <a:ext cx="2952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000" b="1"/>
              <a:t>It is </a:t>
            </a:r>
            <a:r>
              <a:rPr lang="en-US" altLang="zh-CN" sz="4000" b="1">
                <a:solidFill>
                  <a:srgbClr val="FF0000"/>
                </a:solidFill>
              </a:rPr>
              <a:t>wind</a:t>
            </a:r>
            <a:r>
              <a:rPr lang="en-US" altLang="zh-CN" sz="4000" b="1"/>
              <a:t>. 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3141663"/>
            <a:ext cx="273843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320675" y="173038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guess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9" descr="C:\Users\lyz\Desktop\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43213" y="2998788"/>
            <a:ext cx="3167062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dirty="0">
                <a:solidFill>
                  <a:srgbClr val="FF3300"/>
                </a:solidFill>
              </a:rPr>
              <a:t>请教师自行插入文件</a:t>
            </a:r>
          </a:p>
        </p:txBody>
      </p:sp>
      <p:pic>
        <p:nvPicPr>
          <p:cNvPr id="7171" name="Picture 6" descr="C:\Users\lyz\Desktop\Listen and enjoy2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20713"/>
            <a:ext cx="39465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9" descr="C:\Users\lyz\Desktop\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331913" y="1412875"/>
            <a:ext cx="6765925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8000"/>
                </a:solidFill>
              </a:rPr>
              <a:t>Who is wearing a T-shirt? A T-shirt, a T-shirt!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8000"/>
                </a:solidFill>
              </a:rPr>
              <a:t>Who is wearing a T-shirt? Please stand up!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8000"/>
                </a:solidFill>
              </a:rPr>
              <a:t>Who is wearing a jacket? A jacket, a jacket!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8000"/>
                </a:solidFill>
              </a:rPr>
              <a:t>Who is wearing a jacket? Please stand up!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8000"/>
                </a:solidFill>
              </a:rPr>
              <a:t>Who is wearing a dress? A dress, a dress!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8000"/>
                </a:solidFill>
              </a:rPr>
              <a:t>Who is wearing a dress? Please stand up!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8000"/>
                </a:solidFill>
              </a:rPr>
              <a:t>Here comes a big wind! A big wind, a big wind.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8000"/>
                </a:solidFill>
              </a:rPr>
              <a:t>Here comes a big wind! It blows away the clothes</a:t>
            </a:r>
            <a:r>
              <a:rPr lang="en-US" altLang="zh-CN" sz="2400" b="1" dirty="0" smtClean="0">
                <a:solidFill>
                  <a:srgbClr val="008000"/>
                </a:solidFill>
              </a:rPr>
              <a:t>!</a:t>
            </a:r>
            <a:endParaRPr lang="en-US" altLang="zh-CN" sz="2400" b="1" dirty="0">
              <a:solidFill>
                <a:srgbClr val="008000"/>
              </a:solidFill>
            </a:endParaRPr>
          </a:p>
        </p:txBody>
      </p:sp>
      <p:sp>
        <p:nvSpPr>
          <p:cNvPr id="9219" name="WordArt 6"/>
          <p:cNvSpPr>
            <a:spLocks noChangeArrowheads="1" noChangeShapeType="1" noTextEdit="1"/>
          </p:cNvSpPr>
          <p:nvPr/>
        </p:nvSpPr>
        <p:spPr bwMode="auto">
          <a:xfrm>
            <a:off x="320675" y="369888"/>
            <a:ext cx="2595563" cy="40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aloud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9" descr="C:\Users\lyz\Desktop\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42988" y="4849813"/>
            <a:ext cx="6408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/>
              <a:t>The children are </a:t>
            </a:r>
            <a:r>
              <a:rPr lang="en-US" altLang="zh-CN" sz="2800" b="1" dirty="0">
                <a:solidFill>
                  <a:srgbClr val="FF0000"/>
                </a:solidFill>
              </a:rPr>
              <a:t>happy</a:t>
            </a:r>
            <a:r>
              <a:rPr lang="en-US" altLang="zh-CN" sz="2800" b="1" dirty="0"/>
              <a:t>.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042988" y="5373688"/>
            <a:ext cx="7273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/>
              <a:t>The children are playing </a:t>
            </a:r>
            <a:r>
              <a:rPr lang="en-US" altLang="zh-CN" sz="2800" b="1" dirty="0">
                <a:solidFill>
                  <a:srgbClr val="FF0000"/>
                </a:solidFill>
              </a:rPr>
              <a:t>happily</a:t>
            </a:r>
            <a:r>
              <a:rPr lang="en-US" altLang="zh-CN" sz="2800" b="1" dirty="0"/>
              <a:t>.</a:t>
            </a:r>
          </a:p>
        </p:txBody>
      </p:sp>
      <p:pic>
        <p:nvPicPr>
          <p:cNvPr id="11268" name="Picture 2" descr="Q:\Common\Photo\Photo archive\Family activities\100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43113" y="1200150"/>
            <a:ext cx="5011737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6"/>
          <p:cNvSpPr>
            <a:spLocks noChangeArrowheads="1" noChangeShapeType="1" noTextEdit="1"/>
          </p:cNvSpPr>
          <p:nvPr/>
        </p:nvSpPr>
        <p:spPr bwMode="auto">
          <a:xfrm>
            <a:off x="320675" y="369888"/>
            <a:ext cx="2595563" cy="40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think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9" descr="C:\Users\lyz\Desktop\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700338" y="1196975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dirty="0"/>
              <a:t>   </a:t>
            </a:r>
            <a:r>
              <a:rPr lang="en-US" altLang="zh-CN" sz="2800" b="1" dirty="0">
                <a:solidFill>
                  <a:srgbClr val="FF0000"/>
                </a:solidFill>
              </a:rPr>
              <a:t>happy      happily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1905000"/>
            <a:ext cx="9144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zh-CN" sz="3200" b="1" dirty="0"/>
              <a:t>1. My mother has a new dress.  She is ______.</a:t>
            </a:r>
          </a:p>
          <a:p>
            <a:pPr lvl="1">
              <a:spcBef>
                <a:spcPct val="50000"/>
              </a:spcBef>
            </a:pPr>
            <a:r>
              <a:rPr lang="en-US" altLang="zh-CN" sz="3200" b="1" dirty="0"/>
              <a:t>2. The children are playing football _______.</a:t>
            </a:r>
          </a:p>
          <a:p>
            <a:pPr lvl="1">
              <a:spcBef>
                <a:spcPct val="50000"/>
              </a:spcBef>
            </a:pPr>
            <a:r>
              <a:rPr lang="en-US" altLang="zh-CN" sz="3200" b="1" dirty="0"/>
              <a:t>3. The boys fly kites _______ in the park.</a:t>
            </a:r>
          </a:p>
          <a:p>
            <a:pPr lvl="1">
              <a:spcBef>
                <a:spcPct val="50000"/>
              </a:spcBef>
            </a:pPr>
            <a:r>
              <a:rPr lang="en-US" altLang="zh-CN" sz="3200" b="1" dirty="0"/>
              <a:t>4. I am ______ with my new toy.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940550" y="19050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happy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494463" y="2636838"/>
            <a:ext cx="1677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happily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747838" y="4076700"/>
            <a:ext cx="1600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happy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908425" y="3357563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happily</a:t>
            </a:r>
          </a:p>
        </p:txBody>
      </p:sp>
      <p:sp>
        <p:nvSpPr>
          <p:cNvPr id="3" name="矩形 2"/>
          <p:cNvSpPr/>
          <p:nvPr/>
        </p:nvSpPr>
        <p:spPr>
          <a:xfrm>
            <a:off x="-4764" y="188639"/>
            <a:ext cx="457676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Read and choose</a:t>
            </a:r>
            <a:endParaRPr lang="zh-CN" alt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9" descr="C:\Users\lyz\Desktop\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63938" y="1547813"/>
            <a:ext cx="3600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/>
              <a:t>The wind is </a:t>
            </a:r>
            <a:r>
              <a:rPr lang="en-US" altLang="zh-CN" sz="3200" b="1" dirty="0">
                <a:solidFill>
                  <a:srgbClr val="FF0000"/>
                </a:solidFill>
              </a:rPr>
              <a:t>gentle</a:t>
            </a:r>
            <a:r>
              <a:rPr lang="en-US" altLang="zh-CN" sz="3200" dirty="0"/>
              <a:t>.</a:t>
            </a:r>
            <a:endParaRPr lang="zh-CN" altLang="en-US" sz="32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63938" y="2268538"/>
            <a:ext cx="5329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/>
              <a:t>The wind is blowing ______.</a:t>
            </a:r>
            <a:endParaRPr lang="zh-CN" altLang="en-US" sz="32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48488" y="2268538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gently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9750" y="4284663"/>
            <a:ext cx="3600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/>
              <a:t>The wind is </a:t>
            </a:r>
            <a:r>
              <a:rPr lang="en-US" altLang="zh-CN" sz="3200" b="1" dirty="0">
                <a:solidFill>
                  <a:srgbClr val="FF0000"/>
                </a:solidFill>
              </a:rPr>
              <a:t>strong</a:t>
            </a:r>
            <a:r>
              <a:rPr lang="en-US" altLang="zh-CN" sz="3200" dirty="0"/>
              <a:t>.</a:t>
            </a:r>
            <a:endParaRPr lang="zh-CN" altLang="en-US" sz="32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9750" y="5003800"/>
            <a:ext cx="53276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/>
              <a:t>The wind is blowing _______.</a:t>
            </a:r>
            <a:endParaRPr lang="zh-CN" altLang="en-US" sz="320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24300" y="5003800"/>
            <a:ext cx="18002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</a:rPr>
              <a:t>strongly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pic>
        <p:nvPicPr>
          <p:cNvPr id="15368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DE5"/>
              </a:clrFrom>
              <a:clrTo>
                <a:srgbClr val="FFFD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038" y="166687"/>
            <a:ext cx="2433637" cy="10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525" y="1230313"/>
            <a:ext cx="27622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3443288"/>
            <a:ext cx="29241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" descr="C:\Users\lyz\Desktop\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76600" y="1547813"/>
            <a:ext cx="48958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/>
              <a:t>The wind is blowing </a:t>
            </a:r>
            <a:r>
              <a:rPr lang="en-US" altLang="zh-CN" sz="3200" b="1" dirty="0">
                <a:solidFill>
                  <a:srgbClr val="FF0000"/>
                </a:solidFill>
              </a:rPr>
              <a:t>gently</a:t>
            </a:r>
            <a:r>
              <a:rPr lang="en-US" altLang="zh-CN" sz="3200" dirty="0"/>
              <a:t>.</a:t>
            </a:r>
            <a:endParaRPr lang="zh-CN" altLang="en-US" sz="32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76600" y="2268538"/>
            <a:ext cx="5327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/>
              <a:t>The windmill is moving ______.</a:t>
            </a:r>
            <a:endParaRPr lang="zh-CN" altLang="en-US" sz="32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64388" y="2268538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slowly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9750" y="4284663"/>
            <a:ext cx="540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/>
              <a:t>The wind is blowing </a:t>
            </a:r>
            <a:r>
              <a:rPr lang="en-US" altLang="zh-CN" sz="3200" b="1" dirty="0">
                <a:solidFill>
                  <a:srgbClr val="FF0000"/>
                </a:solidFill>
              </a:rPr>
              <a:t>strongly</a:t>
            </a:r>
            <a:r>
              <a:rPr lang="en-US" altLang="zh-CN" sz="3200" dirty="0"/>
              <a:t>.</a:t>
            </a:r>
            <a:endParaRPr lang="zh-CN" altLang="en-US" sz="32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9750" y="5003800"/>
            <a:ext cx="6696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/>
              <a:t>The windmill is moving ______.</a:t>
            </a:r>
            <a:endParaRPr lang="zh-CN" altLang="en-US" sz="320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56100" y="5003800"/>
            <a:ext cx="1584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quickly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DE5"/>
              </a:clrFrom>
              <a:clrTo>
                <a:srgbClr val="FFFD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4288"/>
            <a:ext cx="255428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125538"/>
            <a:ext cx="273685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72163" y="3144838"/>
            <a:ext cx="27114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9" descr="C:\Users\lyz\Desktop\4.t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扫描000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34000" y="1143000"/>
            <a:ext cx="1676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7" name="Picture 5" descr="扫描000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500188" y="1285875"/>
            <a:ext cx="1808162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28650" y="4270375"/>
            <a:ext cx="3429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/>
              <a:t>How is the wind blowing?</a:t>
            </a:r>
          </a:p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00FF"/>
                </a:solidFill>
              </a:rPr>
              <a:t>It is blowing _______.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166938" y="4789488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strongly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524000" y="3124200"/>
            <a:ext cx="1784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strongly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743450" y="4270375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/>
              <a:t>Is the wind blowing strongly?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738688" y="4818063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00FF"/>
                </a:solidFill>
              </a:rPr>
              <a:t>No. It is blowing ______.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800850" y="481806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gently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486400" y="31242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gently</a:t>
            </a:r>
          </a:p>
        </p:txBody>
      </p:sp>
      <p:pic>
        <p:nvPicPr>
          <p:cNvPr id="20491" name="Picture 16" descr="ask and answer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075" y="138113"/>
            <a:ext cx="33147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arn0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earn02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4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318" grpId="0"/>
      <p:bldP spid="13319" grpId="0"/>
      <p:bldP spid="13320" grpId="0"/>
      <p:bldP spid="13321" grpId="0"/>
      <p:bldP spid="13322" grpId="0"/>
      <p:bldP spid="13323" grpId="0"/>
      <p:bldP spid="13324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688</Words>
  <Application>Microsoft Office PowerPoint</Application>
  <PresentationFormat>全屏显示(4:3)</PresentationFormat>
  <Paragraphs>133</Paragraphs>
  <Slides>18</Slides>
  <Notes>18</Notes>
  <HiddenSlides>0</HiddenSlides>
  <MMClips>8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宋体</vt:lpstr>
      <vt:lpstr>微软雅黑</vt:lpstr>
      <vt:lpstr>Arial</vt:lpstr>
      <vt:lpstr>Arial Black</vt:lpstr>
      <vt:lpstr>Broadway</vt:lpstr>
      <vt:lpstr>Calibri</vt:lpstr>
      <vt:lpstr>Curlz MT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2022-01-22T02:44:17Z</dcterms:created>
  <dcterms:modified xsi:type="dcterms:W3CDTF">2023-01-16T22:02:34Z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8D39A203FE2346F3BF944A3198E8E4F8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