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64" r:id="rId4"/>
    <p:sldId id="272" r:id="rId5"/>
    <p:sldId id="258" r:id="rId6"/>
    <p:sldId id="259" r:id="rId7"/>
    <p:sldId id="265" r:id="rId8"/>
    <p:sldId id="277" r:id="rId9"/>
    <p:sldId id="276" r:id="rId10"/>
    <p:sldId id="278" r:id="rId11"/>
    <p:sldId id="263" r:id="rId12"/>
    <p:sldId id="275" r:id="rId13"/>
    <p:sldId id="273" r:id="rId14"/>
    <p:sldId id="262" r:id="rId15"/>
    <p:sldId id="27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99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00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65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CFDB958-8537-4B0E-88F2-8007741D122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FDB958-8537-4B0E-88F2-8007741D122A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2A27EF-BF2F-44FC-A3A3-C7BE71889774}" type="slidenum">
              <a:rPr lang="en-US" altLang="zh-CN" sz="1200" b="0">
                <a:solidFill>
                  <a:schemeClr val="tx1"/>
                </a:solidFill>
              </a:rPr>
              <a:t>12</a:t>
            </a:fld>
            <a:endParaRPr lang="en-US" altLang="zh-CN" sz="1200" b="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03D8-6555-4EC9-9E2E-CE939C6482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1E298-8781-4754-B60D-BF26031695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6EB3-F288-4737-81FD-54CFBA5CE3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D722-D535-487C-BB22-793CE2EFE0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78583-9051-4FC6-8B33-DA171AE451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59FF-719B-4036-8D0C-6337228F1A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4D15-C42A-45BF-9614-7EECB3B515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8DD7-51D1-4C9E-B287-06A9795668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CC3EA-DD0D-499D-BE06-67A1C1B767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0120-55D9-46BA-AA3B-5FC4CF5B25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A188-1BD0-4894-A5D7-C21E910B00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8A62AE-8EB4-4D8B-BD77-EBCDA48A330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463"/>
            <a:ext cx="91440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84"/>
            <a:ext cx="9144000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5400" b="1" dirty="0" smtClean="0">
                <a:solidFill>
                  <a:schemeClr val="tx1"/>
                </a:solidFill>
              </a:rPr>
              <a:t/>
            </a:r>
            <a:br>
              <a:rPr lang="en-US" altLang="zh-CN" sz="5400" b="1" dirty="0" smtClean="0">
                <a:solidFill>
                  <a:schemeClr val="tx1"/>
                </a:solidFill>
              </a:rPr>
            </a:br>
            <a:r>
              <a:rPr lang="en-US" altLang="zh-CN" sz="5400" b="1" dirty="0" smtClean="0">
                <a:solidFill>
                  <a:schemeClr val="tx1"/>
                </a:solidFill>
              </a:rPr>
              <a:t>Lesson 25 </a:t>
            </a:r>
            <a:br>
              <a:rPr lang="en-US" altLang="zh-CN" sz="5400" b="1" dirty="0" smtClean="0">
                <a:solidFill>
                  <a:schemeClr val="tx1"/>
                </a:solidFill>
              </a:rPr>
            </a:br>
            <a:r>
              <a:rPr lang="en-US" altLang="zh-CN" sz="5400" b="1" dirty="0" smtClean="0">
                <a:solidFill>
                  <a:schemeClr val="tx1"/>
                </a:solidFill>
              </a:rPr>
              <a:t>Let’s Do an Experiment!</a:t>
            </a:r>
            <a:br>
              <a:rPr lang="en-US" altLang="zh-CN" sz="5400" b="1" dirty="0" smtClean="0">
                <a:solidFill>
                  <a:schemeClr val="tx1"/>
                </a:solidFill>
              </a:rPr>
            </a:br>
            <a:endParaRPr lang="en-US" altLang="zh-CN" sz="5400" b="1" dirty="0" smtClean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09152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4130" name="Text Box 2"/>
          <p:cNvSpPr txBox="1">
            <a:spLocks noChangeArrowheads="1"/>
          </p:cNvSpPr>
          <p:nvPr/>
        </p:nvSpPr>
        <p:spPr bwMode="auto">
          <a:xfrm>
            <a:off x="0" y="476250"/>
            <a:ext cx="9144000" cy="58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用适当的关系词填空：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The boy _______ we saw yesterday is Tom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endParaRPr kumimoji="1" lang="en-US" altLang="zh-C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The place ________ they visited is very famous.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endParaRPr kumimoji="1" lang="en-US" altLang="zh-C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The nurse _______ is taking the old man’s temperature is my aunt.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endParaRPr kumimoji="1" lang="en-US" altLang="zh-C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How can I get to the bookshop _______ has a lot of history books?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endParaRPr kumimoji="1" lang="en-US" altLang="zh-C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kumimoji="1" lang="en-US" altLang="zh-C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4131" name="Text Box 3"/>
          <p:cNvSpPr txBox="1">
            <a:spLocks noChangeArrowheads="1"/>
          </p:cNvSpPr>
          <p:nvPr/>
        </p:nvSpPr>
        <p:spPr bwMode="auto">
          <a:xfrm>
            <a:off x="1042988" y="1341438"/>
            <a:ext cx="3887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who/whom/that/</a:t>
            </a:r>
            <a:r>
              <a:rPr kumimoji="1"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不填</a:t>
            </a:r>
          </a:p>
        </p:txBody>
      </p:sp>
      <p:sp>
        <p:nvSpPr>
          <p:cNvPr id="2864132" name="Text Box 4"/>
          <p:cNvSpPr txBox="1">
            <a:spLocks noChangeArrowheads="1"/>
          </p:cNvSpPr>
          <p:nvPr/>
        </p:nvSpPr>
        <p:spPr bwMode="auto">
          <a:xfrm>
            <a:off x="1403350" y="2492375"/>
            <a:ext cx="3887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which/that/</a:t>
            </a:r>
            <a:r>
              <a:rPr kumimoji="1"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不填</a:t>
            </a:r>
          </a:p>
        </p:txBody>
      </p:sp>
      <p:sp>
        <p:nvSpPr>
          <p:cNvPr id="2864133" name="Text Box 5"/>
          <p:cNvSpPr txBox="1">
            <a:spLocks noChangeArrowheads="1"/>
          </p:cNvSpPr>
          <p:nvPr/>
        </p:nvSpPr>
        <p:spPr bwMode="auto">
          <a:xfrm>
            <a:off x="1547813" y="3789363"/>
            <a:ext cx="3887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who/that</a:t>
            </a:r>
          </a:p>
        </p:txBody>
      </p:sp>
      <p:sp>
        <p:nvSpPr>
          <p:cNvPr id="2864134" name="Text Box 6"/>
          <p:cNvSpPr txBox="1">
            <a:spLocks noChangeArrowheads="1"/>
          </p:cNvSpPr>
          <p:nvPr/>
        </p:nvSpPr>
        <p:spPr bwMode="auto">
          <a:xfrm>
            <a:off x="1763713" y="5516563"/>
            <a:ext cx="417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which/that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4130" grpId="0" autoUpdateAnimBg="0"/>
      <p:bldP spid="2864131" grpId="0" autoUpdateAnimBg="0"/>
      <p:bldP spid="2864132" grpId="0" autoUpdateAnimBg="0"/>
      <p:bldP spid="2864133" grpId="0" autoUpdateAnimBg="0"/>
      <p:bldP spid="28641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图片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0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1628775"/>
            <a:ext cx="9577388" cy="464185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7176770" algn="l"/>
                <a:tab pos="7897495" algn="l"/>
              </a:tabLst>
            </a:pPr>
            <a:r>
              <a:rPr lang="en-US" altLang="zh-CN" dirty="0" smtClean="0"/>
              <a:t>   </a:t>
            </a:r>
            <a:r>
              <a:rPr lang="en-US" altLang="zh-CN" b="1" dirty="0" smtClean="0"/>
              <a:t>Let’s do the experiment in groups. One </a:t>
            </a:r>
            <a:r>
              <a:rPr lang="en-US" altLang="zh-CN" b="1" dirty="0" smtClean="0">
                <a:solidFill>
                  <a:srgbClr val="FF0000"/>
                </a:solidFill>
              </a:rPr>
              <a:t>(B)</a:t>
            </a:r>
            <a:r>
              <a:rPr lang="en-US" altLang="zh-CN" b="1" dirty="0" smtClean="0"/>
              <a:t> gives instructions in English. Another one </a:t>
            </a:r>
            <a:r>
              <a:rPr lang="en-US" altLang="zh-CN" b="1" dirty="0" smtClean="0">
                <a:solidFill>
                  <a:srgbClr val="FF0000"/>
                </a:solidFill>
              </a:rPr>
              <a:t>(C)</a:t>
            </a:r>
            <a:r>
              <a:rPr lang="en-US" altLang="zh-CN" b="1" dirty="0" smtClean="0"/>
              <a:t> follows the instructions. The others </a:t>
            </a:r>
            <a:r>
              <a:rPr lang="en-US" altLang="zh-CN" b="1" dirty="0" smtClean="0">
                <a:solidFill>
                  <a:srgbClr val="FF0000"/>
                </a:solidFill>
              </a:rPr>
              <a:t>(A)</a:t>
            </a:r>
            <a:r>
              <a:rPr lang="en-US" altLang="zh-CN" b="1" dirty="0" smtClean="0"/>
              <a:t> observe what will happen. Then talk about your observations in groups.  And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write down the result of the experiment.</a:t>
            </a:r>
            <a:r>
              <a:rPr lang="en-US" altLang="zh-CN" b="1" dirty="0" smtClean="0"/>
              <a:t>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4941888"/>
            <a:ext cx="889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chemeClr val="tx1"/>
                </a:solidFill>
              </a:rPr>
              <a:t>The cardboard will</a:t>
            </a:r>
            <a:r>
              <a:rPr lang="en-US" altLang="zh-CN" sz="3200">
                <a:solidFill>
                  <a:srgbClr val="FF0000"/>
                </a:solidFill>
              </a:rPr>
              <a:t> keep </a:t>
            </a:r>
            <a:r>
              <a:rPr lang="en-US" altLang="zh-CN" sz="3200">
                <a:solidFill>
                  <a:schemeClr val="tx1"/>
                </a:solidFill>
              </a:rPr>
              <a:t>the water</a:t>
            </a:r>
            <a:r>
              <a:rPr lang="en-US" altLang="zh-CN" sz="3200">
                <a:solidFill>
                  <a:srgbClr val="FF0000"/>
                </a:solidFill>
              </a:rPr>
              <a:t> in the jar.</a:t>
            </a:r>
          </a:p>
        </p:txBody>
      </p:sp>
      <p:sp>
        <p:nvSpPr>
          <p:cNvPr id="12293" name="WordArt 11"/>
          <p:cNvSpPr>
            <a:spLocks noChangeArrowheads="1" noChangeShapeType="1" noTextEdit="1"/>
          </p:cNvSpPr>
          <p:nvPr/>
        </p:nvSpPr>
        <p:spPr bwMode="auto">
          <a:xfrm>
            <a:off x="3132138" y="836613"/>
            <a:ext cx="2085975" cy="68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8913"/>
            <a:ext cx="882015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13"/>
          <p:cNvSpPr>
            <a:spLocks noChangeArrowheads="1" noChangeShapeType="1" noTextEdit="1"/>
          </p:cNvSpPr>
          <p:nvPr/>
        </p:nvSpPr>
        <p:spPr bwMode="auto">
          <a:xfrm>
            <a:off x="3059113" y="404813"/>
            <a:ext cx="2085975" cy="68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13316" name="Text Box 15"/>
          <p:cNvSpPr txBox="1">
            <a:spLocks noChangeArrowheads="1"/>
          </p:cNvSpPr>
          <p:nvPr/>
        </p:nvSpPr>
        <p:spPr bwMode="auto">
          <a:xfrm>
            <a:off x="468313" y="836613"/>
            <a:ext cx="7993062" cy="573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</a:rPr>
              <a:t>一、根据汉语完成句子</a:t>
            </a:r>
            <a:r>
              <a:rPr lang="zh-CN" altLang="en-US" sz="2400" dirty="0"/>
              <a:t>（</a:t>
            </a:r>
            <a:r>
              <a:rPr lang="en-US" altLang="zh-CN" sz="2400" dirty="0"/>
              <a:t>Group A.B.C)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1.</a:t>
            </a:r>
            <a:r>
              <a:rPr lang="zh-CN" altLang="en-US" sz="2400" dirty="0">
                <a:solidFill>
                  <a:schemeClr val="tx1"/>
                </a:solidFill>
              </a:rPr>
              <a:t>我妈妈用布把桌子盖住了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My mother _____ the table _____ cloth.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2.</a:t>
            </a:r>
            <a:r>
              <a:rPr lang="zh-CN" altLang="en-US" sz="2400" dirty="0">
                <a:solidFill>
                  <a:schemeClr val="tx1"/>
                </a:solidFill>
              </a:rPr>
              <a:t>我把广口瓶倒置。（</a:t>
            </a:r>
            <a:r>
              <a:rPr lang="en-US" altLang="zh-CN" sz="2400" dirty="0"/>
              <a:t>C</a:t>
            </a:r>
            <a:r>
              <a:rPr lang="zh-CN" altLang="en-US" sz="2400" dirty="0">
                <a:solidFill>
                  <a:schemeClr val="tx1"/>
                </a:solidFill>
              </a:rPr>
              <a:t>）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</a:rPr>
              <a:t>Ｉ＿＿＿ </a:t>
            </a:r>
            <a:r>
              <a:rPr lang="en-US" altLang="zh-CN" sz="2400" dirty="0">
                <a:solidFill>
                  <a:schemeClr val="tx1"/>
                </a:solidFill>
              </a:rPr>
              <a:t>the jar </a:t>
            </a:r>
            <a:r>
              <a:rPr lang="zh-CN" altLang="en-US" sz="2400" dirty="0">
                <a:solidFill>
                  <a:schemeClr val="tx1"/>
                </a:solidFill>
              </a:rPr>
              <a:t>＿＿＿　＿＿＿</a:t>
            </a:r>
            <a:r>
              <a:rPr lang="en-US" altLang="zh-CN" sz="2400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3. </a:t>
            </a:r>
            <a:r>
              <a:rPr lang="zh-CN" altLang="en-US" sz="2400" dirty="0">
                <a:solidFill>
                  <a:schemeClr val="tx1"/>
                </a:solidFill>
              </a:rPr>
              <a:t>我不能肯定他什么时候来这儿。</a:t>
            </a:r>
            <a:r>
              <a:rPr lang="en-US" altLang="zh-CN" sz="2400" dirty="0"/>
              <a:t>(A . B)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I’m ____ ____when he will come here.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4. </a:t>
            </a:r>
            <a:r>
              <a:rPr lang="zh-CN" altLang="en-US" sz="2400" dirty="0">
                <a:solidFill>
                  <a:schemeClr val="tx1"/>
                </a:solidFill>
              </a:rPr>
              <a:t>他的书包装满了书。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</a:rPr>
              <a:t>He ______ his bag _____ many books.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 His bag_____ ______ ______ many books.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zh-CN" sz="2400" b="0" dirty="0">
              <a:solidFill>
                <a:schemeClr val="tx1"/>
              </a:solidFill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971550" y="3284538"/>
            <a:ext cx="648176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turn              upside   down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0">
              <a:solidFill>
                <a:schemeClr val="tx1"/>
              </a:solidFill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1042988" y="4221163"/>
            <a:ext cx="1385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not 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4" grpId="0"/>
      <p:bldP spid="266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686800" cy="566102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二、用正确的词组完成短文。</a:t>
            </a:r>
            <a:r>
              <a:rPr lang="en-US" altLang="zh-CN" sz="36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(Group A.B.)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　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zh-CN" altLang="en-US" sz="3600" b="1" dirty="0" smtClean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Danny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Jenny and Brian do an interesting  experiment. First, Brian ____ the jar _____ water, then ______ the top _____ a piece of cardboard. When he_____  the jar ______ _______ and _____ his hand _____ the cardboard slowly. Danny thinks the water will ____  ____.  But Jenny____  ____ that the water will stay in the jar and Danny will not_____   _____.  Whose theory is________?  After the experiment ,They_________ that the________ of the air helps the cardboard hold the water in the jar. It is strong enough to hold the water. The air is stronger than we thought.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331913" y="2492375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fills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987675" y="242093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with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364163" y="2420938"/>
            <a:ext cx="1089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covers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380288" y="2420938"/>
            <a:ext cx="760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with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356100" y="2852738"/>
            <a:ext cx="87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turns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235825" y="2852738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down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156325" y="2852738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upside</a:t>
            </a:r>
          </a:p>
        </p:txBody>
      </p:sp>
      <p:sp>
        <p:nvSpPr>
          <p:cNvPr id="14347" name="WordArt 17"/>
          <p:cNvSpPr>
            <a:spLocks noChangeArrowheads="1" noChangeShapeType="1" noTextEdit="1"/>
          </p:cNvSpPr>
          <p:nvPr/>
        </p:nvSpPr>
        <p:spPr bwMode="auto">
          <a:xfrm>
            <a:off x="3059113" y="404813"/>
            <a:ext cx="2085975" cy="68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484438" y="3644900"/>
            <a:ext cx="1354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pour   out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508625" y="3716338"/>
            <a:ext cx="128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is    sure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724525" y="4076700"/>
            <a:ext cx="1476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get       wet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1763713" y="4508500"/>
            <a:ext cx="104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correct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6804025" y="4508500"/>
            <a:ext cx="1300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conclude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1187450" y="4868863"/>
            <a:ext cx="804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force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1116013" y="3284538"/>
            <a:ext cx="2624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takes                     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1" grpId="0"/>
      <p:bldP spid="23562" grpId="0"/>
      <p:bldP spid="23563" grpId="0"/>
      <p:bldP spid="23565" grpId="0"/>
      <p:bldP spid="23570" grpId="0"/>
      <p:bldP spid="23571" grpId="0"/>
      <p:bldP spid="23572" grpId="0"/>
      <p:bldP spid="23573" grpId="0"/>
      <p:bldP spid="23574" grpId="0"/>
      <p:bldP spid="23575" grpId="0"/>
      <p:bldP spid="235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6700"/>
            <a:ext cx="8893175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8424863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chemeClr val="tx1"/>
                </a:solidFill>
              </a:rPr>
              <a:t>Are you happy in the class? Exchange your feelings in groups. Please use adj. to describe your feelings.(</a:t>
            </a:r>
            <a:r>
              <a:rPr lang="zh-CN" altLang="zh-CN" sz="3200" dirty="0">
                <a:solidFill>
                  <a:schemeClr val="tx1"/>
                </a:solidFill>
              </a:rPr>
              <a:t>通过自己努力学</a:t>
            </a:r>
            <a:r>
              <a:rPr lang="zh-CN" altLang="en-US" sz="3200" dirty="0">
                <a:solidFill>
                  <a:schemeClr val="tx1"/>
                </a:solidFill>
              </a:rPr>
              <a:t>到</a:t>
            </a:r>
            <a:r>
              <a:rPr lang="zh-CN" altLang="zh-CN" sz="3200" dirty="0">
                <a:solidFill>
                  <a:schemeClr val="tx1"/>
                </a:solidFill>
              </a:rPr>
              <a:t>的知识快乐吗？</a:t>
            </a:r>
            <a:r>
              <a:rPr lang="zh-CN" altLang="en-US" sz="3200" dirty="0">
                <a:solidFill>
                  <a:schemeClr val="tx1"/>
                </a:solidFill>
              </a:rPr>
              <a:t>组内进行交流，请用形容词描述你在这节课上的的感受</a:t>
            </a:r>
            <a:r>
              <a:rPr lang="en-US" altLang="zh-CN" sz="3200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chemeClr val="tx1"/>
                </a:solidFill>
              </a:rPr>
              <a:t>I am</a:t>
            </a:r>
            <a:r>
              <a:rPr lang="en-US" altLang="zh-CN" sz="3200" dirty="0">
                <a:solidFill>
                  <a:srgbClr val="FF0000"/>
                </a:solidFill>
              </a:rPr>
              <a:t>/</a:t>
            </a:r>
            <a:r>
              <a:rPr lang="en-US" altLang="zh-CN" sz="3200" dirty="0">
                <a:solidFill>
                  <a:schemeClr val="tx1"/>
                </a:solidFill>
              </a:rPr>
              <a:t>feel______________.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chemeClr val="tx1"/>
                </a:solidFill>
              </a:rPr>
              <a:t>I think the experiment is_____________. </a:t>
            </a:r>
            <a:r>
              <a:rPr lang="en-US" altLang="zh-CN" sz="3200" dirty="0">
                <a:solidFill>
                  <a:srgbClr val="FF0000"/>
                </a:solidFill>
              </a:rPr>
              <a:t>(happy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  <a:r>
              <a:rPr lang="en-US" altLang="zh-CN" sz="3200" dirty="0">
                <a:solidFill>
                  <a:srgbClr val="FF0000"/>
                </a:solidFill>
              </a:rPr>
              <a:t>excited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  <a:r>
              <a:rPr lang="en-US" altLang="zh-CN" sz="3200" dirty="0">
                <a:solidFill>
                  <a:srgbClr val="FF0000"/>
                </a:solidFill>
              </a:rPr>
              <a:t>successful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  <a:r>
              <a:rPr lang="en-US" altLang="zh-CN" sz="3200" dirty="0">
                <a:solidFill>
                  <a:srgbClr val="FF0000"/>
                </a:solidFill>
              </a:rPr>
              <a:t>interesting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</a:rPr>
              <a:t>interested (in)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  <a:r>
              <a:rPr lang="en-US" altLang="zh-CN" sz="3200" dirty="0">
                <a:solidFill>
                  <a:srgbClr val="FF0000"/>
                </a:solidFill>
              </a:rPr>
              <a:t>amazing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  <a:r>
              <a:rPr lang="en-US" altLang="zh-CN" sz="3200" dirty="0">
                <a:solidFill>
                  <a:srgbClr val="FF0000"/>
                </a:solidFill>
              </a:rPr>
              <a:t>amazed (at) 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  <a:r>
              <a:rPr lang="en-US" altLang="zh-CN" sz="3200" dirty="0">
                <a:solidFill>
                  <a:srgbClr val="FF0000"/>
                </a:solidFill>
              </a:rPr>
              <a:t>fascinating</a:t>
            </a:r>
            <a:r>
              <a:rPr lang="en-US" altLang="zh-CN" sz="3200" dirty="0">
                <a:solidFill>
                  <a:schemeClr val="tx1"/>
                </a:solidFill>
              </a:rPr>
              <a:t>/</a:t>
            </a:r>
            <a:r>
              <a:rPr lang="en-US" altLang="zh-CN" sz="3200" dirty="0">
                <a:solidFill>
                  <a:srgbClr val="FF0000"/>
                </a:solidFill>
              </a:rPr>
              <a:t>fantastic…)</a:t>
            </a:r>
          </a:p>
        </p:txBody>
      </p:sp>
      <p:sp>
        <p:nvSpPr>
          <p:cNvPr id="15364" name="WordArt 10"/>
          <p:cNvSpPr>
            <a:spLocks noChangeArrowheads="1" noChangeShapeType="1" noTextEdit="1"/>
          </p:cNvSpPr>
          <p:nvPr/>
        </p:nvSpPr>
        <p:spPr bwMode="auto">
          <a:xfrm>
            <a:off x="3203575" y="333375"/>
            <a:ext cx="2057400" cy="1371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说一说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463"/>
            <a:ext cx="91440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i="1" dirty="0" smtClean="0"/>
              <a:t>Homework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2276475"/>
            <a:ext cx="77771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3200" dirty="0">
                <a:solidFill>
                  <a:schemeClr val="tx1"/>
                </a:solidFill>
              </a:rPr>
              <a:t>Recite the  important phrases and </a:t>
            </a:r>
          </a:p>
          <a:p>
            <a:pPr marL="342900" indent="-342900"/>
            <a:endParaRPr lang="en-US" altLang="zh-CN" sz="3200" dirty="0">
              <a:solidFill>
                <a:schemeClr val="tx1"/>
              </a:solidFill>
            </a:endParaRPr>
          </a:p>
          <a:p>
            <a:pPr marL="342900" indent="-342900"/>
            <a:r>
              <a:rPr lang="en-US" altLang="zh-CN" sz="3200" dirty="0">
                <a:solidFill>
                  <a:schemeClr val="tx1"/>
                </a:solidFill>
              </a:rPr>
              <a:t>   sentences</a:t>
            </a:r>
            <a:r>
              <a:rPr lang="zh-CN" altLang="en-US" sz="3200" dirty="0">
                <a:solidFill>
                  <a:srgbClr val="FF0000"/>
                </a:solidFill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</a:rPr>
              <a:t>Group A.B.C.</a:t>
            </a:r>
            <a:r>
              <a:rPr lang="zh-CN" altLang="en-US" sz="3200" dirty="0" smtClean="0">
                <a:solidFill>
                  <a:srgbClr val="FF0000"/>
                </a:solidFill>
              </a:rPr>
              <a:t>） </a:t>
            </a:r>
            <a:endParaRPr lang="zh-CN" altLang="en-US" sz="3200" dirty="0">
              <a:solidFill>
                <a:srgbClr val="FF0000"/>
              </a:solidFill>
            </a:endParaRPr>
          </a:p>
          <a:p>
            <a:pPr marL="342900" indent="-342900"/>
            <a:endParaRPr lang="zh-CN" altLang="en-US" sz="3200" dirty="0">
              <a:solidFill>
                <a:schemeClr val="tx1"/>
              </a:solidFill>
            </a:endParaRPr>
          </a:p>
          <a:p>
            <a:pPr marL="342900" indent="-342900"/>
            <a:r>
              <a:rPr lang="en-US" altLang="zh-CN" sz="3200" dirty="0">
                <a:solidFill>
                  <a:schemeClr val="tx1"/>
                </a:solidFill>
              </a:rPr>
              <a:t>2. Write a  short passage </a:t>
            </a:r>
            <a:r>
              <a:rPr lang="zh-CN" altLang="en-US" sz="3200" dirty="0">
                <a:solidFill>
                  <a:srgbClr val="FF0000"/>
                </a:solidFill>
              </a:rPr>
              <a:t>（</a:t>
            </a:r>
            <a:r>
              <a:rPr lang="en-US" altLang="zh-CN" sz="3200" dirty="0">
                <a:solidFill>
                  <a:srgbClr val="FF0000"/>
                </a:solidFill>
              </a:rPr>
              <a:t>Group A.B.</a:t>
            </a:r>
            <a:r>
              <a:rPr lang="zh-CN" altLang="en-US" sz="3200" dirty="0">
                <a:solidFill>
                  <a:srgbClr val="FF0000"/>
                </a:solidFill>
              </a:rPr>
              <a:t>）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</a:p>
          <a:p>
            <a:pPr marL="342900" indent="-342900"/>
            <a:endParaRPr lang="zh-CN" altLang="en-US" sz="3200" dirty="0">
              <a:solidFill>
                <a:schemeClr val="tx1"/>
              </a:solidFill>
            </a:endParaRPr>
          </a:p>
          <a:p>
            <a:pPr marL="342900" indent="-342900"/>
            <a:r>
              <a:rPr lang="zh-CN" altLang="en-US" sz="3200" dirty="0">
                <a:solidFill>
                  <a:srgbClr val="FF0000"/>
                </a:solidFill>
              </a:rPr>
              <a:t>       “</a:t>
            </a:r>
            <a:r>
              <a:rPr lang="en-US" altLang="zh-CN" sz="3200" dirty="0">
                <a:solidFill>
                  <a:srgbClr val="FF0000"/>
                </a:solidFill>
              </a:rPr>
              <a:t>An Interesting  Experiment”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7463"/>
            <a:ext cx="9144000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79450"/>
            <a:ext cx="91440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624205" indent="-444500">
              <a:lnSpc>
                <a:spcPct val="190000"/>
              </a:lnSpc>
              <a:tabLst>
                <a:tab pos="623570" algn="l"/>
              </a:tabLst>
            </a:pPr>
            <a:r>
              <a:rPr lang="en-US" altLang="zh-CN" sz="2400" b="0" dirty="0">
                <a:solidFill>
                  <a:srgbClr val="CC0000"/>
                </a:solidFill>
                <a:latin typeface="Times New Roman" panose="02020603050405020304" pitchFamily="18" charset="0"/>
              </a:rPr>
              <a:t>                          </a:t>
            </a:r>
            <a:endParaRPr lang="en-US" altLang="zh-CN" sz="2800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marL="624205" indent="-444500">
              <a:lnSpc>
                <a:spcPct val="190000"/>
              </a:lnSpc>
              <a:tabLst>
                <a:tab pos="623570" algn="l"/>
              </a:tabLst>
            </a:pPr>
            <a:endParaRPr lang="en-US" altLang="zh-CN" sz="2400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marL="624205" indent="-444500">
              <a:lnSpc>
                <a:spcPct val="190000"/>
              </a:lnSpc>
              <a:tabLst>
                <a:tab pos="623570" algn="l"/>
              </a:tabLst>
            </a:pP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</a:rPr>
              <a:t> 1.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能正确理解运用 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correct, </a:t>
            </a:r>
            <a:r>
              <a:rPr lang="zh-CN" altLang="zh-CN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method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 force, be sure, fill...with ,cover...with , turn...upside down </a:t>
            </a:r>
            <a:endParaRPr lang="zh-CN" altLang="zh-CN" sz="2400" dirty="0">
              <a:solidFill>
                <a:schemeClr val="tx1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marL="624205" indent="-444500">
              <a:lnSpc>
                <a:spcPct val="190000"/>
              </a:lnSpc>
              <a:tabLst>
                <a:tab pos="623570" algn="l"/>
              </a:tabLst>
            </a:pP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等单词及短语的用法。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CC0000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Group A.B.C.)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2"/>
            </a:endParaRPr>
          </a:p>
          <a:p>
            <a:pPr marL="624205" indent="-444500">
              <a:lnSpc>
                <a:spcPct val="190000"/>
              </a:lnSpc>
              <a:tabLst>
                <a:tab pos="623570" algn="l"/>
              </a:tabLst>
            </a:pP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2.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能够确定定语从句的先行词和关系词。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A.B.)</a:t>
            </a:r>
            <a:endParaRPr lang="en-US" altLang="zh-CN" sz="2400" dirty="0">
              <a:solidFill>
                <a:schemeClr val="tx1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marL="624205" indent="-444500">
              <a:lnSpc>
                <a:spcPct val="190000"/>
              </a:lnSpc>
              <a:tabLst>
                <a:tab pos="623570" algn="l"/>
              </a:tabLst>
            </a:pP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3.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能够边做边用英语描述本课的实验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A.B</a:t>
            </a:r>
            <a:r>
              <a:rPr lang="zh-CN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</a:p>
          <a:p>
            <a:pPr marL="624205" indent="-444500" eaLnBrk="0" hangingPunct="0">
              <a:lnSpc>
                <a:spcPct val="190000"/>
              </a:lnSpc>
              <a:tabLst>
                <a:tab pos="623570" algn="l"/>
              </a:tabLst>
            </a:pP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学会依据实验，辨别是非。</a:t>
            </a:r>
            <a:r>
              <a:rPr lang="en-US" altLang="zh-CN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(Group A.B.C.)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69437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4000" kern="10" dirty="0">
                <a:ln w="1905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Learning goals </a:t>
            </a:r>
            <a:r>
              <a:rPr lang="zh-CN" altLang="en-US" sz="4000" kern="10" dirty="0">
                <a:ln w="19050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（学习目标）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5613"/>
            <a:ext cx="9144000" cy="640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/>
            </a:r>
            <a:br>
              <a:rPr lang="en-US" altLang="zh-CN" sz="4000" smtClean="0"/>
            </a:br>
            <a:r>
              <a:rPr lang="en-US" altLang="zh-CN" sz="4000" smtClean="0"/>
              <a:t/>
            </a:r>
            <a:br>
              <a:rPr lang="en-US" altLang="zh-CN" sz="4000" smtClean="0"/>
            </a:br>
            <a:endParaRPr lang="en-US" altLang="zh-CN" sz="4000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zh-CN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Learn the new words in groups. Then show your pronunciation. (</a:t>
            </a:r>
            <a:r>
              <a:rPr lang="zh-CN" altLang="en-US" b="1" dirty="0" smtClean="0"/>
              <a:t>小组内互相帮助，学习新单词，并展示合作学习成果）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CN" alt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Listen to the tape and circle the new words in the text. Try to understand the new words and text.</a:t>
            </a:r>
            <a:r>
              <a:rPr lang="zh-CN" altLang="en-US" b="1" dirty="0" smtClean="0"/>
              <a:t>（听录音，划单词，初步理解文章大意及新单词的用法）</a:t>
            </a:r>
          </a:p>
        </p:txBody>
      </p:sp>
      <p:sp>
        <p:nvSpPr>
          <p:cNvPr id="4101" name="WordArt 7"/>
          <p:cNvSpPr>
            <a:spLocks noChangeArrowheads="1" noChangeShapeType="1" noTextEdit="1"/>
          </p:cNvSpPr>
          <p:nvPr/>
        </p:nvSpPr>
        <p:spPr bwMode="auto">
          <a:xfrm>
            <a:off x="2484438" y="549275"/>
            <a:ext cx="3671887" cy="10302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6000" kern="10" dirty="0">
                <a:ln w="9525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过目不忘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5" descr="图片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5613"/>
            <a:ext cx="9144000" cy="640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48712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b="1" dirty="0" smtClean="0"/>
          </a:p>
          <a:p>
            <a:pPr eaLnBrk="1" hangingPunct="1">
              <a:buFontTx/>
              <a:buNone/>
            </a:pPr>
            <a:r>
              <a:rPr lang="en-US" altLang="zh-CN" sz="2400" b="1" dirty="0" smtClean="0"/>
              <a:t>1.We should do this __________ </a:t>
            </a:r>
            <a:r>
              <a:rPr lang="zh-CN" altLang="en-US" sz="2400" b="1" dirty="0" smtClean="0"/>
              <a:t>（实验） </a:t>
            </a:r>
            <a:r>
              <a:rPr lang="en-US" altLang="zh-CN" sz="2400" b="1" dirty="0" smtClean="0"/>
              <a:t>outside! 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/>
              <a:t>2. I _____</a:t>
            </a:r>
            <a:r>
              <a:rPr lang="zh-CN" altLang="en-US" sz="2400" b="1" dirty="0" smtClean="0"/>
              <a:t>（装满）</a:t>
            </a:r>
            <a:r>
              <a:rPr lang="en-US" altLang="zh-CN" sz="2400" b="1" dirty="0" smtClean="0"/>
              <a:t>the jar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with</a:t>
            </a:r>
            <a:r>
              <a:rPr lang="en-US" altLang="zh-CN" sz="2400" b="1" dirty="0" smtClean="0"/>
              <a:t> water. 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/>
              <a:t>3. Let’s test which theory is _________</a:t>
            </a:r>
            <a:r>
              <a:rPr lang="zh-CN" altLang="en-US" sz="2400" b="1" dirty="0" smtClean="0"/>
              <a:t>（正确的）</a:t>
            </a:r>
            <a:r>
              <a:rPr lang="en-US" altLang="zh-CN" sz="2400" b="1" dirty="0" smtClean="0"/>
              <a:t>. 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/>
              <a:t>4. We must use  ________   ________</a:t>
            </a:r>
            <a:r>
              <a:rPr lang="zh-CN" altLang="en-US" sz="2400" b="1" dirty="0" smtClean="0"/>
              <a:t>（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科学的方法</a:t>
            </a:r>
            <a:r>
              <a:rPr lang="zh-CN" altLang="en-US" sz="2400" b="1" dirty="0" smtClean="0"/>
              <a:t>） </a:t>
            </a:r>
            <a:r>
              <a:rPr lang="en-US" altLang="zh-CN" sz="2400" b="1" dirty="0" smtClean="0"/>
              <a:t>to solve the problem. </a:t>
            </a:r>
            <a:endParaRPr lang="en-US" altLang="zh-CN" sz="2400" b="1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400" b="1" dirty="0" smtClean="0"/>
              <a:t>5. The _____</a:t>
            </a:r>
            <a:r>
              <a:rPr lang="zh-CN" altLang="en-US" sz="2400" b="1" dirty="0" smtClean="0"/>
              <a:t>（力量） </a:t>
            </a:r>
            <a:r>
              <a:rPr lang="en-US" altLang="zh-CN" sz="2400" b="1" dirty="0" smtClean="0"/>
              <a:t>of the air keeps the water in the  jar. 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/>
              <a:t>6.I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turn </a:t>
            </a:r>
            <a:r>
              <a:rPr lang="en-US" altLang="zh-CN" sz="2400" b="1" dirty="0" smtClean="0"/>
              <a:t>the jar _______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down</a:t>
            </a:r>
            <a:r>
              <a:rPr lang="en-US" altLang="zh-CN" sz="2400" b="1" dirty="0" smtClean="0"/>
              <a:t> and I think the water will________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out</a:t>
            </a:r>
            <a:r>
              <a:rPr lang="en-US" altLang="zh-CN" sz="2400" b="1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altLang="zh-CN" sz="2400" b="1" dirty="0" smtClean="0"/>
              <a:t>7.I _______</a:t>
            </a:r>
            <a:r>
              <a:rPr lang="zh-CN" altLang="en-US" sz="2400" b="1" dirty="0" smtClean="0"/>
              <a:t>（断定）</a:t>
            </a:r>
            <a:r>
              <a:rPr lang="en-US" altLang="zh-CN" sz="2400" b="1" dirty="0" smtClean="0"/>
              <a:t>that the _______</a:t>
            </a:r>
            <a:r>
              <a:rPr lang="zh-CN" altLang="en-US" sz="2400" b="1" dirty="0" smtClean="0"/>
              <a:t>（压力） </a:t>
            </a:r>
            <a:r>
              <a:rPr lang="en-US" altLang="zh-CN" sz="2400" b="1" dirty="0" smtClean="0"/>
              <a:t>of the air is stronger than I thought 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203575" y="1557338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experiment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00113" y="198913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fill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284663" y="249237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correct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627313" y="2924175"/>
            <a:ext cx="187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scientific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116013" y="3644900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force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6732588" y="3860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611188" y="4941888"/>
            <a:ext cx="187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cs typeface="Times New Roman" panose="02020603050405020304" pitchFamily="18" charset="0"/>
              </a:rPr>
              <a:t>conclude</a:t>
            </a:r>
          </a:p>
        </p:txBody>
      </p:sp>
      <p:sp>
        <p:nvSpPr>
          <p:cNvPr id="5131" name="WordArt 27"/>
          <p:cNvSpPr>
            <a:spLocks noChangeArrowheads="1" noChangeShapeType="1" noTextEdit="1"/>
          </p:cNvSpPr>
          <p:nvPr/>
        </p:nvSpPr>
        <p:spPr bwMode="auto">
          <a:xfrm>
            <a:off x="1908175" y="836613"/>
            <a:ext cx="4392613" cy="936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你记住了吗</a:t>
            </a: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4356100" y="2924175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</a:rPr>
              <a:t>method</a:t>
            </a:r>
            <a:endParaRPr lang="en-US" altLang="zh-CN" sz="2400">
              <a:solidFill>
                <a:srgbClr val="FF0000"/>
              </a:solidFill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211638" y="4941888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pressure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2339975" y="4149725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upside</a:t>
            </a: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1258888" y="45085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pour</a:t>
            </a:r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>
            <a:off x="6011863" y="1557338"/>
            <a:ext cx="2447925" cy="792162"/>
          </a:xfrm>
          <a:prstGeom prst="wedgeRectCallout">
            <a:avLst>
              <a:gd name="adj1" fmla="val -120884"/>
              <a:gd name="adj2" fmla="val 275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2400"/>
              <a:t>fill…with  </a:t>
            </a:r>
          </a:p>
          <a:p>
            <a:r>
              <a:rPr lang="zh-CN" altLang="en-US" sz="2400"/>
              <a:t>用</a:t>
            </a:r>
            <a:r>
              <a:rPr lang="en-US" altLang="zh-CN" sz="2400"/>
              <a:t>…</a:t>
            </a:r>
            <a:r>
              <a:rPr lang="zh-CN" altLang="en-US" sz="2400"/>
              <a:t>把</a:t>
            </a:r>
            <a:r>
              <a:rPr lang="en-US" altLang="zh-CN" sz="2400"/>
              <a:t>…</a:t>
            </a:r>
            <a:r>
              <a:rPr lang="zh-CN" altLang="en-US" sz="2400"/>
              <a:t>装满</a:t>
            </a:r>
          </a:p>
        </p:txBody>
      </p:sp>
      <p:sp>
        <p:nvSpPr>
          <p:cNvPr id="20518" name="AutoShape 38"/>
          <p:cNvSpPr>
            <a:spLocks noChangeArrowheads="1"/>
          </p:cNvSpPr>
          <p:nvPr/>
        </p:nvSpPr>
        <p:spPr bwMode="auto">
          <a:xfrm>
            <a:off x="5651500" y="3284538"/>
            <a:ext cx="2951163" cy="863600"/>
          </a:xfrm>
          <a:prstGeom prst="wedgeRectCallout">
            <a:avLst>
              <a:gd name="adj1" fmla="val -99380"/>
              <a:gd name="adj2" fmla="val 6433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2400"/>
              <a:t>turn…upside down</a:t>
            </a:r>
            <a:r>
              <a:rPr lang="zh-CN" altLang="en-US" sz="2400"/>
              <a:t>把</a:t>
            </a:r>
            <a:r>
              <a:rPr lang="en-US" altLang="zh-CN" sz="2400"/>
              <a:t>…</a:t>
            </a:r>
            <a:r>
              <a:rPr lang="zh-CN" altLang="en-US" sz="2400"/>
              <a:t>颠倒</a:t>
            </a:r>
          </a:p>
        </p:txBody>
      </p:sp>
      <p:sp>
        <p:nvSpPr>
          <p:cNvPr id="20519" name="AutoShape 39"/>
          <p:cNvSpPr>
            <a:spLocks noChangeArrowheads="1"/>
          </p:cNvSpPr>
          <p:nvPr/>
        </p:nvSpPr>
        <p:spPr bwMode="auto">
          <a:xfrm>
            <a:off x="5076825" y="4508500"/>
            <a:ext cx="3095625" cy="576263"/>
          </a:xfrm>
          <a:prstGeom prst="wedgeRectCallout">
            <a:avLst>
              <a:gd name="adj1" fmla="val -110616"/>
              <a:gd name="adj2" fmla="val 2355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2400"/>
              <a:t>pour out  </a:t>
            </a:r>
            <a:r>
              <a:rPr lang="zh-CN" altLang="en-US" sz="2400"/>
              <a:t>涌出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  <p:bldP spid="20492" grpId="0"/>
      <p:bldP spid="20503" grpId="0"/>
      <p:bldP spid="20511" grpId="0"/>
      <p:bldP spid="20512" grpId="0"/>
      <p:bldP spid="20513" grpId="0"/>
      <p:bldP spid="20514" grpId="0"/>
      <p:bldP spid="20516" grpId="0" animBg="1"/>
      <p:bldP spid="20516" grpId="1" animBg="1"/>
      <p:bldP spid="20518" grpId="0" animBg="1"/>
      <p:bldP spid="20518" grpId="1" animBg="1"/>
      <p:bldP spid="20519" grpId="0" animBg="1"/>
      <p:bldP spid="2051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0"/>
            <a:ext cx="8820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95623"/>
            <a:ext cx="9145588" cy="1143000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solidFill>
                  <a:schemeClr val="tx1"/>
                </a:solidFill>
              </a:rPr>
              <a:t>（大声朗读课文，组内合作，完成任务）</a:t>
            </a:r>
          </a:p>
        </p:txBody>
      </p:sp>
      <p:sp>
        <p:nvSpPr>
          <p:cNvPr id="4101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229600" cy="5013325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 smtClean="0">
                <a:latin typeface="Times New Roman" panose="02020603050405020304" pitchFamily="18" charset="0"/>
                <a:ea typeface="Batang" pitchFamily="18" charset="-127"/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</a:rPr>
              <a:t>Group</a:t>
            </a:r>
            <a:r>
              <a:rPr lang="zh-CN" altLang="en-US" sz="2400" b="1" dirty="0" smtClean="0">
                <a:solidFill>
                  <a:srgbClr val="000099"/>
                </a:solidFill>
              </a:rPr>
              <a:t>（ＡＢＣ）</a:t>
            </a:r>
            <a:r>
              <a:rPr lang="zh-CN" altLang="en-US" sz="2000" b="1" dirty="0" smtClean="0">
                <a:latin typeface="Times New Roman" panose="02020603050405020304" pitchFamily="18" charset="0"/>
                <a:ea typeface="Batang" pitchFamily="18" charset="-127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Batang" pitchFamily="18" charset="-127"/>
              </a:rPr>
              <a:t>1. Where does Danny think they should do the experiment?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Batang" pitchFamily="18" charset="-127"/>
              </a:rPr>
              <a:t>   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Batang" pitchFamily="18" charset="-127"/>
              </a:rPr>
              <a:t>Danny thinks they</a:t>
            </a:r>
            <a:r>
              <a:rPr lang="en-US" altLang="zh-CN" sz="2400" b="1" dirty="0" smtClean="0">
                <a:solidFill>
                  <a:srgbClr val="000099"/>
                </a:solidFill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Batang" pitchFamily="18" charset="-127"/>
              </a:rPr>
              <a:t>should do the</a:t>
            </a:r>
            <a:r>
              <a:rPr lang="en-US" altLang="zh-CN" sz="2400" b="1" dirty="0" smtClean="0">
                <a:solidFill>
                  <a:srgbClr val="000099"/>
                </a:solidFill>
              </a:rPr>
              <a:t>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Batang" pitchFamily="18" charset="-127"/>
              </a:rPr>
              <a:t>experiment outside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Batang" pitchFamily="18" charset="-127"/>
              </a:rPr>
              <a:t>.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Batang" pitchFamily="18" charset="-127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Batang" pitchFamily="18" charset="-127"/>
              </a:rPr>
              <a:t> 2.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How to do the experiment?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/>
              <a:t>   ①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Fill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a jar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with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water.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 dirty="0" smtClean="0"/>
              <a:t>②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Cover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the top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with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a piece of cardboard.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b="1" dirty="0" smtClean="0"/>
              <a:t>③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Turn </a:t>
            </a:r>
            <a:r>
              <a:rPr lang="en-US" altLang="zh-CN" sz="24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the jar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upside down.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 smtClean="0"/>
              <a:t>④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Take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olidFill>
                  <a:srgbClr val="000099"/>
                </a:solidFill>
              </a:rPr>
              <a:t>your hand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off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olidFill>
                  <a:srgbClr val="000099"/>
                </a:solidFill>
              </a:rPr>
              <a:t>the cardboard.</a:t>
            </a:r>
            <a:endParaRPr lang="en-US" altLang="zh-CN" sz="2400" b="1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Batang" pitchFamily="18" charset="-127"/>
              </a:rPr>
              <a:t>3.  What is </a:t>
            </a:r>
            <a:r>
              <a:rPr lang="en-US" altLang="zh-CN" sz="2400" b="1" dirty="0" smtClean="0"/>
              <a:t>Jenny’s idea?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Is</a:t>
            </a:r>
            <a:r>
              <a:rPr lang="en-US" altLang="zh-CN" sz="2400" b="1" dirty="0" smtClean="0"/>
              <a:t> she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sure of</a:t>
            </a:r>
            <a:r>
              <a:rPr lang="en-US" altLang="zh-CN" sz="2400" b="1" dirty="0" smtClean="0"/>
              <a:t> her theory?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/>
              <a:t>    Jenny thinks the water will stay in the jar.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/>
              <a:t>     She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is </a:t>
            </a:r>
            <a:r>
              <a:rPr lang="en-US" altLang="zh-CN" sz="2400" b="1" dirty="0" smtClean="0">
                <a:solidFill>
                  <a:srgbClr val="000099"/>
                </a:solidFill>
              </a:rPr>
              <a:t>so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sure of</a:t>
            </a:r>
            <a:r>
              <a:rPr lang="en-US" altLang="zh-CN" sz="2400" b="1" dirty="0" smtClean="0"/>
              <a:t> her theory.</a:t>
            </a: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4392613" y="4724400"/>
            <a:ext cx="4751387" cy="1989138"/>
          </a:xfrm>
          <a:prstGeom prst="wedgeRectCallout">
            <a:avLst>
              <a:gd name="adj1" fmla="val -73421"/>
              <a:gd name="adj2" fmla="val 3212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/>
              <a:t>be sure of</a:t>
            </a:r>
            <a:r>
              <a:rPr lang="en-US" altLang="zh-CN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sth</a:t>
            </a:r>
            <a:r>
              <a:rPr lang="en-US" altLang="zh-CN">
                <a:solidFill>
                  <a:schemeClr val="tx1"/>
                </a:solidFill>
              </a:rPr>
              <a:t>.           </a:t>
            </a:r>
            <a:r>
              <a:rPr lang="zh-CN" altLang="en-US"/>
              <a:t>对</a:t>
            </a:r>
            <a:r>
              <a:rPr lang="en-US" altLang="zh-CN"/>
              <a:t>…… </a:t>
            </a:r>
            <a:r>
              <a:rPr lang="zh-CN" altLang="en-US"/>
              <a:t>有把握</a:t>
            </a:r>
          </a:p>
          <a:p>
            <a:r>
              <a:rPr lang="en-US" altLang="zh-CN"/>
              <a:t>be sure to</a:t>
            </a:r>
            <a:r>
              <a:rPr lang="en-US" altLang="zh-CN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do</a:t>
            </a:r>
            <a:r>
              <a:rPr lang="en-US" altLang="zh-CN">
                <a:solidFill>
                  <a:schemeClr val="tx1"/>
                </a:solidFill>
              </a:rPr>
              <a:t> </a:t>
            </a:r>
            <a:r>
              <a:rPr lang="en-US" altLang="zh-CN"/>
              <a:t>sth.    </a:t>
            </a:r>
            <a:r>
              <a:rPr lang="zh-CN" altLang="en-US"/>
              <a:t>一定（要做某事）</a:t>
            </a:r>
          </a:p>
          <a:p>
            <a:r>
              <a:rPr lang="en-US" altLang="zh-CN"/>
              <a:t>be sure that +</a:t>
            </a:r>
            <a:r>
              <a:rPr lang="zh-CN" altLang="en-US">
                <a:solidFill>
                  <a:srgbClr val="FF0000"/>
                </a:solidFill>
              </a:rPr>
              <a:t>从句</a:t>
            </a:r>
            <a:r>
              <a:rPr lang="zh-CN" altLang="en-US">
                <a:solidFill>
                  <a:schemeClr val="tx1"/>
                </a:solidFill>
              </a:rPr>
              <a:t>     </a:t>
            </a:r>
            <a:r>
              <a:rPr lang="zh-CN" altLang="en-US"/>
              <a:t>确信</a:t>
            </a:r>
            <a:r>
              <a:rPr lang="en-US" altLang="zh-CN"/>
              <a:t>……</a:t>
            </a:r>
          </a:p>
          <a:p>
            <a:r>
              <a:rPr lang="en-US" altLang="zh-CN"/>
              <a:t>1.Are you sure ____ it?</a:t>
            </a:r>
          </a:p>
          <a:p>
            <a:r>
              <a:rPr lang="en-US" altLang="zh-CN"/>
              <a:t>2.Be sure ____ get to school on time.</a:t>
            </a:r>
          </a:p>
          <a:p>
            <a:r>
              <a:rPr lang="en-US" altLang="zh-CN"/>
              <a:t>3.I’m sure ______ he is right.</a:t>
            </a:r>
          </a:p>
          <a:p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6150" name="WordArt 16"/>
          <p:cNvSpPr>
            <a:spLocks noChangeArrowheads="1" noChangeShapeType="1" noTextEdit="1"/>
          </p:cNvSpPr>
          <p:nvPr/>
        </p:nvSpPr>
        <p:spPr bwMode="auto">
          <a:xfrm>
            <a:off x="1835150" y="549275"/>
            <a:ext cx="4876800" cy="68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 dirty="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读一读  议一议</a:t>
            </a: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4572000" y="3284538"/>
            <a:ext cx="3455988" cy="504825"/>
          </a:xfrm>
          <a:prstGeom prst="wedgeRectCallout">
            <a:avLst>
              <a:gd name="adj1" fmla="val -82106"/>
              <a:gd name="adj2" fmla="val 17673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/>
              <a:t>cover…with </a:t>
            </a:r>
            <a:r>
              <a:rPr lang="zh-CN" altLang="en-US"/>
              <a:t>用</a:t>
            </a:r>
            <a:r>
              <a:rPr lang="en-US" altLang="zh-CN"/>
              <a:t>…</a:t>
            </a:r>
            <a:r>
              <a:rPr lang="zh-CN" altLang="en-US"/>
              <a:t>把</a:t>
            </a:r>
            <a:r>
              <a:rPr lang="en-US" altLang="zh-CN"/>
              <a:t>…</a:t>
            </a:r>
            <a:r>
              <a:rPr lang="zh-CN" altLang="en-US"/>
              <a:t>盖上</a:t>
            </a: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219700" y="4076700"/>
            <a:ext cx="3240088" cy="576263"/>
          </a:xfrm>
          <a:prstGeom prst="wedgeRectCallout">
            <a:avLst>
              <a:gd name="adj1" fmla="val -99926"/>
              <a:gd name="adj2" fmla="val 9986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/>
              <a:t>take…off  </a:t>
            </a:r>
            <a:r>
              <a:rPr lang="zh-CN" altLang="en-US"/>
              <a:t>把</a:t>
            </a:r>
            <a:r>
              <a:rPr lang="en-US" altLang="zh-CN"/>
              <a:t>…</a:t>
            </a:r>
            <a:r>
              <a:rPr lang="zh-CN" altLang="en-US"/>
              <a:t>从</a:t>
            </a:r>
            <a:r>
              <a:rPr lang="en-US" altLang="zh-CN"/>
              <a:t>…</a:t>
            </a:r>
            <a:r>
              <a:rPr lang="zh-CN" altLang="en-US"/>
              <a:t>拿开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227763" y="5589588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5724525" y="5876925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5724525" y="6237288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 build="allAtOnce" animBg="1"/>
      <p:bldP spid="4113" grpId="0" animBg="1"/>
      <p:bldP spid="4114" grpId="0" animBg="1"/>
      <p:bldP spid="4119" grpId="0"/>
      <p:bldP spid="4119" grpId="1"/>
      <p:bldP spid="4120" grpId="0"/>
      <p:bldP spid="4120" grpId="1"/>
      <p:bldP spid="4121" grpId="0"/>
      <p:bldP spid="41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图片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3850" y="-455613"/>
            <a:ext cx="9752013" cy="731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692150"/>
            <a:ext cx="9324975" cy="1143000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（再次大声朗读，组内合作，探究问题）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Group A.B.)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4.Why does Danny put on his raincoat?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Because he thinks he will get wet.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5.What does Danny conclude?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Air is stronger than he thought.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6.What keeps the water in the jar?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The force of the air/the air pressure</a:t>
            </a:r>
          </a:p>
        </p:txBody>
      </p:sp>
      <p:sp>
        <p:nvSpPr>
          <p:cNvPr id="7173" name="WordArt 14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4876800" cy="68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读一读  议一议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0"/>
            <a:ext cx="89646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1268413"/>
            <a:ext cx="8964613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zh-CN" altLang="en-US" sz="3200" dirty="0">
                <a:solidFill>
                  <a:schemeClr val="tx2"/>
                </a:solidFill>
              </a:rPr>
              <a:t>三读课文</a:t>
            </a:r>
            <a:r>
              <a:rPr lang="en-US" altLang="zh-CN" sz="3200" dirty="0">
                <a:solidFill>
                  <a:schemeClr val="tx2"/>
                </a:solidFill>
              </a:rPr>
              <a:t>, </a:t>
            </a:r>
            <a:r>
              <a:rPr lang="zh-CN" altLang="en-US" sz="3200" dirty="0">
                <a:solidFill>
                  <a:schemeClr val="tx2"/>
                </a:solidFill>
              </a:rPr>
              <a:t>找出下列词组和句子，并写出其意思。</a:t>
            </a:r>
          </a:p>
          <a:p>
            <a:pPr marL="342900" indent="-342900"/>
            <a:endParaRPr lang="zh-CN" altLang="en-US" sz="32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110000"/>
              </a:lnSpc>
              <a:buFontTx/>
              <a:buAutoNum type="arabicPeriod"/>
            </a:pPr>
            <a:r>
              <a:rPr lang="en-US" altLang="zh-CN" sz="2400" dirty="0">
                <a:solidFill>
                  <a:schemeClr val="tx1"/>
                </a:solidFill>
              </a:rPr>
              <a:t>fill…with                          2.turn…upside down</a:t>
            </a: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</a:rPr>
              <a:t>3.pour out                           4.scientific </a:t>
            </a:r>
            <a:r>
              <a:rPr lang="zh-CN" altLang="zh-CN" sz="2400" dirty="0">
                <a:solidFill>
                  <a:schemeClr val="tx1"/>
                </a:solidFill>
              </a:rPr>
              <a:t>method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</a:rPr>
              <a:t>5.cover…with                     6.be sure of </a:t>
            </a:r>
            <a:r>
              <a:rPr lang="en-US" altLang="zh-CN" sz="2400" dirty="0" err="1">
                <a:solidFill>
                  <a:schemeClr val="tx1"/>
                </a:solidFill>
              </a:rPr>
              <a:t>sth</a:t>
            </a: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</a:pPr>
            <a:r>
              <a:rPr lang="en-US" altLang="zh-CN" sz="2400" dirty="0">
                <a:solidFill>
                  <a:schemeClr val="tx1"/>
                </a:solidFill>
              </a:rPr>
              <a:t>7.take…off                          8. the force of the air </a:t>
            </a:r>
          </a:p>
          <a:p>
            <a:pPr marL="342900" indent="-342900">
              <a:lnSpc>
                <a:spcPct val="90000"/>
              </a:lnSpc>
            </a:pPr>
            <a:endParaRPr lang="en-US" altLang="zh-CN" sz="24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</a:pPr>
            <a:r>
              <a:rPr lang="en-US" altLang="zh-CN" sz="2400" dirty="0">
                <a:solidFill>
                  <a:schemeClr val="tx1"/>
                </a:solidFill>
              </a:rPr>
              <a:t>1. I cover the top with a piece of cardboard and hold it there.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2.The force of the air keep the water in the jar.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3.It is so strong enough to hold the water.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sz="2400" dirty="0">
                <a:solidFill>
                  <a:schemeClr val="tx1"/>
                </a:solidFill>
              </a:rPr>
              <a:t>4.I am so sure of my theory </a:t>
            </a:r>
            <a:r>
              <a:rPr lang="en-US" altLang="zh-CN" sz="2400" dirty="0">
                <a:solidFill>
                  <a:srgbClr val="FF0000"/>
                </a:solidFill>
              </a:rPr>
              <a:t>that</a:t>
            </a:r>
            <a:r>
              <a:rPr lang="en-US" altLang="zh-CN" sz="2400" dirty="0">
                <a:solidFill>
                  <a:schemeClr val="tx1"/>
                </a:solidFill>
              </a:rPr>
              <a:t> Brian can do the experiment and I know you won’t get wet.</a:t>
            </a:r>
          </a:p>
          <a:p>
            <a:pPr marL="342900" indent="-342900"/>
            <a:r>
              <a:rPr lang="en-US" altLang="zh-CN" dirty="0">
                <a:solidFill>
                  <a:schemeClr val="tx1"/>
                </a:solidFill>
              </a:rPr>
              <a:t> </a:t>
            </a:r>
            <a:endParaRPr lang="en-US" altLang="zh-CN" sz="3200" b="0" dirty="0">
              <a:solidFill>
                <a:schemeClr val="tx1"/>
              </a:solidFill>
            </a:endParaRPr>
          </a:p>
        </p:txBody>
      </p:sp>
      <p:sp>
        <p:nvSpPr>
          <p:cNvPr id="8196" name="WordArt 8"/>
          <p:cNvSpPr>
            <a:spLocks noChangeArrowheads="1" noChangeShapeType="1" noTextEdit="1"/>
          </p:cNvSpPr>
          <p:nvPr/>
        </p:nvSpPr>
        <p:spPr bwMode="auto">
          <a:xfrm>
            <a:off x="3348038" y="549275"/>
            <a:ext cx="2085975" cy="685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5400" kern="10" dirty="0">
                <a:ln w="9525">
                  <a:solidFill>
                    <a:schemeClr val="tx2"/>
                  </a:solidFill>
                  <a:round/>
                </a:ln>
                <a:solidFill>
                  <a:srgbClr val="000099">
                    <a:alpha val="94901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找一找</a:t>
            </a: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1835150" y="2276475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用</a:t>
            </a:r>
            <a:r>
              <a:rPr lang="en-US" altLang="zh-CN">
                <a:solidFill>
                  <a:srgbClr val="FF0000"/>
                </a:solidFill>
              </a:rPr>
              <a:t>…</a:t>
            </a:r>
            <a:r>
              <a:rPr lang="zh-CN" altLang="en-US">
                <a:solidFill>
                  <a:srgbClr val="FF0000"/>
                </a:solidFill>
              </a:rPr>
              <a:t>把</a:t>
            </a:r>
            <a:r>
              <a:rPr lang="en-US" altLang="zh-CN">
                <a:solidFill>
                  <a:srgbClr val="FF0000"/>
                </a:solidFill>
              </a:rPr>
              <a:t>…</a:t>
            </a:r>
            <a:r>
              <a:rPr lang="zh-CN" altLang="en-US">
                <a:solidFill>
                  <a:srgbClr val="FF0000"/>
                </a:solidFill>
              </a:rPr>
              <a:t>装满</a:t>
            </a:r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7092950" y="2205038"/>
            <a:ext cx="120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把</a:t>
            </a:r>
            <a:r>
              <a:rPr lang="en-US" altLang="zh-CN">
                <a:solidFill>
                  <a:srgbClr val="FF0000"/>
                </a:solidFill>
              </a:rPr>
              <a:t>…</a:t>
            </a:r>
            <a:r>
              <a:rPr lang="zh-CN" altLang="en-US">
                <a:solidFill>
                  <a:srgbClr val="FF0000"/>
                </a:solidFill>
              </a:rPr>
              <a:t>颠倒</a:t>
            </a: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6877050" y="2636838"/>
            <a:ext cx="145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科学的方法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2195513" y="2636838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涌出</a:t>
            </a: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2051050" y="3068638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用</a:t>
            </a:r>
            <a:r>
              <a:rPr lang="en-US" altLang="zh-CN">
                <a:solidFill>
                  <a:srgbClr val="FF0000"/>
                </a:solidFill>
              </a:rPr>
              <a:t>…</a:t>
            </a:r>
            <a:r>
              <a:rPr lang="zh-CN" altLang="en-US">
                <a:solidFill>
                  <a:srgbClr val="FF0000"/>
                </a:solidFill>
              </a:rPr>
              <a:t>把</a:t>
            </a:r>
            <a:r>
              <a:rPr lang="en-US" altLang="zh-CN">
                <a:solidFill>
                  <a:srgbClr val="FF0000"/>
                </a:solidFill>
              </a:rPr>
              <a:t>…</a:t>
            </a:r>
            <a:r>
              <a:rPr lang="zh-CN" altLang="en-US">
                <a:solidFill>
                  <a:srgbClr val="FF0000"/>
                </a:solidFill>
              </a:rPr>
              <a:t>盖上</a:t>
            </a: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1908175" y="3500438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把</a:t>
            </a:r>
            <a:r>
              <a:rPr lang="en-US" altLang="zh-CN">
                <a:solidFill>
                  <a:srgbClr val="FF0000"/>
                </a:solidFill>
              </a:rPr>
              <a:t>…</a:t>
            </a:r>
            <a:r>
              <a:rPr lang="zh-CN" altLang="en-US">
                <a:solidFill>
                  <a:srgbClr val="FF0000"/>
                </a:solidFill>
              </a:rPr>
              <a:t>从</a:t>
            </a:r>
            <a:r>
              <a:rPr lang="en-US" altLang="zh-CN">
                <a:solidFill>
                  <a:srgbClr val="FF0000"/>
                </a:solidFill>
              </a:rPr>
              <a:t>…</a:t>
            </a:r>
            <a:r>
              <a:rPr lang="zh-CN" altLang="en-US">
                <a:solidFill>
                  <a:srgbClr val="FF0000"/>
                </a:solidFill>
              </a:rPr>
              <a:t>拿开</a:t>
            </a:r>
          </a:p>
        </p:txBody>
      </p:sp>
      <p:sp>
        <p:nvSpPr>
          <p:cNvPr id="8203" name="Rectangle 15"/>
          <p:cNvSpPr>
            <a:spLocks noChangeArrowheads="1"/>
          </p:cNvSpPr>
          <p:nvPr/>
        </p:nvSpPr>
        <p:spPr bwMode="auto">
          <a:xfrm>
            <a:off x="6732588" y="3068638"/>
            <a:ext cx="177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对</a:t>
            </a:r>
            <a:r>
              <a:rPr lang="en-US" altLang="zh-CN">
                <a:solidFill>
                  <a:srgbClr val="FF0000"/>
                </a:solidFill>
              </a:rPr>
              <a:t>…… </a:t>
            </a:r>
            <a:r>
              <a:rPr lang="zh-CN" altLang="en-US">
                <a:solidFill>
                  <a:srgbClr val="FF0000"/>
                </a:solidFill>
              </a:rPr>
              <a:t>有把握</a:t>
            </a:r>
          </a:p>
        </p:txBody>
      </p:sp>
      <p:sp>
        <p:nvSpPr>
          <p:cNvPr id="8204" name="Text Box 16"/>
          <p:cNvSpPr txBox="1">
            <a:spLocks noChangeArrowheads="1"/>
          </p:cNvSpPr>
          <p:nvPr/>
        </p:nvSpPr>
        <p:spPr bwMode="auto">
          <a:xfrm>
            <a:off x="6948488" y="342900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空气的压力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/>
          </p:cNvSpPr>
          <p:nvPr/>
        </p:nvSpPr>
        <p:spPr bwMode="auto">
          <a:xfrm rot="489782">
            <a:off x="1403350" y="0"/>
            <a:ext cx="3024188" cy="158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4860000" scaled="1"/>
                </a:gradFill>
                <a:effectLst>
                  <a:outerShdw dist="53882" dir="2700000" algn="ctr" rotWithShape="0">
                    <a:srgbClr val="9999FF">
                      <a:alpha val="78998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定语从句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95288" y="3068638"/>
            <a:ext cx="8569325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4000" dirty="0">
                <a:solidFill>
                  <a:schemeClr val="tx2"/>
                </a:solidFill>
                <a:latin typeface="Times New Roman" panose="02020603050405020304" pitchFamily="18" charset="0"/>
              </a:rPr>
              <a:t>概念</a:t>
            </a:r>
            <a:r>
              <a:rPr lang="en-US" altLang="zh-CN" sz="4000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chemeClr val="tx1"/>
                </a:solidFill>
                <a:latin typeface="Tahoma" panose="020B0604030504040204" pitchFamily="34" charset="0"/>
              </a:rPr>
              <a:t>定语从句</a:t>
            </a:r>
            <a:r>
              <a:rPr lang="zh-CN" altLang="en-US" sz="2800" dirty="0">
                <a:solidFill>
                  <a:srgbClr val="FFFF00"/>
                </a:solidFill>
                <a:latin typeface="Tahoma" panose="020B0604030504040204" pitchFamily="34" charset="0"/>
              </a:rPr>
              <a:t>：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在复合句中修饰名词或代词的                      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句子， 叫</a:t>
            </a:r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定语从句。</a:t>
            </a:r>
          </a:p>
          <a:p>
            <a:pPr eaLnBrk="1" hangingPunct="1"/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先行词：被定语从句修饰的词叫先行词</a:t>
            </a:r>
            <a:r>
              <a:rPr lang="zh-CN" altLang="en-US" sz="2800" b="0" dirty="0">
                <a:solidFill>
                  <a:srgbClr val="000000"/>
                </a:solidFill>
                <a:latin typeface="Tahoma" panose="020B0604030504040204" pitchFamily="34" charset="0"/>
              </a:rPr>
              <a:t>。</a:t>
            </a:r>
          </a:p>
          <a:p>
            <a:pPr eaLnBrk="1" hangingPunct="1"/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关系词</a:t>
            </a:r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：引导定语从句的词叫关系词。</a:t>
            </a:r>
          </a:p>
          <a:p>
            <a:pPr eaLnBrk="1" hangingPunct="1"/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2800" dirty="0">
                <a:solidFill>
                  <a:srgbClr val="000000"/>
                </a:solidFill>
                <a:latin typeface="Tahoma" panose="020B0604030504040204" pitchFamily="34" charset="0"/>
              </a:rPr>
              <a:t>先行词做宾语时 ，引导定语从句的连词可以省略）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11188" y="1484313"/>
            <a:ext cx="756126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I want to know the </a:t>
            </a:r>
            <a:r>
              <a:rPr lang="en-US" altLang="zh-CN" sz="4000" dirty="0">
                <a:solidFill>
                  <a:srgbClr val="FF3300"/>
                </a:solidFill>
                <a:latin typeface="Times New Roman" panose="02020603050405020304" pitchFamily="18" charset="0"/>
              </a:rPr>
              <a:t>boy</a:t>
            </a:r>
            <a: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who is</a:t>
            </a:r>
            <a:r>
              <a:rPr lang="en-US" altLang="zh-CN" sz="40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tallest.</a:t>
            </a:r>
          </a:p>
        </p:txBody>
      </p:sp>
      <p:pic>
        <p:nvPicPr>
          <p:cNvPr id="9222" name="Picture 6" descr="图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0"/>
            <a:ext cx="273526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6084888" y="2205038"/>
            <a:ext cx="1366837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684213" y="2708275"/>
            <a:ext cx="2160587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843213" y="2276475"/>
            <a:ext cx="662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CC00CC"/>
                </a:solidFill>
                <a:latin typeface="Tahoma" panose="020B0604030504040204" pitchFamily="34" charset="0"/>
              </a:rPr>
              <a:t>句子做定语修饰</a:t>
            </a:r>
            <a:r>
              <a:rPr lang="en-US" altLang="zh-CN" sz="3200">
                <a:solidFill>
                  <a:srgbClr val="CC00CC"/>
                </a:solidFill>
                <a:latin typeface="Tahoma" panose="020B0604030504040204" pitchFamily="34" charset="0"/>
              </a:rPr>
              <a:t>boy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utoUpdateAnimBg="0"/>
      <p:bldP spid="35844" grpId="0" autoUpdateAnimBg="0"/>
      <p:bldP spid="35847" grpId="0" animBg="1"/>
      <p:bldP spid="358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42988" y="2924175"/>
            <a:ext cx="266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</a:rPr>
              <a:t>先行词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76600" y="2708275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</a:rPr>
              <a:t>关系词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580063" y="3068638"/>
            <a:ext cx="2303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3300"/>
                </a:solidFill>
                <a:latin typeface="Times New Roman" panose="02020603050405020304" pitchFamily="18" charset="0"/>
              </a:rPr>
              <a:t>定语从句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059113" y="2205038"/>
            <a:ext cx="792162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00113" y="1557338"/>
            <a:ext cx="741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chemeClr val="tx1"/>
                </a:solidFill>
                <a:latin typeface="Times New Roman" panose="02020603050405020304" pitchFamily="18" charset="0"/>
              </a:rPr>
              <a:t>Mary is a girl </a:t>
            </a:r>
            <a:r>
              <a:rPr lang="en-US" altLang="zh-CN" sz="4000" dirty="0">
                <a:solidFill>
                  <a:srgbClr val="00FF00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40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has long hair.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067175" y="2205038"/>
            <a:ext cx="3671888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2339975" y="2349500"/>
            <a:ext cx="936625" cy="6477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011863" y="2349500"/>
            <a:ext cx="503237" cy="71913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4356100" y="2276475"/>
            <a:ext cx="71438" cy="5048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2771775" y="3284538"/>
            <a:ext cx="1079500" cy="720725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356100" y="3284538"/>
            <a:ext cx="1079500" cy="649287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476375" y="4076700"/>
            <a:ext cx="2233613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关系代词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716463" y="4076700"/>
            <a:ext cx="2663825" cy="6508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关系副词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68313" y="5084763"/>
            <a:ext cx="45370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chemeClr val="tx1"/>
                </a:solidFill>
                <a:latin typeface="Times New Roman" panose="02020603050405020304" pitchFamily="18" charset="0"/>
              </a:rPr>
              <a:t>which, who, whom, whose, that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508625" y="5092700"/>
            <a:ext cx="3276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chemeClr val="tx1"/>
                </a:solidFill>
                <a:latin typeface="Times New Roman" panose="02020603050405020304" pitchFamily="18" charset="0"/>
              </a:rPr>
              <a:t>Where, when, why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2555875" y="4724400"/>
            <a:ext cx="0" cy="4333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443663" y="4724400"/>
            <a:ext cx="0" cy="433388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827088" y="620713"/>
            <a:ext cx="68691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FF00"/>
              </a:buClr>
              <a:buFont typeface="Wingdings" panose="05000000000000000000" pitchFamily="2" charset="2"/>
              <a:buChar char="Ø"/>
            </a:pPr>
            <a:r>
              <a:rPr lang="en-US" altLang="zh-CN" sz="4400" dirty="0">
                <a:solidFill>
                  <a:srgbClr val="CC00FF"/>
                </a:solidFill>
                <a:latin typeface="Tahoma" panose="020B0604030504040204" pitchFamily="34" charset="0"/>
              </a:rPr>
              <a:t>(</a:t>
            </a:r>
            <a:r>
              <a:rPr lang="zh-CN" altLang="en-US" sz="4400" dirty="0">
                <a:solidFill>
                  <a:srgbClr val="CC00FF"/>
                </a:solidFill>
                <a:latin typeface="Tahoma" panose="020B0604030504040204" pitchFamily="34" charset="0"/>
              </a:rPr>
              <a:t>限定性</a:t>
            </a:r>
            <a:r>
              <a:rPr lang="en-US" altLang="zh-CN" sz="4400" dirty="0">
                <a:solidFill>
                  <a:srgbClr val="CC00FF"/>
                </a:solidFill>
                <a:latin typeface="Tahoma" panose="020B0604030504040204" pitchFamily="34" charset="0"/>
              </a:rPr>
              <a:t>)</a:t>
            </a:r>
            <a:r>
              <a:rPr lang="zh-CN" altLang="en-US" sz="4400" dirty="0">
                <a:solidFill>
                  <a:srgbClr val="CC00FF"/>
                </a:solidFill>
                <a:latin typeface="Tahoma" panose="020B0604030504040204" pitchFamily="34" charset="0"/>
              </a:rPr>
              <a:t>定语从句的结构</a:t>
            </a:r>
          </a:p>
        </p:txBody>
      </p:sp>
      <p:pic>
        <p:nvPicPr>
          <p:cNvPr id="10262" name="Picture 22" descr="图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2200" y="0"/>
            <a:ext cx="273526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  <p:bldP spid="34820" grpId="0" autoUpdateAnimBg="0"/>
      <p:bldP spid="34821" grpId="0" animBg="1"/>
      <p:bldP spid="34822" grpId="0" autoUpdateAnimBg="0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 autoUpdateAnimBg="0"/>
      <p:bldP spid="34830" grpId="0" animBg="1" autoUpdateAnimBg="0"/>
      <p:bldP spid="34831" grpId="0" autoUpdateAnimBg="0"/>
      <p:bldP spid="34832" grpId="0" autoUpdateAnimBg="0"/>
      <p:bldP spid="34833" grpId="0" animBg="1"/>
      <p:bldP spid="3483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0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0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全屏显示(4:3)</PresentationFormat>
  <Paragraphs>172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 Unicode MS</vt:lpstr>
      <vt:lpstr>Batang</vt:lpstr>
      <vt:lpstr>宋体</vt:lpstr>
      <vt:lpstr>微软雅黑</vt:lpstr>
      <vt:lpstr>Arial</vt:lpstr>
      <vt:lpstr>Tahoma</vt:lpstr>
      <vt:lpstr>Times New Roman</vt:lpstr>
      <vt:lpstr>Wingdings</vt:lpstr>
      <vt:lpstr>WWW.2PPT.COM
</vt:lpstr>
      <vt:lpstr> Lesson 25  Let’s Do an Experiment! </vt:lpstr>
      <vt:lpstr>PowerPoint 演示文稿</vt:lpstr>
      <vt:lpstr>  </vt:lpstr>
      <vt:lpstr>PowerPoint 演示文稿</vt:lpstr>
      <vt:lpstr>（大声朗读课文，组内合作，完成任务）</vt:lpstr>
      <vt:lpstr>（再次大声朗读，组内合作，探究问题）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2013-04-12T15:10:00Z</dcterms:created>
  <dcterms:modified xsi:type="dcterms:W3CDTF">2023-01-16T22:02:39Z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6A3F4035D1D44FD287FDAE1187D9D56A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