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57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andolFang R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BE2AB04-8522-414D-8DEE-D17EC8944BA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1C8E1A7-976A-42F3-A1C6-B9C829B572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E1A7-976A-42F3-A1C6-B9C829B572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E1A7-976A-42F3-A1C6-B9C829B572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8702" b="187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小蜗牛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98600" y="1729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2037" y="1196443"/>
            <a:ext cx="9144001" cy="32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。已经是春天了！”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。已经是夏天了！”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。已经是秋天了！”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说：“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___________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。已经是冬天了！”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1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8702" b="187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833813" y="3929063"/>
            <a:ext cx="787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好久　玩吧　 爬呀爬   妈妈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897313" y="1714500"/>
            <a:ext cx="8294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hái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biàn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huí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868738" y="3321050"/>
            <a:ext cx="782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wán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yɑ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mā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mɑ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905250" y="2214563"/>
            <a:ext cx="7783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住在  孩子  全对  变回　发芽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3582988" y="2189162"/>
            <a:ext cx="1223962" cy="1223963"/>
            <a:chOff x="2426" y="1253"/>
            <a:chExt cx="1815" cy="181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 bwMode="auto">
          <a:xfrm>
            <a:off x="5599113" y="2189162"/>
            <a:ext cx="1223962" cy="1223963"/>
            <a:chOff x="2426" y="1253"/>
            <a:chExt cx="1815" cy="181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 bwMode="auto">
          <a:xfrm>
            <a:off x="7688263" y="2189162"/>
            <a:ext cx="1223962" cy="1223963"/>
            <a:chOff x="2426" y="1253"/>
            <a:chExt cx="1815" cy="1814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5"/>
          <p:cNvGrpSpPr/>
          <p:nvPr/>
        </p:nvGrpSpPr>
        <p:grpSpPr bwMode="auto">
          <a:xfrm>
            <a:off x="9704388" y="2189162"/>
            <a:ext cx="1223962" cy="1223963"/>
            <a:chOff x="2426" y="1253"/>
            <a:chExt cx="1815" cy="1814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608388" y="2117725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 妈 全 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847975"/>
            <a:ext cx="3028950" cy="4010025"/>
          </a:xfrm>
          <a:prstGeom prst="rect">
            <a:avLst/>
          </a:prstGeom>
        </p:spPr>
      </p:pic>
      <p:grpSp>
        <p:nvGrpSpPr>
          <p:cNvPr id="26" name="组合 2"/>
          <p:cNvGrpSpPr/>
          <p:nvPr/>
        </p:nvGrpSpPr>
        <p:grpSpPr bwMode="auto">
          <a:xfrm>
            <a:off x="4518024" y="1493838"/>
            <a:ext cx="5410987" cy="720725"/>
            <a:chOff x="1160462" y="3136900"/>
            <a:chExt cx="3578126" cy="3937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62" y="3136900"/>
              <a:ext cx="87383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7" descr="E:\孙巧灵\2016秋上\上课课件\制作\R一语上\人一语大课堂（正文）\对a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090" y="3161561"/>
              <a:ext cx="2631498" cy="34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232150" y="1428750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</a:t>
            </a:r>
          </a:p>
        </p:txBody>
      </p:sp>
      <p:grpSp>
        <p:nvGrpSpPr>
          <p:cNvPr id="30" name="组合 1"/>
          <p:cNvGrpSpPr/>
          <p:nvPr/>
        </p:nvGrpSpPr>
        <p:grpSpPr bwMode="auto">
          <a:xfrm>
            <a:off x="4518025" y="2565400"/>
            <a:ext cx="6311900" cy="720725"/>
            <a:chOff x="1200184" y="3002396"/>
            <a:chExt cx="3902802" cy="35790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84" y="3002396"/>
              <a:ext cx="794422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E:\孙巧灵\2016秋上\上课课件\制作\R一语上\人一语大课堂（正文）\妈a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35" y="3020388"/>
              <a:ext cx="2990851" cy="32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1"/>
          <p:cNvGrpSpPr/>
          <p:nvPr/>
        </p:nvGrpSpPr>
        <p:grpSpPr bwMode="auto">
          <a:xfrm>
            <a:off x="4518025" y="3567113"/>
            <a:ext cx="6585294" cy="719137"/>
            <a:chOff x="1200161" y="3069071"/>
            <a:chExt cx="4170630" cy="35790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61" y="3069071"/>
              <a:ext cx="793945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 descr="E:\孙巧灵\2016秋上\上课课件\制作\R一语上\人一语大课堂（正文）\全a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3" y="3088613"/>
              <a:ext cx="3286568" cy="31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1"/>
          <p:cNvGrpSpPr/>
          <p:nvPr/>
        </p:nvGrpSpPr>
        <p:grpSpPr bwMode="auto">
          <a:xfrm>
            <a:off x="4518025" y="4565650"/>
            <a:ext cx="6311900" cy="720725"/>
            <a:chOff x="1160463" y="2765425"/>
            <a:chExt cx="4558506" cy="3937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63" y="2765425"/>
              <a:ext cx="873536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" descr="E:\孙巧灵\2016秋上\上课课件\制作\R一语上\人一语大课堂（正文）\回a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097" y="2826096"/>
              <a:ext cx="3602872" cy="2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3252788" y="2513013"/>
            <a:ext cx="8018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232150" y="3500438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232150" y="4500563"/>
            <a:ext cx="8018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正确书写姿势</a:t>
            </a:r>
          </a:p>
        </p:txBody>
      </p:sp>
      <p:pic>
        <p:nvPicPr>
          <p:cNvPr id="20" name="Picture 7" descr="https://pic.qbaobei.com/Uploads/Picture/2016-12-12/f27a8f66fadd1893bae9d40b344346e0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DAA"/>
              </a:clrFrom>
              <a:clrTo>
                <a:srgbClr val="FFFD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1342" r="-921" b="-1342"/>
          <a:stretch>
            <a:fillRect/>
          </a:stretch>
        </p:blipFill>
        <p:spPr bwMode="auto">
          <a:xfrm>
            <a:off x="2273300" y="1503331"/>
            <a:ext cx="7211219" cy="50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正确握笔姿势</a:t>
            </a:r>
          </a:p>
        </p:txBody>
      </p:sp>
      <p:pic>
        <p:nvPicPr>
          <p:cNvPr id="4" name="Picture 5" descr="t01324c3100ac35ab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99" y="856646"/>
            <a:ext cx="6638143" cy="56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8159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/>
          <p:nvPr/>
        </p:nvGrpSpPr>
        <p:grpSpPr bwMode="auto">
          <a:xfrm>
            <a:off x="3109427" y="3552825"/>
            <a:ext cx="1297473" cy="1368425"/>
            <a:chOff x="0" y="0"/>
            <a:chExt cx="809" cy="81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301"/>
              <a:ext cx="62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呀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2847975" y="1392238"/>
            <a:ext cx="1474788" cy="1295400"/>
            <a:chOff x="-120" y="0"/>
            <a:chExt cx="929" cy="816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-120" y="270"/>
              <a:ext cx="71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孩</a:t>
              </a:r>
            </a:p>
          </p:txBody>
        </p:sp>
      </p:grpSp>
      <p:grpSp>
        <p:nvGrpSpPr>
          <p:cNvPr id="12" name="Group 10"/>
          <p:cNvGrpSpPr/>
          <p:nvPr/>
        </p:nvGrpSpPr>
        <p:grpSpPr bwMode="auto">
          <a:xfrm>
            <a:off x="6642100" y="1247775"/>
            <a:ext cx="1425575" cy="1762125"/>
            <a:chOff x="-89" y="0"/>
            <a:chExt cx="898" cy="1110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-89" y="276"/>
              <a:ext cx="71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</a:t>
              </a:r>
            </a:p>
            <a:p>
              <a:pPr>
                <a:buFont typeface="Arial" panose="020B0604020202020204" pitchFamily="34" charset="0"/>
                <a:buNone/>
              </a:pPr>
              <a:endParaRPr lang="zh-CN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 bwMode="auto">
          <a:xfrm>
            <a:off x="7143512" y="3192463"/>
            <a:ext cx="1282938" cy="1295400"/>
            <a:chOff x="0" y="0"/>
            <a:chExt cx="809" cy="816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0" y="256"/>
              <a:ext cx="62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回</a:t>
              </a:r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5559425" y="1392238"/>
            <a:ext cx="1273175" cy="1066800"/>
            <a:chOff x="0" y="0"/>
            <a:chExt cx="666" cy="672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21" y="203"/>
              <a:ext cx="3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吧</a:t>
              </a:r>
            </a:p>
          </p:txBody>
        </p:sp>
      </p:grpSp>
      <p:grpSp>
        <p:nvGrpSpPr>
          <p:cNvPr id="21" name="Group 19"/>
          <p:cNvGrpSpPr/>
          <p:nvPr/>
        </p:nvGrpSpPr>
        <p:grpSpPr bwMode="auto">
          <a:xfrm>
            <a:off x="7657478" y="1752600"/>
            <a:ext cx="1788147" cy="1223963"/>
            <a:chOff x="-257" y="0"/>
            <a:chExt cx="1313" cy="912"/>
          </a:xfrm>
        </p:grpSpPr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-257" y="263"/>
              <a:ext cx="1047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芽</a:t>
              </a: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1993900" y="2400300"/>
            <a:ext cx="1463675" cy="1295400"/>
            <a:chOff x="-113" y="0"/>
            <a:chExt cx="922" cy="816"/>
          </a:xfrm>
        </p:grpSpPr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-113" y="309"/>
              <a:ext cx="71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住</a:t>
              </a:r>
            </a:p>
          </p:txBody>
        </p:sp>
      </p:grpSp>
      <p:grpSp>
        <p:nvGrpSpPr>
          <p:cNvPr id="27" name="Group 25"/>
          <p:cNvGrpSpPr/>
          <p:nvPr/>
        </p:nvGrpSpPr>
        <p:grpSpPr bwMode="auto">
          <a:xfrm>
            <a:off x="4333876" y="1103313"/>
            <a:ext cx="1284288" cy="1295400"/>
            <a:chOff x="0" y="0"/>
            <a:chExt cx="809" cy="816"/>
          </a:xfrm>
        </p:grpSpPr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2" y="285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玩</a:t>
              </a: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>
            <a:off x="6134100" y="3984625"/>
            <a:ext cx="1285795" cy="1295400"/>
            <a:chOff x="0" y="0"/>
            <a:chExt cx="809" cy="816"/>
          </a:xfrm>
        </p:grpSpPr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9" y="255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久</a:t>
              </a:r>
            </a:p>
          </p:txBody>
        </p:sp>
      </p:grpSp>
      <p:grpSp>
        <p:nvGrpSpPr>
          <p:cNvPr id="33" name="Group 31"/>
          <p:cNvGrpSpPr/>
          <p:nvPr/>
        </p:nvGrpSpPr>
        <p:grpSpPr bwMode="auto">
          <a:xfrm>
            <a:off x="4046538" y="2543175"/>
            <a:ext cx="1296987" cy="1223963"/>
            <a:chOff x="0" y="0"/>
            <a:chExt cx="666" cy="672"/>
          </a:xfrm>
        </p:grpSpPr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 rot="10648956" flipV="1">
              <a:off x="124" y="210"/>
              <a:ext cx="373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爬</a:t>
              </a:r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8510588" y="2976563"/>
            <a:ext cx="1284287" cy="1295400"/>
            <a:chOff x="0" y="0"/>
            <a:chExt cx="809" cy="816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8" y="293"/>
              <a:ext cx="6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全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 bwMode="auto">
          <a:xfrm>
            <a:off x="5918428" y="2616200"/>
            <a:ext cx="1285647" cy="1295400"/>
            <a:chOff x="0" y="0"/>
            <a:chExt cx="809" cy="816"/>
          </a:xfrm>
        </p:grpSpPr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0" y="301"/>
              <a:ext cx="6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srgbClr val="00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21 L -0.12517 0.304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6289 L -0.12517 0.5033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58 0.048519 L -0.180417 0.577593 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86 -0.004167 L -0.211389 0.583704 " pathEditMode="relative" rAng="0" ptsTypes="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6302 0.614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3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2639 L -0.07413 0.577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30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66 0.2939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0625 0.4085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L 0.01267 0.2469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8750 0.336019 " pathEditMode="relative" rAng="0" ptsTypes="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283E-6 L 0.07951 0.3253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23 L -0.0033 0.3673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自学课文</a:t>
            </a:r>
          </a:p>
        </p:txBody>
      </p:sp>
      <p:pic>
        <p:nvPicPr>
          <p:cNvPr id="45" name="Picture 5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0432" b="9291"/>
          <a:stretch>
            <a:fillRect/>
          </a:stretch>
        </p:blipFill>
        <p:spPr bwMode="auto">
          <a:xfrm>
            <a:off x="5639584" y="4390619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3" r="20000" b="7553"/>
          <a:stretch>
            <a:fillRect/>
          </a:stretch>
        </p:blipFill>
        <p:spPr bwMode="auto">
          <a:xfrm>
            <a:off x="397659" y="2406244"/>
            <a:ext cx="52419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095625" y="1344613"/>
            <a:ext cx="8229600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蜗牛妈妈说：“哦，已经是夏天了！快去摘几颗草莓回来。”</a:t>
            </a:r>
          </a:p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小蜗牛爬呀，爬呀，好久才爬回来。它说：“妈妈，草莓没有了，地上长着蘑菇，树叶全变黄了。”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自学提示：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9150" y="1883255"/>
            <a:ext cx="10553700" cy="37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①小蜗牛和蜗牛妈妈的这次对话与前两次有什么不同？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②用横线画出蜗牛妈妈让小蜗牛干什么的句子。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③用浪纹线画出小蜗牛说的话，多读几遍，说一说你知道了什么。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④从最后一个自然段中你读懂了什么？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宽屏</PresentationFormat>
  <Paragraphs>59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2021-05-07T00:46:52Z</dcterms:created>
  <dcterms:modified xsi:type="dcterms:W3CDTF">2023-01-10T06:29:00Z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00699889BACF4B43B0B417763094592E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