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AA787BC-38CB-4125-83F2-88DC9AED9C5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787BC-38CB-4125-83F2-88DC9AED9C5A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AE2369E-583F-4153-A748-DCE70BC2CD3C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885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885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3EA8181-5081-46BD-A0F9-60747B24C723}" type="slidenum">
              <a:rPr lang="en-US" altLang="zh-CN" sz="1200">
                <a:latin typeface="Times New Roman" panose="02020603050405020304" pitchFamily="18" charset="0"/>
              </a:rPr>
              <a:t>5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9FC0D-6FFA-454A-AE08-E1D74112C1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11E7F-EA92-4B9A-9588-F59401D646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DB413-520F-4F38-A2E5-7540B5670C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EE1D7-262C-4C1C-A3F7-CCC7A2393F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87139-3FA0-4DAF-A7A8-746DD03783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C9387-B01B-49DB-B60F-18758E1480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F962D-DD4C-4004-9B1D-7F3839D8B6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86B95-C445-41D2-AF6E-9E19BAD799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98946-28D3-4E95-A43C-14B95C7D3C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8ADC3-CA97-45BB-A9C4-EA0A0A79FD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14D56-7F85-4A1B-AF39-6D7B2B3299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6292636-6744-4970-BFBA-17E6AE2A82E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9550" y="1295400"/>
            <a:ext cx="8763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kern="10" dirty="0" smtClean="0">
                <a:ln w="9525">
                  <a:noFill/>
                  <a:round/>
                </a:ln>
                <a:solidFill>
                  <a:srgbClr val="008000"/>
                </a:solidFill>
                <a:latin typeface="Aharoni" pitchFamily="2" charset="-79"/>
                <a:cs typeface="Aharoni" pitchFamily="2" charset="-79"/>
              </a:rPr>
              <a:t>Unit </a:t>
            </a:r>
            <a:r>
              <a:rPr lang="en-US" altLang="zh-CN" sz="6000" b="1" kern="10" dirty="0" smtClean="0">
                <a:ln w="9525">
                  <a:noFill/>
                  <a:round/>
                </a:ln>
                <a:solidFill>
                  <a:srgbClr val="008000"/>
                </a:solidFill>
                <a:latin typeface="Aharoni" pitchFamily="2" charset="-79"/>
                <a:cs typeface="Aharoni" pitchFamily="2" charset="-79"/>
              </a:rPr>
              <a:t>10</a:t>
            </a:r>
          </a:p>
          <a:p>
            <a:r>
              <a:rPr lang="en-US" altLang="zh-CN" sz="4800" b="1" kern="10" dirty="0" smtClean="0">
                <a:ln w="9525">
                  <a:noFill/>
                  <a:round/>
                </a:ln>
                <a:solidFill>
                  <a:srgbClr val="008000"/>
                </a:solidFill>
                <a:latin typeface="Aharoni" pitchFamily="2" charset="-79"/>
                <a:cs typeface="Aharoni" pitchFamily="2" charset="-79"/>
              </a:rPr>
              <a:t>If you go to the party, you’ll</a:t>
            </a:r>
          </a:p>
          <a:p>
            <a:r>
              <a:rPr lang="en-US" altLang="zh-CN" sz="4800" b="1" kern="10" dirty="0" smtClean="0">
                <a:ln w="9525">
                  <a:noFill/>
                  <a:round/>
                </a:ln>
                <a:solidFill>
                  <a:srgbClr val="008000"/>
                </a:solidFill>
                <a:latin typeface="Aharoni" pitchFamily="2" charset="-79"/>
                <a:cs typeface="Aharoni" pitchFamily="2" charset="-79"/>
              </a:rPr>
              <a:t>have a great time!</a:t>
            </a:r>
            <a:endParaRPr lang="zh-CN" altLang="en-US" sz="4800" b="1" kern="10" dirty="0">
              <a:ln w="9525">
                <a:noFill/>
                <a:round/>
              </a:ln>
              <a:solidFill>
                <a:srgbClr val="008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84920" y="5334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3" descr="m123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213100"/>
            <a:ext cx="4176712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5" descr="m124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3933825"/>
            <a:ext cx="33432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AutoShape 9"/>
          <p:cNvSpPr>
            <a:spLocks noChangeArrowheads="1"/>
          </p:cNvSpPr>
          <p:nvPr/>
        </p:nvSpPr>
        <p:spPr bwMode="auto">
          <a:xfrm>
            <a:off x="4211638" y="2205038"/>
            <a:ext cx="4646612" cy="792162"/>
          </a:xfrm>
          <a:prstGeom prst="wedgeRoundRectCallout">
            <a:avLst>
              <a:gd name="adj1" fmla="val 33704"/>
              <a:gd name="adj2" fmla="val 164431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If you do, …</a:t>
            </a: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468313" y="692150"/>
            <a:ext cx="7162800" cy="1323975"/>
            <a:chOff x="295" y="436"/>
            <a:chExt cx="4512" cy="834"/>
          </a:xfrm>
        </p:grpSpPr>
        <p:sp>
          <p:nvSpPr>
            <p:cNvPr id="83974" name="AutoShape 6"/>
            <p:cNvSpPr>
              <a:spLocks noChangeArrowheads="1"/>
            </p:cNvSpPr>
            <p:nvPr/>
          </p:nvSpPr>
          <p:spPr bwMode="auto">
            <a:xfrm>
              <a:off x="295" y="436"/>
              <a:ext cx="4512" cy="768"/>
            </a:xfrm>
            <a:prstGeom prst="wedgeRoundRectCallout">
              <a:avLst>
                <a:gd name="adj1" fmla="val -26907"/>
                <a:gd name="adj2" fmla="val 148958"/>
                <a:gd name="adj3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zh-CN" sz="3200" b="1">
                <a:latin typeface="Times New Roman" panose="02020603050405020304" pitchFamily="18" charset="0"/>
              </a:endParaRPr>
            </a:p>
          </p:txBody>
        </p:sp>
        <p:sp>
          <p:nvSpPr>
            <p:cNvPr id="83975" name="Text Box 7"/>
            <p:cNvSpPr txBox="1">
              <a:spLocks noChangeArrowheads="1"/>
            </p:cNvSpPr>
            <p:nvPr/>
          </p:nvSpPr>
          <p:spPr bwMode="auto">
            <a:xfrm>
              <a:off x="385" y="572"/>
              <a:ext cx="438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>
                  <a:latin typeface="Times New Roman" panose="02020603050405020304" pitchFamily="18" charset="0"/>
                </a:rPr>
                <a:t>I think I’m going to exercise every day.</a:t>
              </a:r>
            </a:p>
          </p:txBody>
        </p:sp>
        <p:pic>
          <p:nvPicPr>
            <p:cNvPr id="83976" name="Picture 10" descr="m12438"/>
            <p:cNvPicPr>
              <a:picLocks noChangeAspect="1" noChangeArrowheads="1"/>
            </p:cNvPicPr>
            <p:nvPr/>
          </p:nvPicPr>
          <p:blipFill>
            <a:blip r:embed="rId4" cstate="email"/>
            <a:srcRect b="30200"/>
            <a:stretch>
              <a:fillRect/>
            </a:stretch>
          </p:blipFill>
          <p:spPr bwMode="auto">
            <a:xfrm>
              <a:off x="1020" y="935"/>
              <a:ext cx="1225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Oval 4"/>
          <p:cNvSpPr>
            <a:spLocks noChangeArrowheads="1"/>
          </p:cNvSpPr>
          <p:nvPr/>
        </p:nvSpPr>
        <p:spPr bwMode="auto">
          <a:xfrm>
            <a:off x="250825" y="100965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1d</a:t>
            </a:r>
          </a:p>
        </p:txBody>
      </p:sp>
      <p:sp>
        <p:nvSpPr>
          <p:cNvPr id="84995" name="Text Box 5"/>
          <p:cNvSpPr txBox="1">
            <a:spLocks noChangeArrowheads="1"/>
          </p:cNvSpPr>
          <p:nvPr/>
        </p:nvSpPr>
        <p:spPr bwMode="auto">
          <a:xfrm>
            <a:off x="900113" y="866775"/>
            <a:ext cx="81010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Student A is Michael. Student B is his friend. Student B, give Student A advice.</a:t>
            </a:r>
          </a:p>
        </p:txBody>
      </p:sp>
      <p:sp>
        <p:nvSpPr>
          <p:cNvPr id="84996" name="Text Box 6"/>
          <p:cNvSpPr txBox="1">
            <a:spLocks noChangeArrowheads="1"/>
          </p:cNvSpPr>
          <p:nvPr/>
        </p:nvSpPr>
        <p:spPr bwMode="auto">
          <a:xfrm>
            <a:off x="827088" y="2565400"/>
            <a:ext cx="7488237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A: What do you think I should do? Can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you give me some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advice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B: I think you should go to college.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A: But if I go to college, I’ll never become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a great soccer player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4"/>
          <p:cNvSpPr>
            <a:spLocks noChangeArrowheads="1" noChangeShapeType="1" noTextEdit="1"/>
          </p:cNvSpPr>
          <p:nvPr/>
        </p:nvSpPr>
        <p:spPr bwMode="auto">
          <a:xfrm>
            <a:off x="2339975" y="693738"/>
            <a:ext cx="4176713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4000" b="1" kern="10" spc="-40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CC00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Warming up</a:t>
            </a:r>
            <a:endParaRPr lang="zh-CN" altLang="en-US" sz="4000" b="1" kern="10" spc="-40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9900"/>
                  </a:gs>
                  <a:gs pos="100000">
                    <a:srgbClr val="CC00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3731" name="Text Box 5"/>
          <p:cNvSpPr txBox="1">
            <a:spLocks noChangeArrowheads="1"/>
          </p:cNvSpPr>
          <p:nvPr/>
        </p:nvSpPr>
        <p:spPr bwMode="auto">
          <a:xfrm>
            <a:off x="825500" y="1851025"/>
            <a:ext cx="7634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</a:rPr>
              <a:t>Some important things in our life. </a:t>
            </a:r>
          </a:p>
        </p:txBody>
      </p:sp>
      <p:pic>
        <p:nvPicPr>
          <p:cNvPr id="4" name="Picture 4" descr="happ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2708275"/>
            <a:ext cx="39973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Rectangle 6"/>
          <p:cNvSpPr>
            <a:spLocks noChangeArrowheads="1"/>
          </p:cNvSpPr>
          <p:nvPr/>
        </p:nvSpPr>
        <p:spPr bwMode="auto">
          <a:xfrm>
            <a:off x="1301750" y="5595938"/>
            <a:ext cx="219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</a:rPr>
              <a:t>be happy</a:t>
            </a:r>
          </a:p>
        </p:txBody>
      </p:sp>
      <p:pic>
        <p:nvPicPr>
          <p:cNvPr id="6" name="Picture 4" descr="go to colleg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781300"/>
            <a:ext cx="386715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5" name="Text Box 5"/>
          <p:cNvSpPr txBox="1">
            <a:spLocks noChangeArrowheads="1"/>
          </p:cNvSpPr>
          <p:nvPr/>
        </p:nvSpPr>
        <p:spPr bwMode="auto">
          <a:xfrm>
            <a:off x="5097463" y="5595938"/>
            <a:ext cx="300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</a:rPr>
              <a:t>go to college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3" grpId="0"/>
      <p:bldP spid="737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4" descr="make a lot of mone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333375"/>
            <a:ext cx="3455987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 Box 7"/>
          <p:cNvSpPr txBox="1">
            <a:spLocks noChangeArrowheads="1"/>
          </p:cNvSpPr>
          <p:nvPr/>
        </p:nvSpPr>
        <p:spPr bwMode="auto">
          <a:xfrm>
            <a:off x="792163" y="2708275"/>
            <a:ext cx="4284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a lot of money</a:t>
            </a:r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5651500" y="2716213"/>
            <a:ext cx="2808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famous</a:t>
            </a:r>
          </a:p>
        </p:txBody>
      </p:sp>
      <p:pic>
        <p:nvPicPr>
          <p:cNvPr id="5" name="Picture 4" descr="be famou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78500" y="476250"/>
            <a:ext cx="19621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200942710555427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14425" y="3644900"/>
            <a:ext cx="3529013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 Box 6"/>
          <p:cNvSpPr txBox="1">
            <a:spLocks noChangeArrowheads="1"/>
          </p:cNvSpPr>
          <p:nvPr/>
        </p:nvSpPr>
        <p:spPr bwMode="auto">
          <a:xfrm>
            <a:off x="374650" y="5876925"/>
            <a:ext cx="484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travel around the world</a:t>
            </a:r>
          </a:p>
        </p:txBody>
      </p:sp>
      <p:pic>
        <p:nvPicPr>
          <p:cNvPr id="8" name="Picture 4" descr="college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02250" y="3644900"/>
            <a:ext cx="337343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61" name="Text Box 5"/>
          <p:cNvSpPr txBox="1">
            <a:spLocks noChangeArrowheads="1"/>
          </p:cNvSpPr>
          <p:nvPr/>
        </p:nvSpPr>
        <p:spPr bwMode="auto">
          <a:xfrm>
            <a:off x="5291138" y="5805488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get an education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9" grpId="0"/>
      <p:bldP spid="747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Oval 4"/>
          <p:cNvSpPr>
            <a:spLocks noChangeArrowheads="1"/>
          </p:cNvSpPr>
          <p:nvPr/>
        </p:nvSpPr>
        <p:spPr bwMode="auto">
          <a:xfrm>
            <a:off x="395288" y="9382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1a</a:t>
            </a:r>
          </a:p>
        </p:txBody>
      </p:sp>
      <p:sp>
        <p:nvSpPr>
          <p:cNvPr id="75779" name="Text Box 5"/>
          <p:cNvSpPr txBox="1">
            <a:spLocks noChangeArrowheads="1"/>
          </p:cNvSpPr>
          <p:nvPr/>
        </p:nvSpPr>
        <p:spPr bwMode="auto">
          <a:xfrm>
            <a:off x="971550" y="866775"/>
            <a:ext cx="78978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Which of the things below are the most important to you? Circle three things.</a:t>
            </a:r>
          </a:p>
        </p:txBody>
      </p:sp>
      <p:sp>
        <p:nvSpPr>
          <p:cNvPr id="75780" name="Rectangle 6"/>
          <p:cNvSpPr>
            <a:spLocks noChangeArrowheads="1"/>
          </p:cNvSpPr>
          <p:nvPr/>
        </p:nvSpPr>
        <p:spPr bwMode="auto">
          <a:xfrm>
            <a:off x="323850" y="2060575"/>
            <a:ext cx="85693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_____ be happy         ______ travel around the world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_____ go to college    ______ make a lot of money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_____ be famous        ______ get an education</a:t>
            </a:r>
          </a:p>
        </p:txBody>
      </p:sp>
      <p:pic>
        <p:nvPicPr>
          <p:cNvPr id="75781" name="Picture 7" descr="Lovely_cartoon_oil_painti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475" y="4365625"/>
            <a:ext cx="23050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 txBox="1">
            <a:spLocks noChangeArrowheads="1"/>
          </p:cNvSpPr>
          <p:nvPr/>
        </p:nvSpPr>
        <p:spPr bwMode="auto">
          <a:xfrm>
            <a:off x="1152525" y="873126"/>
            <a:ext cx="76676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3200" b="1" dirty="0">
                <a:solidFill>
                  <a:srgbClr val="CC00CC"/>
                </a:solidFill>
                <a:cs typeface="Arial" panose="020B0604020202020204" pitchFamily="34" charset="0"/>
              </a:rPr>
              <a:t>Listen. Look at the list in 1a. Write “A” before each thing the soccer agent talks about and a “p” before each thing Michael’s parents talk about.</a:t>
            </a:r>
          </a:p>
        </p:txBody>
      </p:sp>
      <p:sp>
        <p:nvSpPr>
          <p:cNvPr id="76803" name="Oval 2"/>
          <p:cNvSpPr>
            <a:spLocks noChangeArrowheads="1"/>
          </p:cNvSpPr>
          <p:nvPr/>
        </p:nvSpPr>
        <p:spPr bwMode="auto">
          <a:xfrm>
            <a:off x="250823" y="873920"/>
            <a:ext cx="898525" cy="990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000" b="1" dirty="0">
                <a:latin typeface="Times New Roman" panose="02020603050405020304" pitchFamily="18" charset="0"/>
              </a:rPr>
              <a:t>1a</a:t>
            </a:r>
          </a:p>
        </p:txBody>
      </p:sp>
      <p:pic>
        <p:nvPicPr>
          <p:cNvPr id="90117" name="Picture 5" descr="CIMG5567"/>
          <p:cNvPicPr>
            <a:picLocks noChangeAspect="1" noChangeArrowheads="1"/>
          </p:cNvPicPr>
          <p:nvPr/>
        </p:nvPicPr>
        <p:blipFill>
          <a:blip r:embed="rId3" cstate="email">
            <a:lum contrast="24000"/>
          </a:blip>
          <a:srcRect/>
          <a:stretch>
            <a:fillRect/>
          </a:stretch>
        </p:blipFill>
        <p:spPr bwMode="auto">
          <a:xfrm>
            <a:off x="360363" y="3213100"/>
            <a:ext cx="8532812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Oval 4"/>
          <p:cNvSpPr>
            <a:spLocks noChangeArrowheads="1"/>
          </p:cNvSpPr>
          <p:nvPr/>
        </p:nvSpPr>
        <p:spPr bwMode="auto">
          <a:xfrm>
            <a:off x="279401" y="914400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1b</a:t>
            </a:r>
          </a:p>
        </p:txBody>
      </p:sp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955676" y="762000"/>
            <a:ext cx="789781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Listen. Look at the list in 1a. Write “A” before each thing the soccer agent talks about and a “p” before each thing Michael’s parents talk about.</a:t>
            </a:r>
          </a:p>
        </p:txBody>
      </p:sp>
      <p:pic>
        <p:nvPicPr>
          <p:cNvPr id="79876" name="Picture 7" descr="Lovely_illustration_of_Happy_family_on_boat_wallco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5156200"/>
            <a:ext cx="266382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Rectangle 9"/>
          <p:cNvSpPr>
            <a:spLocks noChangeArrowheads="1"/>
          </p:cNvSpPr>
          <p:nvPr/>
        </p:nvSpPr>
        <p:spPr bwMode="auto">
          <a:xfrm>
            <a:off x="323850" y="2708275"/>
            <a:ext cx="85693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 _____ be happy         ______ travel around the world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_____ go to college    ______ make a lot of money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   _____ be famous        ______ get an education</a:t>
            </a:r>
          </a:p>
        </p:txBody>
      </p:sp>
      <p:sp>
        <p:nvSpPr>
          <p:cNvPr id="79879" name="Text Box 11"/>
          <p:cNvSpPr txBox="1">
            <a:spLocks noChangeArrowheads="1"/>
          </p:cNvSpPr>
          <p:nvPr/>
        </p:nvSpPr>
        <p:spPr bwMode="auto">
          <a:xfrm>
            <a:off x="971550" y="2924175"/>
            <a:ext cx="93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79880" name="Text Box 12"/>
          <p:cNvSpPr txBox="1">
            <a:spLocks noChangeArrowheads="1"/>
          </p:cNvSpPr>
          <p:nvPr/>
        </p:nvSpPr>
        <p:spPr bwMode="auto">
          <a:xfrm>
            <a:off x="971550" y="3500438"/>
            <a:ext cx="936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79881" name="Text Box 13"/>
          <p:cNvSpPr txBox="1">
            <a:spLocks noChangeArrowheads="1"/>
          </p:cNvSpPr>
          <p:nvPr/>
        </p:nvSpPr>
        <p:spPr bwMode="auto">
          <a:xfrm>
            <a:off x="900113" y="4076700"/>
            <a:ext cx="93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9882" name="Text Box 14"/>
          <p:cNvSpPr txBox="1">
            <a:spLocks noChangeArrowheads="1"/>
          </p:cNvSpPr>
          <p:nvPr/>
        </p:nvSpPr>
        <p:spPr bwMode="auto">
          <a:xfrm>
            <a:off x="4067175" y="2924175"/>
            <a:ext cx="93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9883" name="Text Box 15"/>
          <p:cNvSpPr txBox="1">
            <a:spLocks noChangeArrowheads="1"/>
          </p:cNvSpPr>
          <p:nvPr/>
        </p:nvSpPr>
        <p:spPr bwMode="auto">
          <a:xfrm>
            <a:off x="4067175" y="3500438"/>
            <a:ext cx="936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79884" name="Text Box 16"/>
          <p:cNvSpPr txBox="1">
            <a:spLocks noChangeArrowheads="1"/>
          </p:cNvSpPr>
          <p:nvPr/>
        </p:nvSpPr>
        <p:spPr bwMode="auto">
          <a:xfrm>
            <a:off x="4067175" y="4076700"/>
            <a:ext cx="93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/>
      <p:bldP spid="79880" grpId="0"/>
      <p:bldP spid="79881" grpId="0"/>
      <p:bldP spid="79882" grpId="0"/>
      <p:bldP spid="79883" grpId="0"/>
      <p:bldP spid="798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Oval 4"/>
          <p:cNvSpPr>
            <a:spLocks noChangeArrowheads="1"/>
          </p:cNvSpPr>
          <p:nvPr/>
        </p:nvSpPr>
        <p:spPr bwMode="auto">
          <a:xfrm>
            <a:off x="395288" y="4048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1c</a:t>
            </a:r>
          </a:p>
        </p:txBody>
      </p: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763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Listen again. Complete the sentences.</a:t>
            </a:r>
          </a:p>
        </p:txBody>
      </p:sp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1258888" y="1196975"/>
            <a:ext cx="6745287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1. If you join the Lions, 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2. If you become a Lion, 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3. And if you work really hard, 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4. If you become a soccer player, 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5. But if I don’t do this now, ____</a:t>
            </a:r>
          </a:p>
        </p:txBody>
      </p:sp>
      <p:sp>
        <p:nvSpPr>
          <p:cNvPr id="80901" name="Text Box 7"/>
          <p:cNvSpPr txBox="1">
            <a:spLocks noChangeArrowheads="1"/>
          </p:cNvSpPr>
          <p:nvPr/>
        </p:nvSpPr>
        <p:spPr bwMode="auto">
          <a:xfrm>
            <a:off x="1258888" y="3860800"/>
            <a:ext cx="6778625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a. you’ll be famous.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b. I’ll never do it.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c. you’ll become a great soccer player.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d. you’ll never go to college.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e. you’ll travel around the world.</a:t>
            </a:r>
          </a:p>
        </p:txBody>
      </p:sp>
      <p:sp>
        <p:nvSpPr>
          <p:cNvPr id="80903" name="Text Box 9"/>
          <p:cNvSpPr txBox="1">
            <a:spLocks noChangeArrowheads="1"/>
          </p:cNvSpPr>
          <p:nvPr/>
        </p:nvSpPr>
        <p:spPr bwMode="auto">
          <a:xfrm>
            <a:off x="5651500" y="1196975"/>
            <a:ext cx="93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0904" name="Text Box 10"/>
          <p:cNvSpPr txBox="1">
            <a:spLocks noChangeArrowheads="1"/>
          </p:cNvSpPr>
          <p:nvPr/>
        </p:nvSpPr>
        <p:spPr bwMode="auto">
          <a:xfrm>
            <a:off x="5724525" y="1700213"/>
            <a:ext cx="936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80905" name="Text Box 11"/>
          <p:cNvSpPr txBox="1">
            <a:spLocks noChangeArrowheads="1"/>
          </p:cNvSpPr>
          <p:nvPr/>
        </p:nvSpPr>
        <p:spPr bwMode="auto">
          <a:xfrm>
            <a:off x="7019925" y="2133600"/>
            <a:ext cx="93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0906" name="Text Box 12"/>
          <p:cNvSpPr txBox="1">
            <a:spLocks noChangeArrowheads="1"/>
          </p:cNvSpPr>
          <p:nvPr/>
        </p:nvSpPr>
        <p:spPr bwMode="auto">
          <a:xfrm>
            <a:off x="7164388" y="2636838"/>
            <a:ext cx="936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0907" name="Text Box 13"/>
          <p:cNvSpPr txBox="1">
            <a:spLocks noChangeArrowheads="1"/>
          </p:cNvSpPr>
          <p:nvPr/>
        </p:nvSpPr>
        <p:spPr bwMode="auto">
          <a:xfrm>
            <a:off x="6300788" y="3141663"/>
            <a:ext cx="936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80905" grpId="0"/>
      <p:bldP spid="80906" grpId="0"/>
      <p:bldP spid="809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3" descr="m123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724400"/>
            <a:ext cx="218757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3" name="Picture 4" descr="m123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875088"/>
            <a:ext cx="3024187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838200" y="1143000"/>
            <a:ext cx="6629400" cy="1600200"/>
          </a:xfrm>
          <a:prstGeom prst="wedgeRoundRectCallout">
            <a:avLst>
              <a:gd name="adj1" fmla="val -46194"/>
              <a:gd name="adj2" fmla="val 115181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C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I think I’m going to work until night.      </a:t>
            </a: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</a:rPr>
              <a:t>(be tired)</a:t>
            </a:r>
          </a:p>
          <a:p>
            <a:endParaRPr lang="en-US" altLang="zh-CN">
              <a:solidFill>
                <a:srgbClr val="6600FF"/>
              </a:solidFill>
            </a:endParaRPr>
          </a:p>
        </p:txBody>
      </p:sp>
      <p:sp>
        <p:nvSpPr>
          <p:cNvPr id="81925" name="AutoShape 7"/>
          <p:cNvSpPr>
            <a:spLocks noChangeArrowheads="1"/>
          </p:cNvSpPr>
          <p:nvPr/>
        </p:nvSpPr>
        <p:spPr bwMode="auto">
          <a:xfrm>
            <a:off x="3419475" y="3213100"/>
            <a:ext cx="5562600" cy="792163"/>
          </a:xfrm>
          <a:prstGeom prst="wedgeRoundRectCallout">
            <a:avLst>
              <a:gd name="adj1" fmla="val 18352"/>
              <a:gd name="adj2" fmla="val 136972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If you do, you’ll be tired.</a:t>
            </a:r>
          </a:p>
        </p:txBody>
      </p:sp>
      <p:sp>
        <p:nvSpPr>
          <p:cNvPr id="81926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188913"/>
            <a:ext cx="4975225" cy="884237"/>
          </a:xfrm>
          <a:noFill/>
        </p:spPr>
        <p:txBody>
          <a:bodyPr/>
          <a:lstStyle/>
          <a:p>
            <a:r>
              <a:rPr lang="en-US" altLang="zh-CN" sz="4000" b="1">
                <a:solidFill>
                  <a:srgbClr val="00CC00"/>
                </a:solidFill>
                <a:latin typeface="Arial Black" panose="020B0A04020102020204" pitchFamily="34" charset="0"/>
              </a:rPr>
              <a:t>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4" descr="m123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149725"/>
            <a:ext cx="5400675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/>
          <p:nvPr/>
        </p:nvGrpSpPr>
        <p:grpSpPr bwMode="auto">
          <a:xfrm>
            <a:off x="3419475" y="549275"/>
            <a:ext cx="4953000" cy="990600"/>
            <a:chOff x="2154" y="346"/>
            <a:chExt cx="3120" cy="624"/>
          </a:xfrm>
        </p:grpSpPr>
        <p:sp>
          <p:nvSpPr>
            <p:cNvPr id="82948" name="AutoShape 7"/>
            <p:cNvSpPr>
              <a:spLocks noChangeArrowheads="1"/>
            </p:cNvSpPr>
            <p:nvPr/>
          </p:nvSpPr>
          <p:spPr bwMode="auto">
            <a:xfrm>
              <a:off x="2154" y="346"/>
              <a:ext cx="3120" cy="624"/>
            </a:xfrm>
            <a:prstGeom prst="wedgeRoundRectCallout">
              <a:avLst>
                <a:gd name="adj1" fmla="val 29838"/>
                <a:gd name="adj2" fmla="val 125319"/>
                <a:gd name="adj3" fmla="val 16667"/>
              </a:avLst>
            </a:prstGeom>
            <a:solidFill>
              <a:srgbClr val="00CCFF">
                <a:alpha val="63136"/>
              </a:srgbClr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zh-CN" sz="3200"/>
            </a:p>
          </p:txBody>
        </p:sp>
        <p:sp>
          <p:nvSpPr>
            <p:cNvPr id="82949" name="Text Box 8"/>
            <p:cNvSpPr txBox="1">
              <a:spLocks noChangeArrowheads="1"/>
            </p:cNvSpPr>
            <p:nvPr/>
          </p:nvSpPr>
          <p:spPr bwMode="auto">
            <a:xfrm>
              <a:off x="2245" y="438"/>
              <a:ext cx="29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>
                  <a:latin typeface="Times New Roman" panose="02020603050405020304" pitchFamily="18" charset="0"/>
                </a:rPr>
                <a:t>If you do, you’ll be happy.</a:t>
              </a:r>
            </a:p>
          </p:txBody>
        </p:sp>
      </p:grpSp>
      <p:pic>
        <p:nvPicPr>
          <p:cNvPr id="82950" name="Picture 13" descr="depositphotos_3811159-Happy-kids-jumpi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9563" y="2349500"/>
            <a:ext cx="203676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5"/>
          <p:cNvGrpSpPr/>
          <p:nvPr/>
        </p:nvGrpSpPr>
        <p:grpSpPr bwMode="auto">
          <a:xfrm>
            <a:off x="395288" y="2420938"/>
            <a:ext cx="5699125" cy="1995487"/>
            <a:chOff x="249" y="1525"/>
            <a:chExt cx="3590" cy="1257"/>
          </a:xfrm>
        </p:grpSpPr>
        <p:grpSp>
          <p:nvGrpSpPr>
            <p:cNvPr id="82952" name="Group 10"/>
            <p:cNvGrpSpPr/>
            <p:nvPr/>
          </p:nvGrpSpPr>
          <p:grpSpPr bwMode="auto">
            <a:xfrm>
              <a:off x="249" y="1525"/>
              <a:ext cx="3585" cy="624"/>
              <a:chOff x="384" y="1776"/>
              <a:chExt cx="3585" cy="624"/>
            </a:xfrm>
          </p:grpSpPr>
          <p:sp>
            <p:nvSpPr>
              <p:cNvPr id="82953" name="AutoShape 5"/>
              <p:cNvSpPr>
                <a:spLocks noChangeArrowheads="1"/>
              </p:cNvSpPr>
              <p:nvPr/>
            </p:nvSpPr>
            <p:spPr bwMode="auto">
              <a:xfrm>
                <a:off x="384" y="1776"/>
                <a:ext cx="3585" cy="624"/>
              </a:xfrm>
              <a:prstGeom prst="wedgeRoundRectCallout">
                <a:avLst>
                  <a:gd name="adj1" fmla="val -4421"/>
                  <a:gd name="adj2" fmla="val 92148"/>
                  <a:gd name="adj3" fmla="val 16667"/>
                </a:avLst>
              </a:prstGeom>
              <a:solidFill>
                <a:srgbClr val="FF9900">
                  <a:alpha val="59999"/>
                </a:srgbClr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zh-CN" sz="3200"/>
              </a:p>
            </p:txBody>
          </p:sp>
          <p:sp>
            <p:nvSpPr>
              <p:cNvPr id="82954" name="Text Box 6"/>
              <p:cNvSpPr txBox="1">
                <a:spLocks noChangeArrowheads="1"/>
              </p:cNvSpPr>
              <p:nvPr/>
            </p:nvSpPr>
            <p:spPr bwMode="auto">
              <a:xfrm>
                <a:off x="432" y="1874"/>
                <a:ext cx="33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 b="1">
                    <a:latin typeface="Times New Roman" panose="02020603050405020304" pitchFamily="18" charset="0"/>
                  </a:rPr>
                  <a:t>I think I’m going to the party.</a:t>
                </a:r>
              </a:p>
            </p:txBody>
          </p:sp>
        </p:grpSp>
        <p:pic>
          <p:nvPicPr>
            <p:cNvPr id="82955" name="Picture 14" descr="m1240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81" y="2160"/>
              <a:ext cx="1458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全屏显示(4:3)</PresentationFormat>
  <Paragraphs>64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Aharoni</vt:lpstr>
      <vt:lpstr>宋体</vt:lpstr>
      <vt:lpstr>微软雅黑</vt:lpstr>
      <vt:lpstr>Arial</vt:lpstr>
      <vt:lpstr>Arial Black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Patterns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2A44A4D5136846DEA61283DDBE62074E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