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1" r:id="rId2"/>
    <p:sldId id="290" r:id="rId3"/>
    <p:sldId id="270" r:id="rId4"/>
    <p:sldId id="362" r:id="rId5"/>
    <p:sldId id="403" r:id="rId6"/>
    <p:sldId id="432" r:id="rId7"/>
    <p:sldId id="365" r:id="rId8"/>
    <p:sldId id="425" r:id="rId9"/>
    <p:sldId id="421" r:id="rId10"/>
    <p:sldId id="436" r:id="rId11"/>
    <p:sldId id="433" r:id="rId12"/>
    <p:sldId id="437" r:id="rId13"/>
    <p:sldId id="438" r:id="rId14"/>
    <p:sldId id="439" r:id="rId15"/>
    <p:sldId id="389" r:id="rId16"/>
    <p:sldId id="440" r:id="rId17"/>
    <p:sldId id="441" r:id="rId18"/>
    <p:sldId id="391" r:id="rId19"/>
    <p:sldId id="412" r:id="rId20"/>
    <p:sldId id="392" r:id="rId21"/>
    <p:sldId id="435" r:id="rId22"/>
    <p:sldId id="442" r:id="rId23"/>
    <p:sldId id="384" r:id="rId24"/>
    <p:sldId id="286" r:id="rId25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74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67FF809-DF43-467A-870B-FCED3A06A0B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0CF3677B-9679-4425-B651-72F7F84262A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3677B-9679-4425-B651-72F7F84262A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A985E-317D-40E0-B4A6-07D2874946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631CD-341F-4C4A-B713-1FACF48368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5B866-8DE5-4F7C-BA34-FF1A272B88C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F38DB-84B3-42F1-955A-8578584097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F59E-EFE0-4415-82DA-1F94F758A9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B125C-0353-4CDF-9FB6-12AA3DBF89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063A-2ABF-41AA-BC9B-D00346FFD1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2DC07-D95B-41BC-A5D4-FFF771C097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3748-DB58-47BD-9A2E-1CD3824F92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04320-E184-43CC-8BAE-A5B14487BB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339B4-558C-45DC-9306-4FF35E6EEA8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CF998-DECC-40E6-A927-89F4FB91A9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CB78-6B54-40E6-A8A1-6B07A81258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031FB-81B7-433E-B40D-F030A3BD7A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D60C-7E49-41BB-B57E-F5E3C885C84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EBCD0-F34D-4021-B050-45D63BC967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88A7-8386-4274-A5BF-AFD13018B37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8BFDC-A233-4CEB-BB9D-08D8210026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51C7-B80C-48D2-8DF9-CBBCFEECA7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078B8-1389-4978-8DF0-AA40C2F0FF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9AB67-45AB-4CA7-AFE2-92C6969855B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04420-0854-4A06-B384-B9830C653D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3C8EB77-ED40-4B56-AC9C-371DD43343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9EE872-E3B5-45B2-AC83-49C1E508A14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Make%20a%20call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86359" y="4769168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40844" y="5456552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4 Li Ming Comes Home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10718" y="2627678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522633" y="3309335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268" y="3888676"/>
            <a:ext cx="9139733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21 A Party for Li Ming</a:t>
            </a:r>
            <a:endParaRPr lang="zh-CN" altLang="en-US" sz="40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3" y="574741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17"/>
          <p:cNvSpPr txBox="1">
            <a:spLocks noChangeArrowheads="1"/>
          </p:cNvSpPr>
          <p:nvPr/>
        </p:nvSpPr>
        <p:spPr bwMode="auto">
          <a:xfrm>
            <a:off x="2862263" y="1503363"/>
            <a:ext cx="584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begin /bɪˈgɪn/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开始 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5875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3" name="文本框 19"/>
          <p:cNvSpPr txBox="1">
            <a:spLocks noChangeArrowheads="1"/>
          </p:cNvSpPr>
          <p:nvPr/>
        </p:nvSpPr>
        <p:spPr bwMode="auto">
          <a:xfrm>
            <a:off x="1379538" y="1577975"/>
            <a:ext cx="147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5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229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14684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矩形 1"/>
          <p:cNvSpPr>
            <a:spLocks noChangeArrowheads="1"/>
          </p:cNvSpPr>
          <p:nvPr/>
        </p:nvSpPr>
        <p:spPr bwMode="auto">
          <a:xfrm>
            <a:off x="1060450" y="2460625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947863" y="2239963"/>
            <a:ext cx="62103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time does the party begin?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聚会什么时候开始？</a:t>
            </a:r>
          </a:p>
        </p:txBody>
      </p:sp>
      <p:sp>
        <p:nvSpPr>
          <p:cNvPr id="12297" name="矩形 1"/>
          <p:cNvSpPr>
            <a:spLocks noChangeArrowheads="1"/>
          </p:cNvSpPr>
          <p:nvPr/>
        </p:nvSpPr>
        <p:spPr bwMode="auto">
          <a:xfrm>
            <a:off x="1109663" y="3910013"/>
            <a:ext cx="234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反义词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矩形 1"/>
          <p:cNvSpPr>
            <a:spLocks noChangeArrowheads="1"/>
          </p:cNvSpPr>
          <p:nvPr/>
        </p:nvSpPr>
        <p:spPr bwMode="auto">
          <a:xfrm>
            <a:off x="3227388" y="3816350"/>
            <a:ext cx="2738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finish 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结束</a:t>
            </a:r>
          </a:p>
        </p:txBody>
      </p:sp>
      <p:sp>
        <p:nvSpPr>
          <p:cNvPr id="12299" name="矩形 1"/>
          <p:cNvSpPr>
            <a:spLocks noChangeArrowheads="1"/>
          </p:cNvSpPr>
          <p:nvPr/>
        </p:nvSpPr>
        <p:spPr bwMode="auto">
          <a:xfrm>
            <a:off x="1082675" y="4716463"/>
            <a:ext cx="1779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2557463" y="4567238"/>
            <a:ext cx="59340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begin(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原形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→begins(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第三人称单数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)→beginning(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现在分词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)→began(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过去式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1736725" y="2105025"/>
            <a:ext cx="1303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同义词：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897188" y="1863725"/>
            <a:ext cx="2660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start v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．开始</a:t>
            </a:r>
          </a:p>
        </p:txBody>
      </p:sp>
      <p:sp>
        <p:nvSpPr>
          <p:cNvPr id="13317" name="矩形 1"/>
          <p:cNvSpPr>
            <a:spLocks noChangeArrowheads="1"/>
          </p:cNvSpPr>
          <p:nvPr/>
        </p:nvSpPr>
        <p:spPr bwMode="auto">
          <a:xfrm>
            <a:off x="1711325" y="3005138"/>
            <a:ext cx="105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611438" y="2784475"/>
            <a:ext cx="4414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begin with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开始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begin to do sth.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开始做某事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begin doing sth.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开始做某事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文本框 17"/>
          <p:cNvSpPr txBox="1">
            <a:spLocks noChangeArrowheads="1"/>
          </p:cNvSpPr>
          <p:nvPr/>
        </p:nvSpPr>
        <p:spPr bwMode="auto">
          <a:xfrm>
            <a:off x="2862263" y="1717675"/>
            <a:ext cx="5843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late /leɪt/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晚的；迟到的 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8018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341" name="文本框 19"/>
          <p:cNvSpPr txBox="1">
            <a:spLocks noChangeArrowheads="1"/>
          </p:cNvSpPr>
          <p:nvPr/>
        </p:nvSpPr>
        <p:spPr bwMode="auto">
          <a:xfrm>
            <a:off x="1379538" y="1792288"/>
            <a:ext cx="147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6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434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168275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矩形 1"/>
          <p:cNvSpPr>
            <a:spLocks noChangeArrowheads="1"/>
          </p:cNvSpPr>
          <p:nvPr/>
        </p:nvSpPr>
        <p:spPr bwMode="auto">
          <a:xfrm>
            <a:off x="1689100" y="27813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576513" y="2560638"/>
            <a:ext cx="6210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Don't be late for school.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上学不要迟到。</a:t>
            </a:r>
          </a:p>
        </p:txBody>
      </p:sp>
      <p:sp>
        <p:nvSpPr>
          <p:cNvPr id="14345" name="矩形 1"/>
          <p:cNvSpPr>
            <a:spLocks noChangeArrowheads="1"/>
          </p:cNvSpPr>
          <p:nvPr/>
        </p:nvSpPr>
        <p:spPr bwMode="auto">
          <a:xfrm>
            <a:off x="1738313" y="4468813"/>
            <a:ext cx="2351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矩形 1"/>
          <p:cNvSpPr>
            <a:spLocks noChangeArrowheads="1"/>
          </p:cNvSpPr>
          <p:nvPr/>
        </p:nvSpPr>
        <p:spPr bwMode="auto">
          <a:xfrm>
            <a:off x="3856038" y="4373563"/>
            <a:ext cx="3887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hate v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．讨厌；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lake n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．湖</a:t>
            </a:r>
          </a:p>
        </p:txBody>
      </p:sp>
      <p:sp>
        <p:nvSpPr>
          <p:cNvPr id="14347" name="矩形 1"/>
          <p:cNvSpPr>
            <a:spLocks noChangeArrowheads="1"/>
          </p:cNvSpPr>
          <p:nvPr/>
        </p:nvSpPr>
        <p:spPr bwMode="auto">
          <a:xfrm>
            <a:off x="1712913" y="5262563"/>
            <a:ext cx="1030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2581275" y="5113338"/>
            <a:ext cx="26130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late for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迟到</a:t>
            </a:r>
          </a:p>
        </p:txBody>
      </p:sp>
      <p:sp>
        <p:nvSpPr>
          <p:cNvPr id="14349" name="矩形 1"/>
          <p:cNvSpPr>
            <a:spLocks noChangeArrowheads="1"/>
          </p:cNvSpPr>
          <p:nvPr/>
        </p:nvSpPr>
        <p:spPr bwMode="auto">
          <a:xfrm>
            <a:off x="1687513" y="3587750"/>
            <a:ext cx="149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反义词：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895600" y="3367088"/>
            <a:ext cx="37004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early adj.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早的；早到的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2941638" y="2112963"/>
            <a:ext cx="44529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Early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early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上学早。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Late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late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会迟到。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按时上学不迟到，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老师心中好学生。</a:t>
            </a:r>
          </a:p>
        </p:txBody>
      </p:sp>
      <p:grpSp>
        <p:nvGrpSpPr>
          <p:cNvPr id="15364" name="组合 2"/>
          <p:cNvGrpSpPr/>
          <p:nvPr/>
        </p:nvGrpSpPr>
        <p:grpSpPr bwMode="auto">
          <a:xfrm>
            <a:off x="1038225" y="2319338"/>
            <a:ext cx="2403475" cy="461962"/>
            <a:chOff x="398463" y="4005263"/>
            <a:chExt cx="2404268" cy="461088"/>
          </a:xfrm>
        </p:grpSpPr>
        <p:sp>
          <p:nvSpPr>
            <p:cNvPr id="15365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5366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本框 17"/>
          <p:cNvSpPr txBox="1">
            <a:spLocks noChangeArrowheads="1"/>
          </p:cNvSpPr>
          <p:nvPr/>
        </p:nvSpPr>
        <p:spPr bwMode="auto">
          <a:xfrm>
            <a:off x="2862263" y="1717675"/>
            <a:ext cx="5843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early /'ɜːli/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早的；早到的 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8018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6389" name="文本框 19"/>
          <p:cNvSpPr txBox="1">
            <a:spLocks noChangeArrowheads="1"/>
          </p:cNvSpPr>
          <p:nvPr/>
        </p:nvSpPr>
        <p:spPr bwMode="auto">
          <a:xfrm>
            <a:off x="1379538" y="1792288"/>
            <a:ext cx="147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7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639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168275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矩形 1"/>
          <p:cNvSpPr>
            <a:spLocks noChangeArrowheads="1"/>
          </p:cNvSpPr>
          <p:nvPr/>
        </p:nvSpPr>
        <p:spPr bwMode="auto">
          <a:xfrm>
            <a:off x="1689100" y="27813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576513" y="2560638"/>
            <a:ext cx="6210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will be early.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我们会很早的。</a:t>
            </a:r>
          </a:p>
        </p:txBody>
      </p:sp>
      <p:sp>
        <p:nvSpPr>
          <p:cNvPr id="16393" name="矩形 1"/>
          <p:cNvSpPr>
            <a:spLocks noChangeArrowheads="1"/>
          </p:cNvSpPr>
          <p:nvPr/>
        </p:nvSpPr>
        <p:spPr bwMode="auto">
          <a:xfrm>
            <a:off x="1738313" y="3719513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矩形 1"/>
          <p:cNvSpPr>
            <a:spLocks noChangeArrowheads="1"/>
          </p:cNvSpPr>
          <p:nvPr/>
        </p:nvSpPr>
        <p:spPr bwMode="auto">
          <a:xfrm>
            <a:off x="3594100" y="3625850"/>
            <a:ext cx="38893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耳朵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ly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early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6395" name="组合 26"/>
          <p:cNvGrpSpPr/>
          <p:nvPr/>
        </p:nvGrpSpPr>
        <p:grpSpPr bwMode="auto">
          <a:xfrm>
            <a:off x="1485900" y="4556125"/>
            <a:ext cx="1179513" cy="461963"/>
            <a:chOff x="1235491" y="4806950"/>
            <a:chExt cx="1178333" cy="461895"/>
          </a:xfrm>
        </p:grpSpPr>
        <p:sp>
          <p:nvSpPr>
            <p:cNvPr id="16398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6399" name="图片 29" descr="花盆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1755775" y="4779963"/>
            <a:ext cx="7031038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mother always gets up 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early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before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after</a:t>
            </a: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 flipH="1">
            <a:off x="5708650" y="5045075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3317" name="矩形 1"/>
          <p:cNvSpPr>
            <a:spLocks noChangeArrowheads="1"/>
          </p:cNvSpPr>
          <p:nvPr/>
        </p:nvSpPr>
        <p:spPr bwMode="auto">
          <a:xfrm>
            <a:off x="1074738" y="1431925"/>
            <a:ext cx="74279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Part 1 and write the answers.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surprise party for?</a:t>
            </a:r>
          </a:p>
          <a:p>
            <a:pPr marL="4508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does the party begin?</a:t>
            </a:r>
          </a:p>
          <a:p>
            <a:pPr indent="4508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will come to the party?</a:t>
            </a:r>
          </a:p>
          <a:p>
            <a:pPr indent="4508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</a:p>
          <a:p>
            <a:pPr indent="4508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 flipH="1">
            <a:off x="1800225" y="2622550"/>
            <a:ext cx="215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Ming.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 flipH="1">
            <a:off x="1609725" y="3727450"/>
            <a:ext cx="567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4:00 in the afternoon on Wednesday.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 flipH="1">
            <a:off x="1514475" y="4743450"/>
            <a:ext cx="617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Danny, Jenny, Li Ming, Steven, Kim, Jenny's sister, Mr. Wood and Jenny's parents.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1290638" y="2022475"/>
            <a:ext cx="7212012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PLEASE COME TO THE PARTY FOR LI MING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ON___________________________________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AT___________________________________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IN___________________________________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JENNY AND DANNY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 flipH="1">
            <a:off x="1835150" y="2692400"/>
            <a:ext cx="215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 flipH="1">
            <a:off x="1824038" y="3246438"/>
            <a:ext cx="2154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4:00 o'clock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 flipH="1">
            <a:off x="1741488" y="3786188"/>
            <a:ext cx="2154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afternoon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2436813" y="1497013"/>
            <a:ext cx="4456112" cy="240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PLEASE COME TO OUR PARTY</a:t>
            </a:r>
          </a:p>
          <a:p>
            <a:pPr algn="ctr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ON SATURDAY</a:t>
            </a:r>
          </a:p>
          <a:p>
            <a:pPr algn="ctr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AT HALF PAST FIVE</a:t>
            </a:r>
          </a:p>
          <a:p>
            <a:pPr algn="ctr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IN THE AFTERNOON</a:t>
            </a:r>
          </a:p>
          <a:p>
            <a:pPr algn="ctr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SUSAN AND BOB</a:t>
            </a:r>
          </a:p>
        </p:txBody>
      </p:sp>
      <p:sp>
        <p:nvSpPr>
          <p:cNvPr id="19460" name="矩形 1"/>
          <p:cNvSpPr>
            <a:spLocks noChangeArrowheads="1"/>
          </p:cNvSpPr>
          <p:nvPr/>
        </p:nvSpPr>
        <p:spPr bwMode="auto">
          <a:xfrm>
            <a:off x="1019175" y="103505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Look and write.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1" name="图片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2650" y="3989388"/>
            <a:ext cx="7967663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矩形 3"/>
          <p:cNvSpPr>
            <a:spLocks noChangeArrowheads="1"/>
          </p:cNvSpPr>
          <p:nvPr/>
        </p:nvSpPr>
        <p:spPr bwMode="auto">
          <a:xfrm>
            <a:off x="1208088" y="4343400"/>
            <a:ext cx="1782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It's four fifteen. 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矩形 4"/>
          <p:cNvSpPr>
            <a:spLocks noChangeArrowheads="1"/>
          </p:cNvSpPr>
          <p:nvPr/>
        </p:nvSpPr>
        <p:spPr bwMode="auto">
          <a:xfrm>
            <a:off x="5111750" y="4354513"/>
            <a:ext cx="194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It's five forty</a:t>
            </a:r>
            <a:r>
              <a:rPr lang="zh-CN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five. 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矩形 5"/>
          <p:cNvSpPr>
            <a:spLocks noChangeArrowheads="1"/>
          </p:cNvSpPr>
          <p:nvPr/>
        </p:nvSpPr>
        <p:spPr bwMode="auto">
          <a:xfrm>
            <a:off x="2436813" y="5468938"/>
            <a:ext cx="6413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She's__________.                                       He's__________.</a:t>
            </a:r>
            <a:endParaRPr lang="zh-CN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 flipH="1">
            <a:off x="3154363" y="5416550"/>
            <a:ext cx="871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 flipH="1">
            <a:off x="7116763" y="5422900"/>
            <a:ext cx="823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603250" y="1184275"/>
            <a:ext cx="82962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had two birthday ________ last month.</a:t>
            </a:r>
          </a:p>
          <a:p>
            <a:pPr indent="1614805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party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parties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partys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I'll tell him ________ the basketball game.</a:t>
            </a:r>
          </a:p>
          <a:p>
            <a:pPr indent="16148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about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896938" y="2190750"/>
            <a:ext cx="512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 flipH="1">
            <a:off x="935038" y="3652838"/>
            <a:ext cx="50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460375" y="1736725"/>
            <a:ext cx="81724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Don't ________ him the bad news.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speak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tell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019175" y="3487738"/>
            <a:ext cx="7880350" cy="1114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905000" y="3489325"/>
            <a:ext cx="6883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本题考查动词的含义。句意为“不要告诉他这个坏消息。”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tell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的意思是“告诉”，所以选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 flipH="1">
            <a:off x="754063" y="2025650"/>
            <a:ext cx="50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4475" y="1514475"/>
            <a:ext cx="6518275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528638" y="1493838"/>
            <a:ext cx="8080375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二、我会打电话。</a:t>
            </a:r>
          </a:p>
          <a:p>
            <a:pPr marL="628650" indent="0"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如果你是李华，你刚刚拨通了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Amy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的电话，你要跟她打招呼并告诉她“我是李华。”应该说：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</a:p>
          <a:p>
            <a:pPr indent="-5353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Hi, Amy. I'm Li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Hua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indent="-5353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Hi, Amy. It's Li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Hua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calling.</a:t>
            </a:r>
          </a:p>
          <a:p>
            <a:pPr indent="-5353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Hi, Amy. My name is Li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Hua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7010400" y="3209925"/>
            <a:ext cx="549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3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1550" y="4179888"/>
            <a:ext cx="24669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801688" y="1138238"/>
            <a:ext cx="71008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三、从方框中选出正确的答语。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Will you have a party for Li Ming?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Would you come to the party?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many people are coming here?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Hello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　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1093788" y="3355975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1449388" y="1993900"/>
            <a:ext cx="6875462" cy="1052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Hi, Wang Yan. It's Han Mei calling.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Ten.           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Yes, we will. 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Sure!</a:t>
            </a: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093788" y="4002088"/>
            <a:ext cx="465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093788" y="4657725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1093788" y="5305425"/>
            <a:ext cx="46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536575" y="1790700"/>
            <a:ext cx="8081963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四、根据图片及首字母提示补全单词。</a:t>
            </a:r>
          </a:p>
          <a:p>
            <a:pPr marL="628650" indent="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The woman is running to catch(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追，赶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 the bus. Because she is l_______.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3189288" y="3500438"/>
            <a:ext cx="1287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354513"/>
            <a:ext cx="18383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817563" y="1358900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14388" y="2998788"/>
            <a:ext cx="72612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party, tell, begin, late , early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tell sb.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Jenny calling.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Would you come to a party for Li Ming?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9390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a call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的对话朗读流利。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541295" y="220764"/>
            <a:ext cx="419200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	  Make a call 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4106" name="矩形 3"/>
          <p:cNvSpPr>
            <a:spLocks noChangeArrowheads="1"/>
          </p:cNvSpPr>
          <p:nvPr/>
        </p:nvSpPr>
        <p:spPr bwMode="auto">
          <a:xfrm>
            <a:off x="454025" y="1019175"/>
            <a:ext cx="7453313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Danny: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is leaving soon. Let's have a good­bye party for him. </a:t>
            </a:r>
          </a:p>
          <a:p>
            <a:pPr marL="903605" indent="-90360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Okay! I will invite some friends. </a:t>
            </a:r>
          </a:p>
          <a:p>
            <a:pPr marL="903605" indent="-90360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Danny: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we tell Li Ming about the party?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Let's have a surprise party for him!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calls Steven.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Steven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Hello?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Hi, Steven. It's Jenny calling. Would you come to a party for Li Ming?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Steven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Sure! When is the party?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Tomorrow. It's a surprise for Li Ming. Please don't tell him.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Steven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Okay. What time does it begin?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4:00 in the afternoon. Don't be late⑥! We want to surprise Li Ming!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Steven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Okay, I will come before 4:00.Then I will be early!</a:t>
            </a:r>
          </a:p>
          <a:p>
            <a:pPr marL="808355" indent="-80835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Great! See you tomorrow!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Danny: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people are coming to the party, Jenny?</a:t>
            </a:r>
          </a:p>
          <a:p>
            <a:pPr marL="713105" indent="-713105" eaLnBrk="1" hangingPunct="1">
              <a:lnSpc>
                <a:spcPct val="114000"/>
              </a:lnSpc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see...you, me, Li Ming, Steven, Kim, my sister,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Mr.Wood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my   mum and my dad. Nine!</a:t>
            </a:r>
          </a:p>
        </p:txBody>
      </p:sp>
      <p:pic>
        <p:nvPicPr>
          <p:cNvPr id="5124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18350" y="3376613"/>
            <a:ext cx="18684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矩形 12"/>
          <p:cNvSpPr/>
          <p:nvPr/>
        </p:nvSpPr>
        <p:spPr>
          <a:xfrm>
            <a:off x="6888163" y="1308100"/>
            <a:ext cx="2144712" cy="16478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69125" y="1366838"/>
            <a:ext cx="20177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01913" y="1427163"/>
            <a:ext cx="6032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party /'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pɑːti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晚会；聚会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57238" y="15843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243013" y="15621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4150" y="1476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1339850" y="2376488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2244725" y="2157413"/>
            <a:ext cx="6164263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will have a party for Li Ming.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我们要为李明举办一个聚会。</a:t>
            </a:r>
          </a:p>
        </p:txBody>
      </p:sp>
      <p:sp>
        <p:nvSpPr>
          <p:cNvPr id="6153" name="矩形 1"/>
          <p:cNvSpPr>
            <a:spLocks noChangeArrowheads="1"/>
          </p:cNvSpPr>
          <p:nvPr/>
        </p:nvSpPr>
        <p:spPr bwMode="auto">
          <a:xfrm>
            <a:off x="1349375" y="3775075"/>
            <a:ext cx="1071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254250" y="3556000"/>
            <a:ext cx="61642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字母组合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/ɑː/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155" name="矩形 1"/>
          <p:cNvSpPr>
            <a:spLocks noChangeArrowheads="1"/>
          </p:cNvSpPr>
          <p:nvPr/>
        </p:nvSpPr>
        <p:spPr bwMode="auto">
          <a:xfrm>
            <a:off x="1336675" y="4473575"/>
            <a:ext cx="1071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241550" y="4254500"/>
            <a:ext cx="61642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party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举办聚会</a:t>
            </a:r>
          </a:p>
        </p:txBody>
      </p:sp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1346200" y="5754688"/>
            <a:ext cx="1431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844800" y="5487988"/>
            <a:ext cx="61642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party(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)→parties(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9" name="矩形 1"/>
          <p:cNvSpPr>
            <a:spLocks noChangeArrowheads="1"/>
          </p:cNvSpPr>
          <p:nvPr/>
        </p:nvSpPr>
        <p:spPr bwMode="auto">
          <a:xfrm>
            <a:off x="1325563" y="5100638"/>
            <a:ext cx="2351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3430588" y="4970463"/>
            <a:ext cx="246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park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公园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7" grpId="0"/>
      <p:bldP spid="20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17"/>
          <p:cNvSpPr txBox="1">
            <a:spLocks noChangeArrowheads="1"/>
          </p:cNvSpPr>
          <p:nvPr/>
        </p:nvSpPr>
        <p:spPr bwMode="auto">
          <a:xfrm>
            <a:off x="2862263" y="1503363"/>
            <a:ext cx="584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tell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告诉；讲述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5875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7173" name="文本框 19"/>
          <p:cNvSpPr txBox="1">
            <a:spLocks noChangeArrowheads="1"/>
          </p:cNvSpPr>
          <p:nvPr/>
        </p:nvSpPr>
        <p:spPr bwMode="auto">
          <a:xfrm>
            <a:off x="1379538" y="1577975"/>
            <a:ext cx="147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7174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113" y="14684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矩形 1"/>
          <p:cNvSpPr>
            <a:spLocks noChangeArrowheads="1"/>
          </p:cNvSpPr>
          <p:nvPr/>
        </p:nvSpPr>
        <p:spPr bwMode="auto">
          <a:xfrm>
            <a:off x="1060450" y="2460625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947863" y="2239963"/>
            <a:ext cx="6210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Please don't tell him.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请不要告诉他。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7" name="矩形 1"/>
          <p:cNvSpPr>
            <a:spLocks noChangeArrowheads="1"/>
          </p:cNvSpPr>
          <p:nvPr/>
        </p:nvSpPr>
        <p:spPr bwMode="auto">
          <a:xfrm>
            <a:off x="1073150" y="3127375"/>
            <a:ext cx="87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1941513" y="2895600"/>
            <a:ext cx="3036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/e/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179" name="矩形 1"/>
          <p:cNvSpPr>
            <a:spLocks noChangeArrowheads="1"/>
          </p:cNvSpPr>
          <p:nvPr/>
        </p:nvSpPr>
        <p:spPr bwMode="auto">
          <a:xfrm>
            <a:off x="1109663" y="3910013"/>
            <a:ext cx="234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矩形 1"/>
          <p:cNvSpPr>
            <a:spLocks noChangeArrowheads="1"/>
          </p:cNvSpPr>
          <p:nvPr/>
        </p:nvSpPr>
        <p:spPr bwMode="auto">
          <a:xfrm>
            <a:off x="3227388" y="3816350"/>
            <a:ext cx="54784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tall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高的；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bell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铃；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well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身体好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&amp;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adv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好；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yell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大喊</a:t>
            </a:r>
          </a:p>
        </p:txBody>
      </p:sp>
      <p:sp>
        <p:nvSpPr>
          <p:cNvPr id="7181" name="矩形 1"/>
          <p:cNvSpPr>
            <a:spLocks noChangeArrowheads="1"/>
          </p:cNvSpPr>
          <p:nvPr/>
        </p:nvSpPr>
        <p:spPr bwMode="auto">
          <a:xfrm>
            <a:off x="1082675" y="5132388"/>
            <a:ext cx="1779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2520950" y="4983163"/>
            <a:ext cx="593407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tell(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原形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→tells(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第三人称单数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)→telling(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现在分词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→told(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1516063" y="1641475"/>
            <a:ext cx="2449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tell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构成的短语：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7" name="矩形 1"/>
          <p:cNvSpPr>
            <a:spLocks noChangeArrowheads="1"/>
          </p:cNvSpPr>
          <p:nvPr/>
        </p:nvSpPr>
        <p:spPr bwMode="auto">
          <a:xfrm>
            <a:off x="1481138" y="2033588"/>
            <a:ext cx="6499225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tell sb.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告诉某人某事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tell a story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讲故事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 tell a lie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说谎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(4) tell sb.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吩咐某人做某事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(5) tell sb. not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吩咐某人不要做某事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(6) tell sb. about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告诉某人有关某事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7"/>
          <p:cNvSpPr txBox="1">
            <a:spLocks noChangeArrowheads="1"/>
          </p:cNvSpPr>
          <p:nvPr/>
        </p:nvSpPr>
        <p:spPr bwMode="auto">
          <a:xfrm>
            <a:off x="2901950" y="1497013"/>
            <a:ext cx="51323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Jenny calling.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我是詹妮。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5906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文本框 19"/>
          <p:cNvSpPr txBox="1">
            <a:spLocks noChangeArrowheads="1"/>
          </p:cNvSpPr>
          <p:nvPr/>
        </p:nvSpPr>
        <p:spPr bwMode="auto">
          <a:xfrm>
            <a:off x="1314450" y="158432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922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49225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矩形 1"/>
          <p:cNvSpPr>
            <a:spLocks noChangeArrowheads="1"/>
          </p:cNvSpPr>
          <p:nvPr/>
        </p:nvSpPr>
        <p:spPr bwMode="auto">
          <a:xfrm>
            <a:off x="1279525" y="43465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163763" y="4176713"/>
            <a:ext cx="653097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—Hello?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哪位？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—Hi, Steven. It's Jenny calling.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你好，斯蒂芬。 我是詹妮。</a:t>
            </a:r>
          </a:p>
        </p:txBody>
      </p:sp>
      <p:sp>
        <p:nvSpPr>
          <p:cNvPr id="9225" name="矩形 1"/>
          <p:cNvSpPr>
            <a:spLocks noChangeArrowheads="1"/>
          </p:cNvSpPr>
          <p:nvPr/>
        </p:nvSpPr>
        <p:spPr bwMode="auto">
          <a:xfrm>
            <a:off x="1285875" y="2268538"/>
            <a:ext cx="6932613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这是一个打电话的用语，在打电话时，如果要表达“我是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，要用句型“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It's...calling.”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或“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is... speaking.”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。但是不能用第一人称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17"/>
          <p:cNvSpPr txBox="1">
            <a:spLocks noChangeArrowheads="1"/>
          </p:cNvSpPr>
          <p:nvPr/>
        </p:nvSpPr>
        <p:spPr bwMode="auto">
          <a:xfrm>
            <a:off x="2836863" y="1428750"/>
            <a:ext cx="57372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Would you come to a party for Li Ming?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你愿意来参加为李明举办的聚会吗？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6638" y="15541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245" name="文本框 19"/>
          <p:cNvSpPr txBox="1">
            <a:spLocks noChangeArrowheads="1"/>
          </p:cNvSpPr>
          <p:nvPr/>
        </p:nvSpPr>
        <p:spPr bwMode="auto">
          <a:xfrm>
            <a:off x="1366838" y="1544638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024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9413" y="143510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矩形 1"/>
          <p:cNvSpPr>
            <a:spLocks noChangeArrowheads="1"/>
          </p:cNvSpPr>
          <p:nvPr/>
        </p:nvSpPr>
        <p:spPr bwMode="auto">
          <a:xfrm>
            <a:off x="1250950" y="2736850"/>
            <a:ext cx="1481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句型结构：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713038" y="2503488"/>
            <a:ext cx="60626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Would you +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动词原形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其他？</a:t>
            </a:r>
          </a:p>
        </p:txBody>
      </p:sp>
      <p:sp>
        <p:nvSpPr>
          <p:cNvPr id="10249" name="矩形 1"/>
          <p:cNvSpPr>
            <a:spLocks noChangeArrowheads="1"/>
          </p:cNvSpPr>
          <p:nvPr/>
        </p:nvSpPr>
        <p:spPr bwMode="auto">
          <a:xfrm>
            <a:off x="1225550" y="3400425"/>
            <a:ext cx="87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82800" y="3263900"/>
            <a:ext cx="659923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这是一个一般疑问句，意思是“你愿意做某事吗？”用来征求对方的意见，语气比较委婉。</a:t>
            </a:r>
          </a:p>
        </p:txBody>
      </p:sp>
      <p:sp>
        <p:nvSpPr>
          <p:cNvPr id="10251" name="矩形 1"/>
          <p:cNvSpPr>
            <a:spLocks noChangeArrowheads="1"/>
          </p:cNvSpPr>
          <p:nvPr/>
        </p:nvSpPr>
        <p:spPr bwMode="auto">
          <a:xfrm>
            <a:off x="1223963" y="4633913"/>
            <a:ext cx="874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139950" y="4484688"/>
            <a:ext cx="6599238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—Would you play football with me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你愿意和我一起踢足球吗？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—Sure!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当然愿意！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8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7" name="组合 26"/>
          <p:cNvGrpSpPr/>
          <p:nvPr/>
        </p:nvGrpSpPr>
        <p:grpSpPr bwMode="auto">
          <a:xfrm>
            <a:off x="496888" y="2289175"/>
            <a:ext cx="1179512" cy="461963"/>
            <a:chOff x="1235491" y="4806950"/>
            <a:chExt cx="1178333" cy="461895"/>
          </a:xfrm>
        </p:grpSpPr>
        <p:sp>
          <p:nvSpPr>
            <p:cNvPr id="11270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1271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矩形 2"/>
          <p:cNvSpPr>
            <a:spLocks noChangeArrowheads="1"/>
          </p:cNvSpPr>
          <p:nvPr/>
        </p:nvSpPr>
        <p:spPr bwMode="auto">
          <a:xfrm>
            <a:off x="1652588" y="2081213"/>
            <a:ext cx="7032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连词成句。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you, swimming, me, with, would, go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连词成句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51025" y="3803650"/>
            <a:ext cx="6057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go swimming with me?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1323</Words>
  <Application>Microsoft Office PowerPoint</Application>
  <PresentationFormat>全屏显示(4:3)</PresentationFormat>
  <Paragraphs>189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Adobe 黑体 Std R</vt:lpstr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2023-01-16T22:03:06Z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0B4D26B2172A434F9F8B6E69263CFDCE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