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sldIdLst>
    <p:sldId id="257" r:id="rId3"/>
    <p:sldId id="258" r:id="rId4"/>
    <p:sldId id="275" r:id="rId5"/>
    <p:sldId id="259" r:id="rId6"/>
    <p:sldId id="264" r:id="rId7"/>
    <p:sldId id="267" r:id="rId8"/>
    <p:sldId id="268" r:id="rId9"/>
    <p:sldId id="269" r:id="rId10"/>
    <p:sldId id="270" r:id="rId11"/>
    <p:sldId id="271" r:id="rId12"/>
    <p:sldId id="272" r:id="rId13"/>
    <p:sldId id="265" r:id="rId14"/>
    <p:sldId id="266" r:id="rId15"/>
    <p:sldId id="274" r:id="rId16"/>
    <p:sldId id="261" r:id="rId17"/>
    <p:sldId id="273" r:id="rId18"/>
    <p:sldId id="27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showGuides="1">
      <p:cViewPr varScale="1">
        <p:scale>
          <a:sx n="114" d="100"/>
          <a:sy n="114" d="100"/>
        </p:scale>
        <p:origin x="49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57E8BE-7922-45F4-A711-28632AE7716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5C0B53-B246-4816-B892-0FF9411B68F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4.xml"/><Relationship Id="rId16" Type="http://schemas.openxmlformats.org/officeDocument/2006/relationships/tags" Target="../tags/tag5.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tags" Target="../tags/tag4.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1D57E8BE-7922-45F4-A711-28632AE77167}"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385C0B53-B246-4816-B892-0FF9411B68F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阿里巴巴普惠体 L" panose="00020600040101010101" pitchFamily="18" charset="-122"/>
          <a:ea typeface="阿里巴巴普惠体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0.xml"/><Relationship Id="rId7"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5.xml"/><Relationship Id="rId7" Type="http://schemas.openxmlformats.org/officeDocument/2006/relationships/image" Target="../media/image11.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763" y="538210"/>
            <a:ext cx="3427227" cy="3788693"/>
          </a:xfrm>
          <a:prstGeom prst="rect">
            <a:avLst/>
          </a:prstGeom>
        </p:spPr>
      </p:pic>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2" name="文本框 1"/>
          <p:cNvSpPr txBox="1"/>
          <p:nvPr/>
        </p:nvSpPr>
        <p:spPr>
          <a:xfrm>
            <a:off x="3284994" y="1505996"/>
            <a:ext cx="4123565" cy="4051777"/>
          </a:xfrm>
          <a:prstGeom prst="rect">
            <a:avLst/>
          </a:prstGeom>
          <a:noFill/>
        </p:spPr>
        <p:txBody>
          <a:bodyPr vert="eaVert">
            <a:spAutoFit/>
          </a:bodyPr>
          <a:lstStyle/>
          <a:p>
            <a:pPr>
              <a:lnSpc>
                <a:spcPct val="120000"/>
              </a:lnSpc>
              <a:defRPr/>
            </a:pPr>
            <a:r>
              <a:rPr lang="zh-CN" altLang="en-US" sz="2135" dirty="0">
                <a:latin typeface="阿里巴巴普惠体 L" panose="00020600040101010101" pitchFamily="18" charset="-122"/>
                <a:ea typeface="阿里巴巴普惠体 L" panose="00020600040101010101" pitchFamily="18" charset="-122"/>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465" dirty="0">
              <a:latin typeface="阿里巴巴普惠体 L" panose="00020600040101010101" pitchFamily="18" charset="-122"/>
              <a:ea typeface="阿里巴巴普惠体 L" panose="00020600040101010101" pitchFamily="18" charset="-122"/>
            </a:endParaRPr>
          </a:p>
        </p:txBody>
      </p:sp>
      <p:grpSp>
        <p:nvGrpSpPr>
          <p:cNvPr id="3" name="组合 24"/>
          <p:cNvGrpSpPr/>
          <p:nvPr/>
        </p:nvGrpSpPr>
        <p:grpSpPr bwMode="auto">
          <a:xfrm>
            <a:off x="904270" y="1982484"/>
            <a:ext cx="2419349" cy="3098799"/>
            <a:chOff x="192505" y="1601919"/>
            <a:chExt cx="1815049" cy="2323813"/>
          </a:xfrm>
        </p:grpSpPr>
        <p:sp>
          <p:nvSpPr>
            <p:cNvPr id="4" name="文本框 3"/>
            <p:cNvSpPr txBox="1"/>
            <p:nvPr/>
          </p:nvSpPr>
          <p:spPr>
            <a:xfrm>
              <a:off x="192505" y="1716615"/>
              <a:ext cx="1340661" cy="1084779"/>
            </a:xfrm>
            <a:prstGeom prst="rect">
              <a:avLst/>
            </a:prstGeom>
            <a:noFill/>
            <a:ln>
              <a:noFill/>
            </a:ln>
          </p:spPr>
          <p:txBody>
            <a:bodyPr>
              <a:spAutoFit/>
            </a:bodyPr>
            <a:lstStyle/>
            <a:p>
              <a:pPr algn="ctr">
                <a:defRPr/>
              </a:pPr>
              <a:r>
                <a:rPr lang="zh-CN" altLang="en-US" sz="8800" dirty="0">
                  <a:latin typeface="阿里巴巴普惠体 L" panose="00020600040101010101" pitchFamily="18" charset="-122"/>
                  <a:ea typeface="汉鼎繁淡古" panose="02010609000101010101" pitchFamily="49" charset="-122"/>
                </a:rPr>
                <a:t>茱</a:t>
              </a:r>
            </a:p>
          </p:txBody>
        </p:sp>
        <p:sp>
          <p:nvSpPr>
            <p:cNvPr id="5" name="文本框 4"/>
            <p:cNvSpPr txBox="1"/>
            <p:nvPr/>
          </p:nvSpPr>
          <p:spPr>
            <a:xfrm>
              <a:off x="666893" y="2659607"/>
              <a:ext cx="1340661" cy="1084779"/>
            </a:xfrm>
            <a:prstGeom prst="rect">
              <a:avLst/>
            </a:prstGeom>
            <a:noFill/>
            <a:ln>
              <a:noFill/>
            </a:ln>
          </p:spPr>
          <p:txBody>
            <a:bodyPr>
              <a:spAutoFit/>
            </a:bodyPr>
            <a:lstStyle/>
            <a:p>
              <a:pPr algn="ctr">
                <a:defRPr/>
              </a:pPr>
              <a:r>
                <a:rPr lang="zh-CN" altLang="en-US" sz="8800" dirty="0">
                  <a:latin typeface="阿里巴巴普惠体 L" panose="00020600040101010101" pitchFamily="18" charset="-122"/>
                  <a:ea typeface="汉鼎繁淡古" panose="02010609000101010101" pitchFamily="49" charset="-122"/>
                </a:rPr>
                <a:t>萸</a:t>
              </a:r>
            </a:p>
          </p:txBody>
        </p:sp>
        <p:grpSp>
          <p:nvGrpSpPr>
            <p:cNvPr id="6" name="组合 14"/>
            <p:cNvGrpSpPr/>
            <p:nvPr/>
          </p:nvGrpSpPr>
          <p:grpSpPr bwMode="auto">
            <a:xfrm>
              <a:off x="742520" y="1601919"/>
              <a:ext cx="603689" cy="2231126"/>
              <a:chOff x="842209" y="1691295"/>
              <a:chExt cx="504000" cy="2141750"/>
            </a:xfrm>
          </p:grpSpPr>
          <p:cxnSp>
            <p:nvCxnSpPr>
              <p:cNvPr id="15" name="直接连接符 14"/>
              <p:cNvCxnSpPr/>
              <p:nvPr/>
            </p:nvCxnSpPr>
            <p:spPr>
              <a:xfrm flipV="1">
                <a:off x="841727" y="169129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1727" y="1691295"/>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46835" y="1691295"/>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1727" y="2699997"/>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41727" y="3833643"/>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45510" y="361727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7" name="组合 15"/>
            <p:cNvGrpSpPr/>
            <p:nvPr/>
          </p:nvGrpSpPr>
          <p:grpSpPr bwMode="auto">
            <a:xfrm>
              <a:off x="858231" y="1719434"/>
              <a:ext cx="626809" cy="2206298"/>
              <a:chOff x="842209" y="1691295"/>
              <a:chExt cx="504000" cy="2141750"/>
            </a:xfrm>
          </p:grpSpPr>
          <p:cxnSp>
            <p:nvCxnSpPr>
              <p:cNvPr id="9" name="直接连接符 8"/>
              <p:cNvCxnSpPr/>
              <p:nvPr/>
            </p:nvCxnSpPr>
            <p:spPr>
              <a:xfrm flipV="1">
                <a:off x="841914" y="1691242"/>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41914" y="1691242"/>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46267" y="1691242"/>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41914" y="2698968"/>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914" y="3833045"/>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344990" y="3617324"/>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135236" y="1754785"/>
              <a:ext cx="307916" cy="825629"/>
            </a:xfrm>
            <a:prstGeom prst="rect">
              <a:avLst/>
            </a:prstGeom>
            <a:noFill/>
            <a:ln>
              <a:noFill/>
            </a:ln>
          </p:spPr>
          <p:txBody>
            <a:bodyPr vert="eaVert">
              <a:spAutoFit/>
            </a:bodyPr>
            <a:lstStyle/>
            <a:p>
              <a:pPr>
                <a:defRPr/>
              </a:pPr>
              <a:r>
                <a:rPr lang="en-US" altLang="zh-CN" sz="1465" dirty="0">
                  <a:latin typeface="阿里巴巴普惠体 L" panose="00020600040101010101" pitchFamily="18" charset="-122"/>
                  <a:ea typeface="阿里巴巴普惠体 L" panose="00020600040101010101" pitchFamily="18" charset="-122"/>
                </a:rPr>
                <a:t>Xi</a:t>
              </a:r>
              <a:r>
                <a:rPr lang="zh-CN" altLang="en-US" sz="1465" dirty="0">
                  <a:latin typeface="阿里巴巴普惠体 L" panose="00020600040101010101" pitchFamily="18" charset="-122"/>
                  <a:ea typeface="阿里巴巴普惠体 L" panose="00020600040101010101" pitchFamily="18" charset="-122"/>
                </a:rPr>
                <a:t> </a:t>
              </a:r>
              <a:r>
                <a:rPr lang="en-US" altLang="zh-CN" sz="1465" dirty="0">
                  <a:latin typeface="阿里巴巴普惠体 L" panose="00020600040101010101" pitchFamily="18" charset="-122"/>
                  <a:ea typeface="阿里巴巴普惠体 L" panose="00020600040101010101" pitchFamily="18" charset="-122"/>
                </a:rPr>
                <a:t>Shu</a:t>
              </a:r>
            </a:p>
          </p:txBody>
        </p:sp>
      </p:grpSp>
      <p:grpSp>
        <p:nvGrpSpPr>
          <p:cNvPr id="22" name="组合 21"/>
          <p:cNvGrpSpPr/>
          <p:nvPr/>
        </p:nvGrpSpPr>
        <p:grpSpPr>
          <a:xfrm>
            <a:off x="0" y="202608"/>
            <a:ext cx="371062" cy="565183"/>
            <a:chOff x="-1" y="374886"/>
            <a:chExt cx="702306" cy="1097117"/>
          </a:xfrm>
          <a:solidFill>
            <a:srgbClr val="FCDA55"/>
          </a:solidFill>
        </p:grpSpPr>
        <p:sp>
          <p:nvSpPr>
            <p:cNvPr id="23"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24"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25" name="文本框 38"/>
          <p:cNvSpPr txBox="1">
            <a:spLocks noChangeArrowheads="1"/>
          </p:cNvSpPr>
          <p:nvPr>
            <p:custDataLst>
              <p:tags r:id="rId1"/>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民间习俗</a:t>
            </a:r>
          </a:p>
        </p:txBody>
      </p:sp>
      <p:pic>
        <p:nvPicPr>
          <p:cNvPr id="28" name="图片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1312" y="-123825"/>
            <a:ext cx="3689906" cy="6557969"/>
          </a:xfrm>
          <a:prstGeom prst="rect">
            <a:avLst/>
          </a:prstGeom>
        </p:spPr>
      </p:pic>
    </p:spTree>
  </p:cSld>
  <p:clrMapOvr>
    <a:masterClrMapping/>
  </p:clrMapOvr>
  <p:transition spd="slow" advTm="4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ppt_y</p:attrName>
                                        </p:attrNameLst>
                                      </p:cBhvr>
                                      <p:tavLst>
                                        <p:tav tm="0">
                                          <p:val>
                                            <p:strVal val="#ppt_y+#ppt_h*1.125000"/>
                                          </p:val>
                                        </p:tav>
                                        <p:tav tm="100000">
                                          <p:val>
                                            <p:strVal val="#ppt_y"/>
                                          </p:val>
                                        </p:tav>
                                      </p:tavLst>
                                    </p:anim>
                                    <p:animEffect transition="in" filter="wipe(up)">
                                      <p:cBhvr>
                                        <p:cTn id="25" dur="500"/>
                                        <p:tgtEl>
                                          <p:spTgt spid="2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2" name="文本框 1"/>
          <p:cNvSpPr txBox="1"/>
          <p:nvPr/>
        </p:nvSpPr>
        <p:spPr>
          <a:xfrm>
            <a:off x="3841012" y="1955058"/>
            <a:ext cx="4173450" cy="3191169"/>
          </a:xfrm>
          <a:prstGeom prst="rect">
            <a:avLst/>
          </a:prstGeom>
          <a:noFill/>
        </p:spPr>
        <p:txBody>
          <a:bodyPr vert="eaVert" wrap="square">
            <a:spAutoFit/>
          </a:bodyPr>
          <a:lstStyle/>
          <a:p>
            <a:pPr>
              <a:lnSpc>
                <a:spcPct val="120000"/>
              </a:lnSpc>
              <a:defRPr/>
            </a:pPr>
            <a:r>
              <a:rPr lang="zh-CN" altLang="en-US" sz="2400" dirty="0">
                <a:latin typeface="阿里巴巴普惠体 L" panose="00020600040101010101" pitchFamily="18" charset="-122"/>
                <a:ea typeface="阿里巴巴普惠体 L" panose="00020600040101010101" pitchFamily="18"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600" dirty="0">
              <a:latin typeface="阿里巴巴普惠体 L" panose="00020600040101010101" pitchFamily="18" charset="-122"/>
              <a:ea typeface="阿里巴巴普惠体 L" panose="00020600040101010101" pitchFamily="18" charset="-122"/>
            </a:endParaRPr>
          </a:p>
        </p:txBody>
      </p:sp>
      <p:grpSp>
        <p:nvGrpSpPr>
          <p:cNvPr id="3" name="组合 24"/>
          <p:cNvGrpSpPr/>
          <p:nvPr/>
        </p:nvGrpSpPr>
        <p:grpSpPr bwMode="auto">
          <a:xfrm>
            <a:off x="8713712" y="2182323"/>
            <a:ext cx="2419349" cy="3098799"/>
            <a:chOff x="192505" y="1601919"/>
            <a:chExt cx="1815049" cy="2323813"/>
          </a:xfrm>
        </p:grpSpPr>
        <p:sp>
          <p:nvSpPr>
            <p:cNvPr id="4" name="文本框 3"/>
            <p:cNvSpPr txBox="1"/>
            <p:nvPr/>
          </p:nvSpPr>
          <p:spPr>
            <a:xfrm>
              <a:off x="192505" y="1716615"/>
              <a:ext cx="1340661" cy="1084779"/>
            </a:xfrm>
            <a:prstGeom prst="rect">
              <a:avLst/>
            </a:prstGeom>
            <a:noFill/>
            <a:ln>
              <a:noFill/>
            </a:ln>
          </p:spPr>
          <p:txBody>
            <a:bodyPr>
              <a:spAutoFit/>
            </a:bodyPr>
            <a:lstStyle/>
            <a:p>
              <a:pPr algn="ctr">
                <a:defRPr/>
              </a:pPr>
              <a:r>
                <a:rPr lang="zh-CN" altLang="en-US" sz="8800" dirty="0">
                  <a:latin typeface="阿里巴巴普惠体 L" panose="00020600040101010101" pitchFamily="18" charset="-122"/>
                  <a:ea typeface="汉鼎繁淡古" panose="02010609000101010101" pitchFamily="49" charset="-122"/>
                </a:rPr>
                <a:t>赏</a:t>
              </a:r>
            </a:p>
          </p:txBody>
        </p:sp>
        <p:sp>
          <p:nvSpPr>
            <p:cNvPr id="5" name="文本框 4"/>
            <p:cNvSpPr txBox="1"/>
            <p:nvPr/>
          </p:nvSpPr>
          <p:spPr>
            <a:xfrm>
              <a:off x="666893" y="2659607"/>
              <a:ext cx="1340661" cy="1084779"/>
            </a:xfrm>
            <a:prstGeom prst="rect">
              <a:avLst/>
            </a:prstGeom>
            <a:noFill/>
            <a:ln>
              <a:noFill/>
            </a:ln>
          </p:spPr>
          <p:txBody>
            <a:bodyPr>
              <a:spAutoFit/>
            </a:bodyPr>
            <a:lstStyle/>
            <a:p>
              <a:pPr algn="ctr">
                <a:defRPr/>
              </a:pPr>
              <a:r>
                <a:rPr lang="zh-CN" altLang="en-US" sz="8800" dirty="0">
                  <a:latin typeface="阿里巴巴普惠体 L" panose="00020600040101010101" pitchFamily="18" charset="-122"/>
                  <a:ea typeface="汉鼎繁淡古" panose="02010609000101010101" pitchFamily="49" charset="-122"/>
                </a:rPr>
                <a:t>菊</a:t>
              </a:r>
            </a:p>
          </p:txBody>
        </p:sp>
        <p:grpSp>
          <p:nvGrpSpPr>
            <p:cNvPr id="6" name="组合 14"/>
            <p:cNvGrpSpPr/>
            <p:nvPr/>
          </p:nvGrpSpPr>
          <p:grpSpPr bwMode="auto">
            <a:xfrm>
              <a:off x="742520" y="1601919"/>
              <a:ext cx="603689" cy="2231126"/>
              <a:chOff x="842209" y="1691295"/>
              <a:chExt cx="504000" cy="2141750"/>
            </a:xfrm>
          </p:grpSpPr>
          <p:cxnSp>
            <p:nvCxnSpPr>
              <p:cNvPr id="15" name="直接连接符 14"/>
              <p:cNvCxnSpPr/>
              <p:nvPr/>
            </p:nvCxnSpPr>
            <p:spPr>
              <a:xfrm flipV="1">
                <a:off x="841727" y="169129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1727" y="1691295"/>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46835" y="1691295"/>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1727" y="2699997"/>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41727" y="3833643"/>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45510" y="361727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7" name="组合 15"/>
            <p:cNvGrpSpPr/>
            <p:nvPr/>
          </p:nvGrpSpPr>
          <p:grpSpPr bwMode="auto">
            <a:xfrm>
              <a:off x="858231" y="1719434"/>
              <a:ext cx="626809" cy="2206298"/>
              <a:chOff x="842209" y="1691295"/>
              <a:chExt cx="504000" cy="2141750"/>
            </a:xfrm>
          </p:grpSpPr>
          <p:cxnSp>
            <p:nvCxnSpPr>
              <p:cNvPr id="9" name="直接连接符 8"/>
              <p:cNvCxnSpPr/>
              <p:nvPr/>
            </p:nvCxnSpPr>
            <p:spPr>
              <a:xfrm flipV="1">
                <a:off x="841914" y="1691242"/>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41914" y="1691242"/>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46267" y="1691242"/>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41914" y="2698968"/>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914" y="3833045"/>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344990" y="3617324"/>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135236" y="1754785"/>
              <a:ext cx="307916" cy="825629"/>
            </a:xfrm>
            <a:prstGeom prst="rect">
              <a:avLst/>
            </a:prstGeom>
            <a:noFill/>
            <a:ln>
              <a:noFill/>
            </a:ln>
          </p:spPr>
          <p:txBody>
            <a:bodyPr vert="eaVert">
              <a:spAutoFit/>
            </a:bodyPr>
            <a:lstStyle/>
            <a:p>
              <a:pPr>
                <a:defRPr/>
              </a:pPr>
              <a:r>
                <a:rPr lang="en-US" altLang="zh-CN" sz="1465" dirty="0">
                  <a:latin typeface="阿里巴巴普惠体 L" panose="00020600040101010101" pitchFamily="18" charset="-122"/>
                  <a:ea typeface="阿里巴巴普惠体 L" panose="00020600040101010101" pitchFamily="18" charset="-122"/>
                </a:rPr>
                <a:t>Xi</a:t>
              </a:r>
              <a:r>
                <a:rPr lang="zh-CN" altLang="en-US" sz="1465" dirty="0">
                  <a:latin typeface="阿里巴巴普惠体 L" panose="00020600040101010101" pitchFamily="18" charset="-122"/>
                  <a:ea typeface="阿里巴巴普惠体 L" panose="00020600040101010101" pitchFamily="18" charset="-122"/>
                </a:rPr>
                <a:t> </a:t>
              </a:r>
              <a:r>
                <a:rPr lang="en-US" altLang="zh-CN" sz="1465" dirty="0">
                  <a:latin typeface="阿里巴巴普惠体 L" panose="00020600040101010101" pitchFamily="18" charset="-122"/>
                  <a:ea typeface="阿里巴巴普惠体 L" panose="00020600040101010101" pitchFamily="18" charset="-122"/>
                </a:rPr>
                <a:t>Shu</a:t>
              </a:r>
            </a:p>
          </p:txBody>
        </p:sp>
      </p:grpSp>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588" y="2338956"/>
            <a:ext cx="3375616" cy="4499111"/>
          </a:xfrm>
          <a:prstGeom prst="rect">
            <a:avLst/>
          </a:prstGeom>
        </p:spPr>
      </p:pic>
      <p:grpSp>
        <p:nvGrpSpPr>
          <p:cNvPr id="22" name="组合 21"/>
          <p:cNvGrpSpPr/>
          <p:nvPr/>
        </p:nvGrpSpPr>
        <p:grpSpPr>
          <a:xfrm>
            <a:off x="0" y="202608"/>
            <a:ext cx="371062" cy="565183"/>
            <a:chOff x="-1" y="374886"/>
            <a:chExt cx="702306" cy="1097117"/>
          </a:xfrm>
          <a:solidFill>
            <a:srgbClr val="FCDA55"/>
          </a:solidFill>
        </p:grpSpPr>
        <p:sp>
          <p:nvSpPr>
            <p:cNvPr id="23"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24"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25" name="文本框 38"/>
          <p:cNvSpPr txBox="1">
            <a:spLocks noChangeArrowheads="1"/>
          </p:cNvSpPr>
          <p:nvPr>
            <p:custDataLst>
              <p:tags r:id="rId1"/>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民间习俗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fallOve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ppt_y</p:attrName>
                                        </p:attrNameLst>
                                      </p:cBhvr>
                                      <p:tavLst>
                                        <p:tav tm="0">
                                          <p:val>
                                            <p:strVal val="#ppt_y+#ppt_h*1.125000"/>
                                          </p:val>
                                        </p:tav>
                                        <p:tav tm="100000">
                                          <p:val>
                                            <p:strVal val="#ppt_y"/>
                                          </p:val>
                                        </p:tav>
                                      </p:tavLst>
                                    </p:anim>
                                    <p:animEffect transition="in" filter="wipe(up)">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r="614"/>
          <a:stretch>
            <a:fillRect/>
          </a:stretch>
        </p:blipFill>
        <p:spPr>
          <a:xfrm>
            <a:off x="0" y="0"/>
            <a:ext cx="12192000" cy="6858000"/>
          </a:xfrm>
          <a:prstGeom prst="rect">
            <a:avLst/>
          </a:prstGeom>
        </p:spPr>
      </p:pic>
      <p:sp>
        <p:nvSpPr>
          <p:cNvPr id="3" name="文本框 19"/>
          <p:cNvSpPr txBox="1">
            <a:spLocks noChangeArrowheads="1"/>
          </p:cNvSpPr>
          <p:nvPr/>
        </p:nvSpPr>
        <p:spPr bwMode="auto">
          <a:xfrm>
            <a:off x="5195659" y="2504704"/>
            <a:ext cx="3877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200" dirty="0">
                <a:solidFill>
                  <a:srgbClr val="262626"/>
                </a:solidFill>
                <a:latin typeface="思源宋体 CN" panose="02020400000000000000" pitchFamily="18" charset="-122"/>
                <a:ea typeface="思源宋体 CN" panose="02020400000000000000" pitchFamily="18" charset="-122"/>
              </a:rPr>
              <a:t>神话传说</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940" y="2348207"/>
            <a:ext cx="1378790" cy="1479936"/>
          </a:xfrm>
          <a:prstGeom prst="rect">
            <a:avLst/>
          </a:prstGeom>
        </p:spPr>
      </p:pic>
      <p:sp>
        <p:nvSpPr>
          <p:cNvPr id="5" name="文本框 4"/>
          <p:cNvSpPr txBox="1"/>
          <p:nvPr/>
        </p:nvSpPr>
        <p:spPr>
          <a:xfrm>
            <a:off x="3228592" y="2504704"/>
            <a:ext cx="1257486" cy="1323439"/>
          </a:xfrm>
          <a:prstGeom prst="rect">
            <a:avLst/>
          </a:prstGeom>
          <a:noFill/>
        </p:spPr>
        <p:txBody>
          <a:bodyPr wrap="square" rtlCol="0">
            <a:spAutoFit/>
          </a:bodyPr>
          <a:lstStyle/>
          <a:p>
            <a:r>
              <a:rPr lang="zh-CN" altLang="en-US" sz="8000" dirty="0">
                <a:latin typeface="思源宋体 CN" panose="02020400000000000000" pitchFamily="18" charset="-122"/>
                <a:ea typeface="思源宋体 CN" panose="02020400000000000000" pitchFamily="18" charset="-122"/>
              </a:rPr>
              <a:t>叁</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597" y="684102"/>
            <a:ext cx="662209" cy="68618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695" y="614270"/>
            <a:ext cx="1206319" cy="69839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130" y="684102"/>
            <a:ext cx="965079" cy="55873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0732" y="542975"/>
            <a:ext cx="965079" cy="55873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9457" y="753935"/>
            <a:ext cx="965079" cy="55873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82" y="0"/>
            <a:ext cx="3255419" cy="30194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par>
                                <p:cTn id="42" presetID="5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2" name="文本框 1"/>
          <p:cNvSpPr txBox="1"/>
          <p:nvPr/>
        </p:nvSpPr>
        <p:spPr>
          <a:xfrm>
            <a:off x="1091372" y="1301575"/>
            <a:ext cx="7278532" cy="3908314"/>
          </a:xfrm>
          <a:prstGeom prst="rect">
            <a:avLst/>
          </a:prstGeom>
          <a:noFill/>
        </p:spPr>
        <p:txBody>
          <a:bodyPr wrap="square" rtlCol="0">
            <a:spAutoFit/>
          </a:bodyPr>
          <a:lstStyle/>
          <a:p>
            <a:pPr>
              <a:lnSpc>
                <a:spcPct val="150000"/>
              </a:lnSpc>
            </a:pPr>
            <a:r>
              <a:rPr lang="en-US" altLang="zh-CN" sz="3735" dirty="0">
                <a:latin typeface="思源宋体 CN" panose="02020400000000000000" pitchFamily="18" charset="-122"/>
                <a:ea typeface="思源宋体 CN" panose="02020400000000000000" pitchFamily="18" charset="-122"/>
              </a:rPr>
              <a:t>《</a:t>
            </a:r>
            <a:r>
              <a:rPr lang="zh-CN" altLang="en-US" sz="3735" dirty="0">
                <a:latin typeface="思源宋体 CN" panose="02020400000000000000" pitchFamily="18" charset="-122"/>
                <a:ea typeface="思源宋体 CN" panose="02020400000000000000" pitchFamily="18" charset="-122"/>
              </a:rPr>
              <a:t>续齐谐记</a:t>
            </a:r>
            <a:r>
              <a:rPr lang="en-US" altLang="zh-CN" sz="3735" dirty="0">
                <a:latin typeface="思源宋体 CN" panose="02020400000000000000" pitchFamily="18" charset="-122"/>
                <a:ea typeface="思源宋体 CN" panose="02020400000000000000" pitchFamily="18" charset="-122"/>
              </a:rPr>
              <a:t>》</a:t>
            </a:r>
            <a:r>
              <a:rPr lang="zh-CN" altLang="en-US" sz="3735" dirty="0">
                <a:latin typeface="思源宋体 CN" panose="02020400000000000000" pitchFamily="18" charset="-122"/>
                <a:ea typeface="思源宋体 CN" panose="02020400000000000000" pitchFamily="18" charset="-122"/>
              </a:rPr>
              <a:t>记载</a:t>
            </a:r>
          </a:p>
          <a:p>
            <a:pPr>
              <a:lnSpc>
                <a:spcPct val="150000"/>
              </a:lnSpc>
            </a:pPr>
            <a:r>
              <a:rPr lang="zh-CN" altLang="en-US" sz="2135" dirty="0">
                <a:latin typeface="阿里巴巴普惠体 L" panose="00020600040101010101" pitchFamily="18" charset="-122"/>
                <a:ea typeface="阿里巴巴普惠体 L" panose="00020600040101010101" pitchFamily="18" charset="-122"/>
              </a:rPr>
              <a:t>较早有关重阳节的传说，见于梁朝吴均的</a:t>
            </a:r>
            <a:r>
              <a:rPr lang="en-US" altLang="zh-CN" sz="2135" dirty="0">
                <a:latin typeface="阿里巴巴普惠体 L" panose="00020600040101010101" pitchFamily="18" charset="-122"/>
                <a:ea typeface="阿里巴巴普惠体 L" panose="00020600040101010101" pitchFamily="18" charset="-122"/>
              </a:rPr>
              <a:t>《</a:t>
            </a:r>
            <a:r>
              <a:rPr lang="zh-CN" altLang="en-US" sz="2135" dirty="0">
                <a:latin typeface="阿里巴巴普惠体 L" panose="00020600040101010101" pitchFamily="18" charset="-122"/>
                <a:ea typeface="阿里巴巴普惠体 L" panose="00020600040101010101" pitchFamily="18" charset="-122"/>
              </a:rPr>
              <a:t>续齐谐记</a:t>
            </a:r>
            <a:r>
              <a:rPr lang="en-US" altLang="zh-CN" sz="2135" dirty="0">
                <a:latin typeface="阿里巴巴普惠体 L" panose="00020600040101010101" pitchFamily="18" charset="-122"/>
                <a:ea typeface="阿里巴巴普惠体 L" panose="00020600040101010101" pitchFamily="18" charset="-122"/>
              </a:rPr>
              <a:t>》</a:t>
            </a:r>
            <a:r>
              <a:rPr lang="zh-CN" altLang="en-US" sz="2135" dirty="0">
                <a:latin typeface="阿里巴巴普惠体 L" panose="00020600040101010101" pitchFamily="18" charset="-122"/>
                <a:ea typeface="阿里巴巴普惠体 L" panose="00020600040101010101" pitchFamily="18" charset="-122"/>
              </a:rPr>
              <a:t>：</a:t>
            </a:r>
          </a:p>
          <a:p>
            <a:pPr>
              <a:lnSpc>
                <a:spcPct val="150000"/>
              </a:lnSpc>
            </a:pPr>
            <a:r>
              <a:rPr lang="zh-CN" altLang="en-US" sz="2135" dirty="0">
                <a:latin typeface="阿里巴巴普惠体 L" panose="00020600040101010101" pitchFamily="18" charset="-122"/>
                <a:ea typeface="阿里巴巴普惠体 L" panose="00020600040101010101" pitchFamily="18"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9458" y="2257426"/>
            <a:ext cx="6822542" cy="5116908"/>
          </a:xfrm>
          <a:prstGeom prst="rect">
            <a:avLst/>
          </a:prstGeom>
        </p:spPr>
      </p:pic>
      <p:grpSp>
        <p:nvGrpSpPr>
          <p:cNvPr id="4" name="组合 3"/>
          <p:cNvGrpSpPr/>
          <p:nvPr/>
        </p:nvGrpSpPr>
        <p:grpSpPr>
          <a:xfrm>
            <a:off x="0" y="202608"/>
            <a:ext cx="371062" cy="565183"/>
            <a:chOff x="-1" y="374886"/>
            <a:chExt cx="702306" cy="1097117"/>
          </a:xfrm>
          <a:solidFill>
            <a:srgbClr val="FCDA55"/>
          </a:solidFill>
        </p:grpSpPr>
        <p:sp>
          <p:nvSpPr>
            <p:cNvPr id="5"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6"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7" name="文本框 38"/>
          <p:cNvSpPr txBox="1">
            <a:spLocks noChangeArrowheads="1"/>
          </p:cNvSpPr>
          <p:nvPr>
            <p:custDataLst>
              <p:tags r:id="rId1"/>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神话传说</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614"/>
          <a:stretch>
            <a:fillRect/>
          </a:stretch>
        </p:blipFill>
        <p:spPr>
          <a:xfrm>
            <a:off x="0" y="0"/>
            <a:ext cx="12192000" cy="6858000"/>
          </a:xfrm>
          <a:prstGeom prst="rect">
            <a:avLst/>
          </a:prstGeom>
        </p:spPr>
      </p:pic>
      <p:sp>
        <p:nvSpPr>
          <p:cNvPr id="3" name="文本框 19"/>
          <p:cNvSpPr txBox="1">
            <a:spLocks noChangeArrowheads="1"/>
          </p:cNvSpPr>
          <p:nvPr/>
        </p:nvSpPr>
        <p:spPr bwMode="auto">
          <a:xfrm>
            <a:off x="5195659" y="2504704"/>
            <a:ext cx="3877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200" dirty="0">
                <a:solidFill>
                  <a:srgbClr val="262626"/>
                </a:solidFill>
                <a:latin typeface="思源宋体 CN" panose="02020400000000000000" pitchFamily="18" charset="-122"/>
                <a:ea typeface="思源宋体 CN" panose="02020400000000000000" pitchFamily="18" charset="-122"/>
              </a:rPr>
              <a:t>著名诗词</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940" y="2348207"/>
            <a:ext cx="1378790" cy="1479936"/>
          </a:xfrm>
          <a:prstGeom prst="rect">
            <a:avLst/>
          </a:prstGeom>
        </p:spPr>
      </p:pic>
      <p:sp>
        <p:nvSpPr>
          <p:cNvPr id="6" name="文本框 5"/>
          <p:cNvSpPr txBox="1"/>
          <p:nvPr/>
        </p:nvSpPr>
        <p:spPr>
          <a:xfrm>
            <a:off x="3228592" y="2504704"/>
            <a:ext cx="1257486" cy="1323439"/>
          </a:xfrm>
          <a:prstGeom prst="rect">
            <a:avLst/>
          </a:prstGeom>
          <a:noFill/>
        </p:spPr>
        <p:txBody>
          <a:bodyPr wrap="square" rtlCol="0">
            <a:spAutoFit/>
          </a:bodyPr>
          <a:lstStyle/>
          <a:p>
            <a:r>
              <a:rPr lang="zh-CN" altLang="en-US" sz="8000" dirty="0">
                <a:latin typeface="思源宋体 CN" panose="02020400000000000000" pitchFamily="18" charset="-122"/>
                <a:ea typeface="思源宋体 CN" panose="02020400000000000000" pitchFamily="18" charset="-122"/>
              </a:rPr>
              <a:t>肆</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597" y="684102"/>
            <a:ext cx="662209" cy="68618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695" y="614270"/>
            <a:ext cx="1206319" cy="698395"/>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130" y="684102"/>
            <a:ext cx="965079" cy="55873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0732" y="542975"/>
            <a:ext cx="965079" cy="55873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9457" y="753935"/>
            <a:ext cx="965079" cy="55873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82" y="0"/>
            <a:ext cx="3255419" cy="3019425"/>
          </a:xfrm>
          <a:prstGeom prst="rect">
            <a:avLst/>
          </a:prstGeom>
        </p:spPr>
      </p:pic>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par>
                                <p:cTn id="32" presetID="55"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par>
                                <p:cTn id="37" presetID="5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0.70"/>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par>
                                <p:cTn id="42" presetID="55"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strVal val="#ppt_w*0.70"/>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Effect transition="in" filter="fad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t="27889" r="58371"/>
          <a:stretch>
            <a:fillRect/>
          </a:stretch>
        </p:blipFill>
        <p:spPr>
          <a:xfrm>
            <a:off x="0" y="1941815"/>
            <a:ext cx="5075434" cy="4945351"/>
          </a:xfrm>
          <a:prstGeom prst="rect">
            <a:avLst/>
          </a:prstGeom>
        </p:spPr>
      </p:pic>
      <p:sp>
        <p:nvSpPr>
          <p:cNvPr id="3" name="文本框 2"/>
          <p:cNvSpPr txBox="1"/>
          <p:nvPr/>
        </p:nvSpPr>
        <p:spPr>
          <a:xfrm>
            <a:off x="5323367" y="2248864"/>
            <a:ext cx="5458899" cy="1754326"/>
          </a:xfrm>
          <a:prstGeom prst="rect">
            <a:avLst/>
          </a:prstGeom>
          <a:noFill/>
        </p:spPr>
        <p:txBody>
          <a:bodyPr wrap="square" rtlCol="0">
            <a:spAutoFit/>
          </a:bodyPr>
          <a:lstStyle/>
          <a:p>
            <a:pPr algn="ctr">
              <a:lnSpc>
                <a:spcPct val="150000"/>
              </a:lnSpc>
            </a:pPr>
            <a:r>
              <a:rPr lang="zh-CN" altLang="en-US" sz="2400" dirty="0">
                <a:latin typeface="思源宋体 CN" panose="02020400000000000000" pitchFamily="18" charset="-122"/>
                <a:ea typeface="思源宋体 CN" panose="02020400000000000000" pitchFamily="18" charset="-122"/>
              </a:rPr>
              <a:t>九月九日忆山东兄弟</a:t>
            </a:r>
          </a:p>
          <a:p>
            <a:pPr algn="ctr">
              <a:lnSpc>
                <a:spcPct val="150000"/>
              </a:lnSpc>
            </a:pPr>
            <a:r>
              <a:rPr lang="zh-CN" altLang="en-US" sz="2400" dirty="0">
                <a:latin typeface="思源宋体 CN" panose="02020400000000000000" pitchFamily="18" charset="-122"/>
                <a:ea typeface="思源宋体 CN" panose="02020400000000000000" pitchFamily="18" charset="-122"/>
              </a:rPr>
              <a:t>独在异乡为异客，每逢佳节倍思亲。</a:t>
            </a:r>
          </a:p>
          <a:p>
            <a:pPr algn="ctr">
              <a:lnSpc>
                <a:spcPct val="150000"/>
              </a:lnSpc>
            </a:pPr>
            <a:r>
              <a:rPr lang="zh-CN" altLang="en-US" sz="2400" dirty="0">
                <a:latin typeface="思源宋体 CN" panose="02020400000000000000" pitchFamily="18" charset="-122"/>
                <a:ea typeface="思源宋体 CN" panose="02020400000000000000" pitchFamily="18" charset="-122"/>
              </a:rPr>
              <a:t>遥知兄弟登高处，遍插茱萸少一人。</a:t>
            </a:r>
            <a:endParaRPr lang="zh-CN" altLang="en-US" sz="1400" dirty="0">
              <a:latin typeface="阿里巴巴普惠体 L" panose="00020600040101010101" pitchFamily="18" charset="-122"/>
              <a:ea typeface="阿里巴巴普惠体 L" panose="00020600040101010101" pitchFamily="18" charset="-122"/>
            </a:endParaRPr>
          </a:p>
        </p:txBody>
      </p:sp>
      <p:grpSp>
        <p:nvGrpSpPr>
          <p:cNvPr id="4" name="组合 3"/>
          <p:cNvGrpSpPr/>
          <p:nvPr/>
        </p:nvGrpSpPr>
        <p:grpSpPr>
          <a:xfrm>
            <a:off x="0" y="202608"/>
            <a:ext cx="371062" cy="565183"/>
            <a:chOff x="-1" y="374886"/>
            <a:chExt cx="702306" cy="1097117"/>
          </a:xfrm>
          <a:solidFill>
            <a:srgbClr val="FCDA55"/>
          </a:solidFill>
        </p:grpSpPr>
        <p:sp>
          <p:nvSpPr>
            <p:cNvPr id="5"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DA55"/>
                </a:solidFill>
                <a:latin typeface="阿里巴巴普惠体 L" panose="00020600040101010101" pitchFamily="18" charset="-122"/>
                <a:ea typeface="阿里巴巴普惠体 L" panose="00020600040101010101" pitchFamily="18" charset="-122"/>
              </a:endParaRPr>
            </a:p>
          </p:txBody>
        </p:sp>
        <p:sp>
          <p:nvSpPr>
            <p:cNvPr id="6"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solidFill>
                  <a:srgbClr val="FCDA55"/>
                </a:solidFill>
                <a:latin typeface="阿里巴巴普惠体 L" panose="00020600040101010101" pitchFamily="18" charset="-122"/>
                <a:ea typeface="阿里巴巴普惠体 L" panose="00020600040101010101" pitchFamily="18" charset="-122"/>
              </a:endParaRPr>
            </a:p>
          </p:txBody>
        </p:sp>
      </p:grpSp>
      <p:sp>
        <p:nvSpPr>
          <p:cNvPr id="7" name="文本框 38"/>
          <p:cNvSpPr txBox="1">
            <a:spLocks noChangeArrowheads="1"/>
          </p:cNvSpPr>
          <p:nvPr>
            <p:custDataLst>
              <p:tags r:id="rId1"/>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著名诗词</a:t>
            </a:r>
          </a:p>
        </p:txBody>
      </p:sp>
    </p:spTree>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2" name="文本框 1"/>
          <p:cNvSpPr txBox="1"/>
          <p:nvPr/>
        </p:nvSpPr>
        <p:spPr>
          <a:xfrm>
            <a:off x="1163937" y="1977086"/>
            <a:ext cx="6085836" cy="2031325"/>
          </a:xfrm>
          <a:prstGeom prst="rect">
            <a:avLst/>
          </a:prstGeom>
          <a:noFill/>
        </p:spPr>
        <p:txBody>
          <a:bodyPr wrap="square" rtlCol="0">
            <a:spAutoFit/>
          </a:bodyPr>
          <a:lstStyle/>
          <a:p>
            <a:pPr algn="ctr">
              <a:lnSpc>
                <a:spcPct val="150000"/>
              </a:lnSpc>
            </a:pPr>
            <a:r>
              <a:rPr lang="zh-CN" altLang="en-US" sz="2800" dirty="0">
                <a:latin typeface="思源宋体 CN" panose="02020400000000000000" pitchFamily="18" charset="-122"/>
                <a:ea typeface="思源宋体 CN" panose="02020400000000000000" pitchFamily="18" charset="-122"/>
              </a:rPr>
              <a:t>九月十日即事</a:t>
            </a:r>
          </a:p>
          <a:p>
            <a:pPr algn="ctr">
              <a:lnSpc>
                <a:spcPct val="150000"/>
              </a:lnSpc>
            </a:pPr>
            <a:r>
              <a:rPr lang="zh-CN" altLang="en-US" sz="2800" dirty="0">
                <a:latin typeface="思源宋体 CN" panose="02020400000000000000" pitchFamily="18" charset="-122"/>
                <a:ea typeface="思源宋体 CN" panose="02020400000000000000" pitchFamily="18" charset="-122"/>
              </a:rPr>
              <a:t>昨日登高罢，今朝再举觞。</a:t>
            </a:r>
          </a:p>
          <a:p>
            <a:pPr algn="ctr">
              <a:lnSpc>
                <a:spcPct val="150000"/>
              </a:lnSpc>
            </a:pPr>
            <a:r>
              <a:rPr lang="zh-CN" altLang="en-US" sz="2800" dirty="0">
                <a:latin typeface="思源宋体 CN" panose="02020400000000000000" pitchFamily="18" charset="-122"/>
                <a:ea typeface="思源宋体 CN" panose="02020400000000000000" pitchFamily="18" charset="-122"/>
              </a:rPr>
              <a:t>菊花何太苦，遭此两重阳？</a:t>
            </a:r>
            <a:endParaRPr lang="zh-CN" altLang="en-US" sz="1600" dirty="0">
              <a:latin typeface="阿里巴巴普惠体 L" panose="00020600040101010101" pitchFamily="18" charset="-122"/>
              <a:ea typeface="阿里巴巴普惠体 L" panose="00020600040101010101" pitchFamily="18" charset="-122"/>
            </a:endParaRPr>
          </a:p>
        </p:txBody>
      </p:sp>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t="61801"/>
          <a:stretch>
            <a:fillRect/>
          </a:stretch>
        </p:blipFill>
        <p:spPr>
          <a:xfrm>
            <a:off x="5968851" y="2362200"/>
            <a:ext cx="6223149" cy="4857749"/>
          </a:xfrm>
          <a:prstGeom prst="rect">
            <a:avLst/>
          </a:prstGeom>
        </p:spPr>
      </p:pic>
      <p:grpSp>
        <p:nvGrpSpPr>
          <p:cNvPr id="4" name="组合 3"/>
          <p:cNvGrpSpPr/>
          <p:nvPr/>
        </p:nvGrpSpPr>
        <p:grpSpPr>
          <a:xfrm>
            <a:off x="0" y="202608"/>
            <a:ext cx="371062" cy="565183"/>
            <a:chOff x="-1" y="374886"/>
            <a:chExt cx="702306" cy="1097117"/>
          </a:xfrm>
          <a:solidFill>
            <a:srgbClr val="FCDA55"/>
          </a:solidFill>
        </p:grpSpPr>
        <p:sp>
          <p:nvSpPr>
            <p:cNvPr id="5"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6"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7" name="文本框 38"/>
          <p:cNvSpPr txBox="1">
            <a:spLocks noChangeArrowheads="1"/>
          </p:cNvSpPr>
          <p:nvPr>
            <p:custDataLst>
              <p:tags r:id="rId1"/>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著名诗词</a:t>
            </a:r>
          </a:p>
        </p:txBody>
      </p:sp>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302" y="707697"/>
            <a:ext cx="3794400" cy="4125991"/>
          </a:xfrm>
          <a:prstGeom prst="rect">
            <a:avLst/>
          </a:prstGeom>
        </p:spPr>
      </p:pic>
    </p:spTree>
  </p:cSld>
  <p:clrMapOvr>
    <a:masterClrMapping/>
  </p:clrMapOvr>
  <p:transition spd="slow" advTm="4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r="614"/>
          <a:stretch>
            <a:fillRect/>
          </a:stretch>
        </p:blipFill>
        <p:spPr>
          <a:xfrm>
            <a:off x="0" y="0"/>
            <a:ext cx="12192000" cy="6858000"/>
          </a:xfrm>
          <a:prstGeom prst="rect">
            <a:avLst/>
          </a:prstGeom>
        </p:spPr>
      </p:pic>
      <p:pic>
        <p:nvPicPr>
          <p:cNvPr id="4" name="PA_图片 20"/>
          <p:cNvPicPr>
            <a:picLocks noRot="1" noChangeAspect="1" noMove="1" noResize="1"/>
          </p:cNvPicPr>
          <p:nvPr>
            <p:custDataLst>
              <p:tags r:id="rId1"/>
            </p:custDataLst>
          </p:nvPr>
        </p:nvPicPr>
        <p:blipFill rotWithShape="1">
          <a:blip r:embed="rId8">
            <a:extLst>
              <a:ext uri="{28A0092B-C50C-407E-A947-70E740481C1C}">
                <a14:useLocalDpi xmlns:a14="http://schemas.microsoft.com/office/drawing/2010/main" val="0"/>
              </a:ext>
            </a:extLst>
          </a:blip>
          <a:srcRect l="21087" t="24035" r="46630" b="22474"/>
          <a:stretch>
            <a:fillRect/>
          </a:stretch>
        </p:blipFill>
        <p:spPr>
          <a:xfrm rot="4457796" flipH="1">
            <a:off x="3874975" y="1701805"/>
            <a:ext cx="4010947" cy="3319680"/>
          </a:xfrm>
          <a:prstGeom prst="rect">
            <a:avLst/>
          </a:prstGeom>
        </p:spPr>
      </p:pic>
      <p:sp>
        <p:nvSpPr>
          <p:cNvPr id="10" name="MH_Number_1">
            <a:hlinkClick r:id="" action="ppaction://noaction"/>
          </p:cNvPr>
          <p:cNvSpPr txBox="1"/>
          <p:nvPr>
            <p:custDataLst>
              <p:tags r:id="rId2"/>
            </p:custDataLst>
          </p:nvPr>
        </p:nvSpPr>
        <p:spPr>
          <a:xfrm>
            <a:off x="5658812" y="1686589"/>
            <a:ext cx="517081" cy="455648"/>
          </a:xfrm>
          <a:prstGeom prst="rect">
            <a:avLst/>
          </a:prstGeom>
          <a:noFill/>
        </p:spPr>
        <p:txBody>
          <a:bodyPr wrap="square" lIns="0" tIns="0" rIns="0" bIns="0" rtlCol="0" anchor="ctr" anchorCtr="0">
            <a:normAutofit/>
          </a:bodyPr>
          <a:lstStyle/>
          <a:p>
            <a:pPr algn="ctr"/>
            <a:r>
              <a:rPr lang="en-US" altLang="zh-CN" dirty="0">
                <a:solidFill>
                  <a:srgbClr val="FFFFFF"/>
                </a:solidFill>
                <a:latin typeface="阿里巴巴普惠体 L" panose="00020600040101010101" pitchFamily="18" charset="-122"/>
                <a:ea typeface="阿里巴巴普惠体 L" panose="00020600040101010101" pitchFamily="18" charset="-122"/>
              </a:rPr>
              <a:t>01</a:t>
            </a:r>
            <a:endParaRPr lang="zh-CN" altLang="en-US" dirty="0">
              <a:solidFill>
                <a:srgbClr val="FFFFFF"/>
              </a:solidFill>
              <a:latin typeface="阿里巴巴普惠体 L" panose="00020600040101010101" pitchFamily="18" charset="-122"/>
              <a:ea typeface="阿里巴巴普惠体 L" panose="00020600040101010101" pitchFamily="18" charset="-122"/>
            </a:endParaRPr>
          </a:p>
        </p:txBody>
      </p:sp>
      <p:grpSp>
        <p:nvGrpSpPr>
          <p:cNvPr id="14" name="组合 13"/>
          <p:cNvGrpSpPr/>
          <p:nvPr/>
        </p:nvGrpSpPr>
        <p:grpSpPr>
          <a:xfrm>
            <a:off x="-1" y="374886"/>
            <a:ext cx="2388797" cy="1098805"/>
            <a:chOff x="-1" y="374886"/>
            <a:chExt cx="2388797" cy="1098805"/>
          </a:xfrm>
        </p:grpSpPr>
        <p:sp>
          <p:nvSpPr>
            <p:cNvPr id="15" name="MH_Others_1"/>
            <p:cNvSpPr/>
            <p:nvPr>
              <p:custDataLst>
                <p:tags r:id="rId3"/>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solidFill>
              <a:srgbClr val="FCD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6" name="MH_Others_2"/>
            <p:cNvSpPr txBox="1"/>
            <p:nvPr>
              <p:custDataLst>
                <p:tags r:id="rId4"/>
              </p:custDataLst>
            </p:nvPr>
          </p:nvSpPr>
          <p:spPr>
            <a:xfrm>
              <a:off x="637436" y="374886"/>
              <a:ext cx="1751360" cy="1098805"/>
            </a:xfrm>
            <a:prstGeom prst="rect">
              <a:avLst/>
            </a:prstGeom>
            <a:noFill/>
          </p:spPr>
          <p:txBody>
            <a:bodyPr wrap="square" lIns="0" tIns="0" rIns="0" bIns="0" rtlCol="0" anchor="ctr" anchorCtr="0">
              <a:normAutofit/>
            </a:bodyPr>
            <a:lstStyle/>
            <a:p>
              <a:pPr algn="ctr"/>
              <a:r>
                <a:rPr lang="zh-CN" altLang="en-US" sz="4800" b="1" dirty="0">
                  <a:latin typeface="阿里巴巴普惠体 L" panose="00020600040101010101" pitchFamily="18" charset="-122"/>
                  <a:ea typeface="阿里巴巴普惠体 L" panose="00020600040101010101" pitchFamily="18" charset="-122"/>
                </a:rPr>
                <a:t>目录</a:t>
              </a:r>
              <a:endParaRPr lang="en-US" altLang="zh-CN" sz="4800" b="1" dirty="0">
                <a:latin typeface="阿里巴巴普惠体 L" panose="00020600040101010101" pitchFamily="18" charset="-122"/>
                <a:ea typeface="阿里巴巴普惠体 L" panose="00020600040101010101" pitchFamily="18" charset="-122"/>
              </a:endParaRPr>
            </a:p>
            <a:p>
              <a:pPr algn="ctr"/>
              <a:r>
                <a:rPr lang="en-US" altLang="zh-CN" dirty="0">
                  <a:latin typeface="阿里巴巴普惠体 L" panose="00020600040101010101" pitchFamily="18" charset="-122"/>
                  <a:ea typeface="阿里巴巴普惠体 L" panose="00020600040101010101" pitchFamily="18" charset="-122"/>
                </a:rPr>
                <a:t>CONTENTS</a:t>
              </a:r>
              <a:endParaRPr lang="zh-CN" altLang="en-US" sz="800" dirty="0">
                <a:latin typeface="阿里巴巴普惠体 L" panose="00020600040101010101" pitchFamily="18" charset="-122"/>
                <a:ea typeface="阿里巴巴普惠体 L" panose="00020600040101010101" pitchFamily="18" charset="-122"/>
              </a:endParaRPr>
            </a:p>
          </p:txBody>
        </p:sp>
        <p:sp>
          <p:nvSpPr>
            <p:cNvPr id="17" name="MH_Others_3"/>
            <p:cNvSpPr/>
            <p:nvPr>
              <p:custDataLst>
                <p:tags r:id="rId5"/>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solidFill>
              <a:srgbClr val="FCDA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20" name="文本框 19"/>
          <p:cNvSpPr txBox="1"/>
          <p:nvPr/>
        </p:nvSpPr>
        <p:spPr>
          <a:xfrm>
            <a:off x="8624025" y="2062825"/>
            <a:ext cx="677108" cy="1568450"/>
          </a:xfrm>
          <a:prstGeom prst="rect">
            <a:avLst/>
          </a:prstGeom>
          <a:noFill/>
          <a:ln>
            <a:solidFill>
              <a:schemeClr val="tx1"/>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b="1" dirty="0">
                <a:latin typeface="思源宋体 CN" panose="02020400000000000000" pitchFamily="18" charset="-122"/>
                <a:ea typeface="思源宋体 CN" panose="02020400000000000000" pitchFamily="18" charset="-122"/>
              </a:rPr>
              <a:t>第一章</a:t>
            </a:r>
          </a:p>
        </p:txBody>
      </p:sp>
      <p:cxnSp>
        <p:nvCxnSpPr>
          <p:cNvPr id="21" name="直接连接符 20"/>
          <p:cNvCxnSpPr/>
          <p:nvPr/>
        </p:nvCxnSpPr>
        <p:spPr>
          <a:xfrm>
            <a:off x="8495031" y="2329601"/>
            <a:ext cx="1" cy="2511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011411" y="3103965"/>
            <a:ext cx="600164" cy="1631216"/>
          </a:xfrm>
          <a:prstGeom prst="rect">
            <a:avLst/>
          </a:prstGeom>
          <a:noFill/>
        </p:spPr>
        <p:txBody>
          <a:bodyPr vert="eaVert" wrap="none" rtlCol="0">
            <a:spAutoFit/>
          </a:bodyPr>
          <a:lstStyle/>
          <a:p>
            <a:pPr algn="l">
              <a:lnSpc>
                <a:spcPct val="150000"/>
              </a:lnSpc>
            </a:pPr>
            <a:r>
              <a:rPr lang="zh-CN" altLang="en-US" spc="1200" dirty="0">
                <a:latin typeface="思源宋体 CN Light" panose="02020300000000000000" pitchFamily="18" charset="-122"/>
                <a:ea typeface="思源宋体 CN Light" panose="02020300000000000000" pitchFamily="18" charset="-122"/>
              </a:rPr>
              <a:t>节日起源</a:t>
            </a:r>
          </a:p>
        </p:txBody>
      </p:sp>
      <p:sp>
        <p:nvSpPr>
          <p:cNvPr id="23" name="文本框 22"/>
          <p:cNvSpPr txBox="1"/>
          <p:nvPr/>
        </p:nvSpPr>
        <p:spPr>
          <a:xfrm>
            <a:off x="6965347" y="2060297"/>
            <a:ext cx="677108" cy="1569660"/>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b="1" dirty="0">
                <a:latin typeface="思源宋体 CN" panose="02020400000000000000" pitchFamily="18" charset="-122"/>
                <a:ea typeface="思源宋体 CN" panose="02020400000000000000" pitchFamily="18" charset="-122"/>
              </a:rPr>
              <a:t>第二章</a:t>
            </a:r>
          </a:p>
        </p:txBody>
      </p:sp>
      <p:cxnSp>
        <p:nvCxnSpPr>
          <p:cNvPr id="24" name="直接连接符 23"/>
          <p:cNvCxnSpPr/>
          <p:nvPr/>
        </p:nvCxnSpPr>
        <p:spPr>
          <a:xfrm>
            <a:off x="6814427" y="2329601"/>
            <a:ext cx="1" cy="2511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187435" y="2060297"/>
            <a:ext cx="677108" cy="1569660"/>
          </a:xfrm>
          <a:prstGeom prst="rect">
            <a:avLst/>
          </a:prstGeom>
          <a:noFill/>
          <a:ln>
            <a:solidFill>
              <a:schemeClr val="tx1"/>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b="1" dirty="0">
                <a:latin typeface="思源宋体 CN" panose="02020400000000000000" pitchFamily="18" charset="-122"/>
                <a:ea typeface="思源宋体 CN" panose="02020400000000000000" pitchFamily="18" charset="-122"/>
              </a:rPr>
              <a:t>第三章</a:t>
            </a:r>
          </a:p>
        </p:txBody>
      </p:sp>
      <p:cxnSp>
        <p:nvCxnSpPr>
          <p:cNvPr id="26" name="直接连接符 25"/>
          <p:cNvCxnSpPr/>
          <p:nvPr/>
        </p:nvCxnSpPr>
        <p:spPr>
          <a:xfrm>
            <a:off x="5028126" y="2329601"/>
            <a:ext cx="1" cy="2511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401535" y="2060297"/>
            <a:ext cx="677108" cy="1569660"/>
          </a:xfrm>
          <a:prstGeom prst="rect">
            <a:avLst/>
          </a:prstGeom>
          <a:noFill/>
          <a:ln>
            <a:solidFill>
              <a:schemeClr val="tx1"/>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b="1" dirty="0">
                <a:latin typeface="思源宋体 CN" panose="02020400000000000000" pitchFamily="18" charset="-122"/>
                <a:ea typeface="思源宋体 CN" panose="02020400000000000000" pitchFamily="18" charset="-122"/>
              </a:rPr>
              <a:t>第四章</a:t>
            </a:r>
          </a:p>
        </p:txBody>
      </p:sp>
      <p:cxnSp>
        <p:nvCxnSpPr>
          <p:cNvPr id="28" name="直接连接符 27"/>
          <p:cNvCxnSpPr/>
          <p:nvPr/>
        </p:nvCxnSpPr>
        <p:spPr>
          <a:xfrm>
            <a:off x="3242226" y="2329601"/>
            <a:ext cx="1" cy="2511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330806" y="3103965"/>
            <a:ext cx="600164" cy="1631216"/>
          </a:xfrm>
          <a:prstGeom prst="rect">
            <a:avLst/>
          </a:prstGeom>
          <a:noFill/>
        </p:spPr>
        <p:txBody>
          <a:bodyPr vert="eaVert" wrap="none" rtlCol="0">
            <a:spAutoFit/>
          </a:bodyPr>
          <a:lstStyle/>
          <a:p>
            <a:pPr algn="l">
              <a:lnSpc>
                <a:spcPct val="150000"/>
              </a:lnSpc>
            </a:pPr>
            <a:r>
              <a:rPr lang="zh-CN" altLang="en-US" spc="1200" dirty="0">
                <a:latin typeface="思源宋体 CN Light" panose="02020300000000000000" pitchFamily="18" charset="-122"/>
                <a:ea typeface="思源宋体 CN Light" panose="02020300000000000000" pitchFamily="18" charset="-122"/>
              </a:rPr>
              <a:t>民间习俗</a:t>
            </a:r>
          </a:p>
        </p:txBody>
      </p:sp>
      <p:sp>
        <p:nvSpPr>
          <p:cNvPr id="30" name="文本框 29"/>
          <p:cNvSpPr txBox="1"/>
          <p:nvPr/>
        </p:nvSpPr>
        <p:spPr>
          <a:xfrm>
            <a:off x="4544506" y="3103965"/>
            <a:ext cx="600164" cy="1631216"/>
          </a:xfrm>
          <a:prstGeom prst="rect">
            <a:avLst/>
          </a:prstGeom>
          <a:noFill/>
        </p:spPr>
        <p:txBody>
          <a:bodyPr vert="eaVert" wrap="none" rtlCol="0">
            <a:spAutoFit/>
          </a:bodyPr>
          <a:lstStyle/>
          <a:p>
            <a:pPr algn="l">
              <a:lnSpc>
                <a:spcPct val="150000"/>
              </a:lnSpc>
            </a:pPr>
            <a:r>
              <a:rPr lang="zh-CN" altLang="en-US" spc="1200" dirty="0">
                <a:latin typeface="思源宋体 CN Light" panose="02020300000000000000" pitchFamily="18" charset="-122"/>
                <a:ea typeface="思源宋体 CN Light" panose="02020300000000000000" pitchFamily="18" charset="-122"/>
              </a:rPr>
              <a:t>神话传说</a:t>
            </a:r>
          </a:p>
        </p:txBody>
      </p:sp>
      <p:sp>
        <p:nvSpPr>
          <p:cNvPr id="31" name="文本框 30"/>
          <p:cNvSpPr txBox="1"/>
          <p:nvPr/>
        </p:nvSpPr>
        <p:spPr>
          <a:xfrm>
            <a:off x="2750217" y="3103965"/>
            <a:ext cx="600164" cy="1631216"/>
          </a:xfrm>
          <a:prstGeom prst="rect">
            <a:avLst/>
          </a:prstGeom>
          <a:noFill/>
        </p:spPr>
        <p:txBody>
          <a:bodyPr vert="eaVert" wrap="none" rtlCol="0">
            <a:spAutoFit/>
          </a:bodyPr>
          <a:lstStyle/>
          <a:p>
            <a:pPr algn="l">
              <a:lnSpc>
                <a:spcPct val="150000"/>
              </a:lnSpc>
            </a:pPr>
            <a:r>
              <a:rPr lang="zh-CN" altLang="en-US" spc="1200" dirty="0">
                <a:latin typeface="思源宋体 CN Light" panose="02020300000000000000" pitchFamily="18" charset="-122"/>
                <a:ea typeface="思源宋体 CN Light" panose="02020300000000000000" pitchFamily="18" charset="-122"/>
              </a:rPr>
              <a:t>著名诗词</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P spid="23" grpId="0" bldLvl="0" animBg="1"/>
      <p:bldP spid="25" grpId="0" bldLvl="0" animBg="1"/>
      <p:bldP spid="27" grpId="0" bldLvl="0" animBg="1"/>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r="614"/>
          <a:stretch>
            <a:fillRect/>
          </a:stretch>
        </p:blipFill>
        <p:spPr>
          <a:xfrm>
            <a:off x="0" y="0"/>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597" y="684102"/>
            <a:ext cx="662209" cy="686184"/>
          </a:xfrm>
          <a:prstGeom prst="rect">
            <a:avLst/>
          </a:prstGeom>
        </p:spPr>
      </p:pic>
      <p:sp>
        <p:nvSpPr>
          <p:cNvPr id="5" name="文本框 19"/>
          <p:cNvSpPr txBox="1">
            <a:spLocks noChangeArrowheads="1"/>
          </p:cNvSpPr>
          <p:nvPr/>
        </p:nvSpPr>
        <p:spPr bwMode="auto">
          <a:xfrm>
            <a:off x="5195659" y="2504704"/>
            <a:ext cx="3877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200" dirty="0">
                <a:solidFill>
                  <a:srgbClr val="262626"/>
                </a:solidFill>
                <a:latin typeface="思源宋体 CN" panose="02020400000000000000" pitchFamily="18" charset="-122"/>
                <a:ea typeface="思源宋体 CN" panose="02020400000000000000" pitchFamily="18" charset="-122"/>
              </a:rPr>
              <a:t>节日起源</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695" y="614270"/>
            <a:ext cx="1206319" cy="69839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8130" y="684102"/>
            <a:ext cx="965079" cy="55873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0732" y="542975"/>
            <a:ext cx="965079" cy="55873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9457" y="753935"/>
            <a:ext cx="965079" cy="55873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7940" y="2348207"/>
            <a:ext cx="1378790" cy="1479936"/>
          </a:xfrm>
          <a:prstGeom prst="rect">
            <a:avLst/>
          </a:prstGeom>
        </p:spPr>
      </p:pic>
      <p:sp>
        <p:nvSpPr>
          <p:cNvPr id="13" name="文本框 12"/>
          <p:cNvSpPr txBox="1"/>
          <p:nvPr/>
        </p:nvSpPr>
        <p:spPr>
          <a:xfrm>
            <a:off x="3228592" y="2504704"/>
            <a:ext cx="1257486" cy="1323439"/>
          </a:xfrm>
          <a:prstGeom prst="rect">
            <a:avLst/>
          </a:prstGeom>
          <a:noFill/>
        </p:spPr>
        <p:txBody>
          <a:bodyPr wrap="square" rtlCol="0">
            <a:spAutoFit/>
          </a:bodyPr>
          <a:lstStyle/>
          <a:p>
            <a:r>
              <a:rPr lang="zh-CN" altLang="en-US" sz="8000" dirty="0">
                <a:latin typeface="思源宋体 CN" panose="02020400000000000000" pitchFamily="18" charset="-122"/>
                <a:ea typeface="思源宋体 CN" panose="02020400000000000000" pitchFamily="18" charset="-122"/>
              </a:rPr>
              <a:t>壹</a:t>
            </a:r>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82" y="0"/>
            <a:ext cx="3255419" cy="30194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fallOve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5"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edg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2" name="PA_文本框 1"/>
          <p:cNvSpPr txBox="1"/>
          <p:nvPr>
            <p:custDataLst>
              <p:tags r:id="rId1"/>
            </p:custDataLst>
          </p:nvPr>
        </p:nvSpPr>
        <p:spPr>
          <a:xfrm>
            <a:off x="967283" y="1417071"/>
            <a:ext cx="6924355" cy="4023858"/>
          </a:xfrm>
          <a:prstGeom prst="rect">
            <a:avLst/>
          </a:prstGeom>
          <a:noFill/>
          <a:ln>
            <a:noFill/>
          </a:ln>
        </p:spPr>
        <p:txBody>
          <a:bodyPr wrap="square">
            <a:spAutoFit/>
          </a:bodyPr>
          <a:lstStyle/>
          <a:p>
            <a:pPr eaLnBrk="1" fontAlgn="auto" hangingPunct="1">
              <a:lnSpc>
                <a:spcPct val="150000"/>
              </a:lnSpc>
              <a:spcBef>
                <a:spcPts val="0"/>
              </a:spcBef>
              <a:spcAft>
                <a:spcPts val="0"/>
              </a:spcAft>
              <a:defRPr/>
            </a:pPr>
            <a:r>
              <a:rPr lang="zh-CN" altLang="en-US" sz="28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     重阳</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的源头，可追溯到先秦之前。</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吕氏春秋</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之中</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季秋纪</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载：“（九月）命家宰，农事备收，举五种之要。藏帝籍之收于神仓，祗敬必饬。”“是日也，大飨帝，尝牺牲，告备于天子。”可见当时已有在秋九月农作物丰收之时祭飨天帝、祭祖，以谢天帝、祖先恩德的活动。</a:t>
            </a:r>
          </a:p>
          <a:p>
            <a:pPr eaLnBrk="1" fontAlgn="auto" hangingPunct="1">
              <a:lnSpc>
                <a:spcPct val="150000"/>
              </a:lnSpc>
              <a:spcBef>
                <a:spcPts val="0"/>
              </a:spcBef>
              <a:spcAft>
                <a:spcPts val="0"/>
              </a:spcAft>
              <a:defRPr/>
            </a:pP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汉代，</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西京杂记</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荆楚岁时记</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rPr>
              <a:t>云：“九月九日，四民并籍野饮宴。”隋杜公瞻注云：“九月九日宴会，未知起于何代，然自驻至宋未改。”求长寿及饮宴，构成了重阳节的基础。</a:t>
            </a:r>
            <a:endParaRPr lang="zh-CN" altLang="en-US" sz="1050" dirty="0">
              <a:latin typeface="阿里巴巴普惠体 L" panose="00020600040101010101" pitchFamily="18" charset="-122"/>
              <a:ea typeface="阿里巴巴普惠体 L" panose="00020600040101010101" pitchFamily="18" charset="-122"/>
              <a:cs typeface="阿里巴巴普惠体 L" panose="00020600040101010101" pitchFamily="18" charset="-122"/>
              <a:sym typeface="+mn-lt"/>
            </a:endParaRPr>
          </a:p>
        </p:txBody>
      </p:sp>
      <p:grpSp>
        <p:nvGrpSpPr>
          <p:cNvPr id="3" name="组合 2"/>
          <p:cNvGrpSpPr/>
          <p:nvPr/>
        </p:nvGrpSpPr>
        <p:grpSpPr>
          <a:xfrm>
            <a:off x="0" y="202608"/>
            <a:ext cx="371062" cy="565183"/>
            <a:chOff x="-1" y="374886"/>
            <a:chExt cx="702306" cy="1097117"/>
          </a:xfrm>
          <a:solidFill>
            <a:srgbClr val="FCDA55"/>
          </a:solidFill>
        </p:grpSpPr>
        <p:sp>
          <p:nvSpPr>
            <p:cNvPr id="4" name="MH_Others_1"/>
            <p:cNvSpPr/>
            <p:nvPr>
              <p:custDataLst>
                <p:tags r:id="rId3"/>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5" name="MH_Others_3"/>
            <p:cNvSpPr/>
            <p:nvPr>
              <p:custDataLst>
                <p:tags r:id="rId4"/>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6" name="文本框 38"/>
          <p:cNvSpPr txBox="1">
            <a:spLocks noChangeArrowheads="1"/>
          </p:cNvSpPr>
          <p:nvPr>
            <p:custDataLst>
              <p:tags r:id="rId2"/>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节日起源</a:t>
            </a:r>
          </a:p>
        </p:txBody>
      </p:sp>
      <p:grpSp>
        <p:nvGrpSpPr>
          <p:cNvPr id="12" name="组合 11"/>
          <p:cNvGrpSpPr/>
          <p:nvPr/>
        </p:nvGrpSpPr>
        <p:grpSpPr>
          <a:xfrm>
            <a:off x="8550696" y="1661543"/>
            <a:ext cx="3165801" cy="4361380"/>
            <a:chOff x="21486" y="1251588"/>
            <a:chExt cx="4523619" cy="5606412"/>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1486" y="1251588"/>
              <a:ext cx="4523619" cy="5606412"/>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94159" y="6217047"/>
              <a:ext cx="815049" cy="64095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2" name="PA_文本框 1"/>
          <p:cNvSpPr txBox="1"/>
          <p:nvPr>
            <p:custDataLst>
              <p:tags r:id="rId1"/>
            </p:custDataLst>
          </p:nvPr>
        </p:nvSpPr>
        <p:spPr>
          <a:xfrm>
            <a:off x="821643" y="1908162"/>
            <a:ext cx="9668416" cy="3000821"/>
          </a:xfrm>
          <a:prstGeom prst="rect">
            <a:avLst/>
          </a:prstGeom>
          <a:noFill/>
        </p:spPr>
        <p:txBody>
          <a:bodyPr vert="wordArtVertRtl" wrap="square" rtlCol="0">
            <a:spAutoFit/>
          </a:bodyPr>
          <a:lstStyle/>
          <a:p>
            <a:pPr>
              <a:lnSpc>
                <a:spcPct val="150000"/>
              </a:lnSpc>
            </a:pPr>
            <a:r>
              <a:rPr lang="zh-CN" altLang="en-US" sz="1400" dirty="0">
                <a:latin typeface="阿里巴巴普惠体 L" panose="00020600040101010101" pitchFamily="18" charset="-122"/>
                <a:ea typeface="阿里巴巴普惠体 L" panose="00020600040101010101" pitchFamily="18" charset="-122"/>
              </a:rPr>
              <a:t>重阳节的原型之一是古代的祭祀大火的仪式。</a:t>
            </a:r>
          </a:p>
          <a:p>
            <a:pPr>
              <a:lnSpc>
                <a:spcPct val="150000"/>
              </a:lnSpc>
            </a:pPr>
            <a:r>
              <a:rPr lang="zh-CN" altLang="en-US" sz="1400" dirty="0">
                <a:latin typeface="阿里巴巴普惠体 L" panose="00020600040101010101" pitchFamily="18" charset="-122"/>
                <a:ea typeface="阿里巴巴普惠体 L" panose="00020600040101010101" pitchFamily="18" charset="-122"/>
              </a:rPr>
              <a:t>作为古代季节星宿标志的“大火”星，在季秋九月隐退，</a:t>
            </a:r>
            <a:r>
              <a:rPr lang="en-US" altLang="zh-CN" sz="1400" dirty="0">
                <a:latin typeface="阿里巴巴普惠体 L" panose="00020600040101010101" pitchFamily="18" charset="-122"/>
                <a:ea typeface="阿里巴巴普惠体 L" panose="00020600040101010101" pitchFamily="18" charset="-122"/>
              </a:rPr>
              <a:t>《</a:t>
            </a:r>
            <a:r>
              <a:rPr lang="zh-CN" altLang="en-US" sz="1400" dirty="0">
                <a:latin typeface="阿里巴巴普惠体 L" panose="00020600040101010101" pitchFamily="18" charset="-122"/>
                <a:ea typeface="阿里巴巴普惠体 L" panose="00020600040101010101" pitchFamily="18" charset="-122"/>
              </a:rPr>
              <a:t>夏小正</a:t>
            </a:r>
            <a:r>
              <a:rPr lang="en-US" altLang="zh-CN" sz="1400" dirty="0">
                <a:latin typeface="阿里巴巴普惠体 L" panose="00020600040101010101" pitchFamily="18" charset="-122"/>
                <a:ea typeface="阿里巴巴普惠体 L" panose="00020600040101010101" pitchFamily="18" charset="-122"/>
              </a:rPr>
              <a:t>》</a:t>
            </a:r>
            <a:r>
              <a:rPr lang="zh-CN" altLang="en-US" sz="1400" dirty="0">
                <a:latin typeface="阿里巴巴普惠体 L" panose="00020600040101010101" pitchFamily="18" charset="-122"/>
                <a:ea typeface="阿里巴巴普惠体 L" panose="00020600040101010101" pitchFamily="18"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grpSp>
        <p:nvGrpSpPr>
          <p:cNvPr id="3" name="组合 2"/>
          <p:cNvGrpSpPr/>
          <p:nvPr/>
        </p:nvGrpSpPr>
        <p:grpSpPr>
          <a:xfrm>
            <a:off x="0" y="202608"/>
            <a:ext cx="371062" cy="565183"/>
            <a:chOff x="-1" y="374886"/>
            <a:chExt cx="702306" cy="1097117"/>
          </a:xfrm>
          <a:solidFill>
            <a:srgbClr val="FCDA55"/>
          </a:solidFill>
        </p:grpSpPr>
        <p:sp>
          <p:nvSpPr>
            <p:cNvPr id="4" name="MH_Others_1"/>
            <p:cNvSpPr/>
            <p:nvPr>
              <p:custDataLst>
                <p:tags r:id="rId3"/>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DA55"/>
                </a:solidFill>
                <a:latin typeface="阿里巴巴普惠体 L" panose="00020600040101010101" pitchFamily="18" charset="-122"/>
                <a:ea typeface="阿里巴巴普惠体 L" panose="00020600040101010101" pitchFamily="18" charset="-122"/>
              </a:endParaRPr>
            </a:p>
          </p:txBody>
        </p:sp>
        <p:sp>
          <p:nvSpPr>
            <p:cNvPr id="5" name="MH_Others_3"/>
            <p:cNvSpPr/>
            <p:nvPr>
              <p:custDataLst>
                <p:tags r:id="rId4"/>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solidFill>
                  <a:srgbClr val="FCDA55"/>
                </a:solidFill>
                <a:latin typeface="阿里巴巴普惠体 L" panose="00020600040101010101" pitchFamily="18" charset="-122"/>
                <a:ea typeface="阿里巴巴普惠体 L" panose="00020600040101010101" pitchFamily="18" charset="-122"/>
              </a:endParaRPr>
            </a:p>
          </p:txBody>
        </p:sp>
      </p:grpSp>
      <p:sp>
        <p:nvSpPr>
          <p:cNvPr id="6" name="文本框 38"/>
          <p:cNvSpPr txBox="1">
            <a:spLocks noChangeArrowheads="1"/>
          </p:cNvSpPr>
          <p:nvPr>
            <p:custDataLst>
              <p:tags r:id="rId2"/>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节日起源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wind"/>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r="614"/>
          <a:stretch>
            <a:fillRect/>
          </a:stretch>
        </p:blipFill>
        <p:spPr>
          <a:xfrm>
            <a:off x="0" y="0"/>
            <a:ext cx="12192000" cy="6858000"/>
          </a:xfrm>
          <a:prstGeom prst="rect">
            <a:avLst/>
          </a:prstGeom>
        </p:spPr>
      </p:pic>
      <p:sp>
        <p:nvSpPr>
          <p:cNvPr id="3" name="文本框 19"/>
          <p:cNvSpPr txBox="1">
            <a:spLocks noChangeArrowheads="1"/>
          </p:cNvSpPr>
          <p:nvPr/>
        </p:nvSpPr>
        <p:spPr bwMode="auto">
          <a:xfrm>
            <a:off x="5195659" y="2504704"/>
            <a:ext cx="3877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200" dirty="0">
                <a:solidFill>
                  <a:srgbClr val="262626"/>
                </a:solidFill>
                <a:latin typeface="思源宋体 CN" panose="02020400000000000000" pitchFamily="18" charset="-122"/>
                <a:ea typeface="思源宋体 CN" panose="02020400000000000000" pitchFamily="18" charset="-122"/>
              </a:rPr>
              <a:t>民间习俗</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940" y="2348207"/>
            <a:ext cx="1378790" cy="1479936"/>
          </a:xfrm>
          <a:prstGeom prst="rect">
            <a:avLst/>
          </a:prstGeom>
        </p:spPr>
      </p:pic>
      <p:sp>
        <p:nvSpPr>
          <p:cNvPr id="5" name="文本框 4"/>
          <p:cNvSpPr txBox="1"/>
          <p:nvPr/>
        </p:nvSpPr>
        <p:spPr>
          <a:xfrm>
            <a:off x="3228592" y="2504704"/>
            <a:ext cx="1257486" cy="1323439"/>
          </a:xfrm>
          <a:prstGeom prst="rect">
            <a:avLst/>
          </a:prstGeom>
          <a:noFill/>
        </p:spPr>
        <p:txBody>
          <a:bodyPr wrap="square" rtlCol="0">
            <a:spAutoFit/>
          </a:bodyPr>
          <a:lstStyle/>
          <a:p>
            <a:r>
              <a:rPr lang="zh-CN" altLang="en-US" sz="8000" dirty="0">
                <a:latin typeface="思源宋体 CN" panose="02020400000000000000" pitchFamily="18" charset="-122"/>
                <a:ea typeface="思源宋体 CN" panose="02020400000000000000" pitchFamily="18" charset="-122"/>
              </a:rPr>
              <a:t>贰</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597" y="684102"/>
            <a:ext cx="662209" cy="68618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695" y="614270"/>
            <a:ext cx="1206319" cy="69839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8130" y="684102"/>
            <a:ext cx="965079" cy="55873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0732" y="542975"/>
            <a:ext cx="965079" cy="55873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9457" y="753935"/>
            <a:ext cx="965079" cy="55873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82" y="0"/>
            <a:ext cx="3255419" cy="3019425"/>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par>
                                <p:cTn id="42" presetID="5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2" name="Content Placeholder 2"/>
          <p:cNvSpPr txBox="1"/>
          <p:nvPr/>
        </p:nvSpPr>
        <p:spPr>
          <a:xfrm>
            <a:off x="1569340" y="2461700"/>
            <a:ext cx="5385838" cy="15502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50000"/>
              </a:lnSpc>
              <a:spcBef>
                <a:spcPts val="0"/>
              </a:spcBef>
              <a:buNone/>
            </a:pPr>
            <a:r>
              <a:rPr lang="zh-CN" altLang="en-US" sz="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据史料记载，重阳糕又称花糕、菊糕、五色糕，九月九日天明时，以片糕搭儿女头额，祝愿子女百事俱高，乃古人九月作糕的本意。</a:t>
            </a:r>
            <a:endParaRPr lang="en-US" altLang="zh-CN" sz="1600" dirty="0">
              <a:solidFill>
                <a:schemeClr val="tx1">
                  <a:lumMod val="85000"/>
                  <a:lumOff val="15000"/>
                </a:schemeClr>
              </a:solidFill>
              <a:latin typeface="思源宋体 CN" panose="02020400000000000000" pitchFamily="18" charset="-122"/>
              <a:ea typeface="阿里巴巴普惠体 L" panose="00020600040101010101" pitchFamily="18" charset="-122"/>
              <a:cs typeface="Arial" panose="020B0604020202020204" pitchFamily="34" charset="0"/>
            </a:endParaRPr>
          </a:p>
        </p:txBody>
      </p:sp>
      <p:grpSp>
        <p:nvGrpSpPr>
          <p:cNvPr id="3" name="组合 2"/>
          <p:cNvGrpSpPr/>
          <p:nvPr/>
        </p:nvGrpSpPr>
        <p:grpSpPr>
          <a:xfrm>
            <a:off x="0" y="202608"/>
            <a:ext cx="371062" cy="565183"/>
            <a:chOff x="-1" y="374886"/>
            <a:chExt cx="702306" cy="1097117"/>
          </a:xfrm>
          <a:solidFill>
            <a:srgbClr val="FCDA55"/>
          </a:solidFill>
        </p:grpSpPr>
        <p:sp>
          <p:nvSpPr>
            <p:cNvPr id="4"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5"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6" name="文本框 38"/>
          <p:cNvSpPr txBox="1">
            <a:spLocks noChangeArrowheads="1"/>
          </p:cNvSpPr>
          <p:nvPr>
            <p:custDataLst>
              <p:tags r:id="rId1"/>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民间习俗</a:t>
            </a: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800" y="927964"/>
            <a:ext cx="3597893" cy="53228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ppt_y</p:attrName>
                                        </p:attrNameLst>
                                      </p:cBhvr>
                                      <p:tavLst>
                                        <p:tav tm="0">
                                          <p:val>
                                            <p:strVal val="#ppt_y+#ppt_h*1.125000"/>
                                          </p:val>
                                        </p:tav>
                                        <p:tav tm="100000">
                                          <p:val>
                                            <p:strVal val="#ppt_y"/>
                                          </p:val>
                                        </p:tav>
                                      </p:tavLst>
                                    </p:anim>
                                    <p:animEffect transition="in" filter="wipe(up)">
                                      <p:cBhvr>
                                        <p:cTn id="19" dur="500"/>
                                        <p:tgtEl>
                                          <p:spTgt spid="6"/>
                                        </p:tgtEl>
                                      </p:cBhvr>
                                    </p:animEffect>
                                  </p:childTnLst>
                                </p:cTn>
                              </p:par>
                            </p:childTnLst>
                          </p:cTn>
                        </p:par>
                        <p:par>
                          <p:cTn id="20" fill="hold">
                            <p:stCondLst>
                              <p:cond delay="500"/>
                            </p:stCondLst>
                            <p:childTnLst>
                              <p:par>
                                <p:cTn id="21" presetID="4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3" name="Content Placeholder 2"/>
          <p:cNvSpPr txBox="1"/>
          <p:nvPr/>
        </p:nvSpPr>
        <p:spPr>
          <a:xfrm>
            <a:off x="6495736" y="2839004"/>
            <a:ext cx="4971619" cy="690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50000"/>
              </a:lnSpc>
              <a:spcBef>
                <a:spcPts val="0"/>
              </a:spcBef>
              <a:buNone/>
            </a:pPr>
            <a:r>
              <a:rPr lang="zh-CN" altLang="en-US" sz="18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    讲究的重阳糕要作成九层，像座宝塔，上面还作成两只小羊，以符合重阳（羊）之义。</a:t>
            </a:r>
            <a:endParaRPr lang="en-US" altLang="zh-CN" sz="1800" dirty="0">
              <a:solidFill>
                <a:schemeClr val="tx1">
                  <a:lumMod val="85000"/>
                  <a:lumOff val="15000"/>
                </a:schemeClr>
              </a:solidFill>
              <a:latin typeface="思源宋体 CN" panose="02020400000000000000" pitchFamily="18" charset="-122"/>
              <a:ea typeface="阿里巴巴普惠体 L" panose="00020600040101010101" pitchFamily="18" charset="-122"/>
              <a:cs typeface="Arial" panose="020B0604020202020204" pitchFamily="34" charset="0"/>
            </a:endParaRPr>
          </a:p>
        </p:txBody>
      </p:sp>
      <p:grpSp>
        <p:nvGrpSpPr>
          <p:cNvPr id="5" name="组合 4"/>
          <p:cNvGrpSpPr/>
          <p:nvPr/>
        </p:nvGrpSpPr>
        <p:grpSpPr>
          <a:xfrm>
            <a:off x="0" y="202608"/>
            <a:ext cx="371062" cy="565183"/>
            <a:chOff x="-1" y="374886"/>
            <a:chExt cx="702306" cy="1097117"/>
          </a:xfrm>
          <a:solidFill>
            <a:srgbClr val="FCDA55"/>
          </a:solidFill>
        </p:grpSpPr>
        <p:sp>
          <p:nvSpPr>
            <p:cNvPr id="6"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7"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8" name="文本框 38"/>
          <p:cNvSpPr txBox="1">
            <a:spLocks noChangeArrowheads="1"/>
          </p:cNvSpPr>
          <p:nvPr>
            <p:custDataLst>
              <p:tags r:id="rId1"/>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民间习俗</a:t>
            </a:r>
          </a:p>
        </p:txBody>
      </p:sp>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9621" y="1021897"/>
            <a:ext cx="3550329" cy="5277891"/>
          </a:xfrm>
          <a:prstGeom prst="rect">
            <a:avLst/>
          </a:prstGeom>
        </p:spPr>
      </p:pic>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r="697"/>
          <a:stretch>
            <a:fillRect/>
          </a:stretch>
        </p:blipFill>
        <p:spPr>
          <a:xfrm>
            <a:off x="0" y="0"/>
            <a:ext cx="12192000" cy="6858000"/>
          </a:xfrm>
          <a:prstGeom prst="rect">
            <a:avLst/>
          </a:prstGeom>
        </p:spPr>
      </p:pic>
      <p:sp>
        <p:nvSpPr>
          <p:cNvPr id="2" name="文本框 1"/>
          <p:cNvSpPr txBox="1"/>
          <p:nvPr/>
        </p:nvSpPr>
        <p:spPr>
          <a:xfrm>
            <a:off x="6096000" y="2072721"/>
            <a:ext cx="615553" cy="2015831"/>
          </a:xfrm>
          <a:prstGeom prst="rect">
            <a:avLst/>
          </a:prstGeom>
          <a:noFill/>
        </p:spPr>
        <p:txBody>
          <a:bodyPr vert="eaVert" wrap="square" rtlCol="0">
            <a:spAutoFit/>
          </a:bodyPr>
          <a:lstStyle/>
          <a:p>
            <a:r>
              <a:rPr lang="zh-CN" altLang="en-US" sz="2800" dirty="0">
                <a:latin typeface="思源宋体 CN" panose="02020400000000000000" pitchFamily="18" charset="-122"/>
                <a:ea typeface="思源宋体 CN" panose="02020400000000000000" pitchFamily="18" charset="-122"/>
              </a:rPr>
              <a:t>重阳节登高</a:t>
            </a:r>
          </a:p>
        </p:txBody>
      </p:sp>
      <p:sp>
        <p:nvSpPr>
          <p:cNvPr id="3" name="文本框 2"/>
          <p:cNvSpPr txBox="1"/>
          <p:nvPr/>
        </p:nvSpPr>
        <p:spPr>
          <a:xfrm>
            <a:off x="2777095" y="2072721"/>
            <a:ext cx="3139321" cy="2929262"/>
          </a:xfrm>
          <a:prstGeom prst="rect">
            <a:avLst/>
          </a:prstGeom>
          <a:noFill/>
        </p:spPr>
        <p:txBody>
          <a:bodyPr vert="eaVert" wrap="square" rtlCol="0">
            <a:spAutoFit/>
          </a:bodyPr>
          <a:lstStyle/>
          <a:p>
            <a:pPr>
              <a:lnSpc>
                <a:spcPct val="150000"/>
              </a:lnSpc>
            </a:pPr>
            <a:r>
              <a:rPr lang="zh-CN" altLang="en-US" dirty="0">
                <a:latin typeface="阿里巴巴普惠体 L" panose="00020600040101010101" pitchFamily="18" charset="-122"/>
                <a:ea typeface="阿里巴巴普惠体 L" panose="00020600040101010101" pitchFamily="18" charset="-122"/>
              </a:rPr>
              <a:t>重阳节首先有登高的习俗。金秋九月，天高气爽，这个季节登高远望可达到心旷神怡、健身祛病的目的。</a:t>
            </a:r>
          </a:p>
          <a:p>
            <a:pPr>
              <a:lnSpc>
                <a:spcPct val="150000"/>
              </a:lnSpc>
            </a:pPr>
            <a:r>
              <a:rPr lang="zh-CN" altLang="en-US" dirty="0">
                <a:latin typeface="阿里巴巴普惠体 L" panose="00020600040101010101" pitchFamily="18" charset="-122"/>
                <a:ea typeface="阿里巴巴普惠体 L" panose="00020600040101010101" pitchFamily="18" charset="-122"/>
              </a:rPr>
              <a:t>早在西汉，</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长安志</a:t>
            </a:r>
            <a:r>
              <a:rPr lang="en-US" altLang="zh-CN" dirty="0">
                <a:latin typeface="阿里巴巴普惠体 L" panose="00020600040101010101" pitchFamily="18" charset="-122"/>
                <a:ea typeface="阿里巴巴普惠体 L" panose="00020600040101010101" pitchFamily="18" charset="-122"/>
              </a:rPr>
              <a:t>》</a:t>
            </a:r>
            <a:r>
              <a:rPr lang="zh-CN" altLang="en-US" dirty="0">
                <a:latin typeface="阿里巴巴普惠体 L" panose="00020600040101010101" pitchFamily="18" charset="-122"/>
                <a:ea typeface="阿里巴巴普惠体 L" panose="00020600040101010101" pitchFamily="18" charset="-122"/>
              </a:rPr>
              <a:t>中就有汉代京城九月九日时人们游玩观景之记载。在东晋时，有著名的“龙山落帽”故事。</a:t>
            </a:r>
          </a:p>
        </p:txBody>
      </p:sp>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b="4791"/>
          <a:stretch>
            <a:fillRect/>
          </a:stretch>
        </p:blipFill>
        <p:spPr>
          <a:xfrm flipH="1">
            <a:off x="6820550" y="639656"/>
            <a:ext cx="5391150" cy="4881960"/>
          </a:xfrm>
          <a:prstGeom prst="rect">
            <a:avLst/>
          </a:prstGeom>
        </p:spPr>
      </p:pic>
      <p:grpSp>
        <p:nvGrpSpPr>
          <p:cNvPr id="5" name="组合 4"/>
          <p:cNvGrpSpPr/>
          <p:nvPr/>
        </p:nvGrpSpPr>
        <p:grpSpPr>
          <a:xfrm>
            <a:off x="0" y="202608"/>
            <a:ext cx="371062" cy="565183"/>
            <a:chOff x="-1" y="374886"/>
            <a:chExt cx="702306" cy="1097117"/>
          </a:xfrm>
          <a:solidFill>
            <a:srgbClr val="FCDA55"/>
          </a:solidFill>
        </p:grpSpPr>
        <p:sp>
          <p:nvSpPr>
            <p:cNvPr id="6"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CDA55"/>
                </a:solidFill>
                <a:latin typeface="阿里巴巴普惠体 L" panose="00020600040101010101" pitchFamily="18" charset="-122"/>
                <a:ea typeface="阿里巴巴普惠体 L" panose="00020600040101010101" pitchFamily="18" charset="-122"/>
              </a:endParaRPr>
            </a:p>
          </p:txBody>
        </p:sp>
        <p:sp>
          <p:nvSpPr>
            <p:cNvPr id="7"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solidFill>
                  <a:srgbClr val="FCDA55"/>
                </a:solidFill>
                <a:latin typeface="阿里巴巴普惠体 L" panose="00020600040101010101" pitchFamily="18" charset="-122"/>
                <a:ea typeface="阿里巴巴普惠体 L" panose="00020600040101010101" pitchFamily="18" charset="-122"/>
              </a:endParaRPr>
            </a:p>
          </p:txBody>
        </p:sp>
      </p:grpSp>
      <p:sp>
        <p:nvSpPr>
          <p:cNvPr id="8" name="文本框 38"/>
          <p:cNvSpPr txBox="1">
            <a:spLocks noChangeArrowheads="1"/>
          </p:cNvSpPr>
          <p:nvPr>
            <p:custDataLst>
              <p:tags r:id="rId1"/>
            </p:custDataLst>
          </p:nvPr>
        </p:nvSpPr>
        <p:spPr bwMode="auto">
          <a:xfrm>
            <a:off x="371062" y="-29167"/>
            <a:ext cx="2816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tx1"/>
                </a:solidFill>
                <a:latin typeface="思源宋体 CN" panose="02020400000000000000" pitchFamily="18" charset="-122"/>
                <a:ea typeface="思源宋体 CN" panose="02020400000000000000" pitchFamily="18" charset="-122"/>
              </a:rPr>
              <a:t>民间习俗</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NUMBER"/>
  <p:tag name="ID" val="626771"/>
  <p:tag name="MH_ORDER"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61.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62.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65.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66.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69.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71.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72.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73.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74.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75.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76.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77.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78.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79.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81.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82.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83.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84.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85.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86.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87.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88.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89.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91.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92.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93.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94.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宽屏</PresentationFormat>
  <Paragraphs>55</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17</vt:i4>
      </vt:variant>
    </vt:vector>
  </HeadingPairs>
  <TitlesOfParts>
    <vt:vector size="26" baseType="lpstr">
      <vt:lpstr>阿里巴巴普惠体 L</vt:lpstr>
      <vt:lpstr>汉鼎繁淡古</vt:lpstr>
      <vt:lpstr>思源宋体 CN</vt:lpstr>
      <vt:lpstr>思源宋体 CN Light</vt:lpstr>
      <vt:lpstr>微软雅黑</vt:lpstr>
      <vt:lpstr>Arial</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2021-06-25T01:03:00Z</dcterms:created>
  <dcterms:modified xsi:type="dcterms:W3CDTF">2023-01-10T06:29:13Z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CF71731998C347CF8B76FBDE2A35DDD2</vt:lpwstr>
  </property>
  <property fmtid="{A09F084E-AD41-489F-8076-AA5BE3082BCA}" pid="100">
    <vt:ui4>5</vt:ui4>
  </property>
  <property fmtid="{64440492-4C8B-11D1-8B70-080036B11A03}" pid="11">
    <vt:lpwstr>www.2ppt.com-爱PPT提供资源下载</vt:lpwstr>
  </property>
</Properties>
</file>