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tags/tag58.xml" ContentType="application/vnd.openxmlformats-officedocument.presentationml.tags+xml"/>
  <Override PartName="/ppt/tags/tag59.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handoutMasterIdLst>
    <p:handoutMasterId r:id="rId38"/>
  </p:handoutMasterIdLst>
  <p:sldIdLst>
    <p:sldId id="752" r:id="rId2"/>
    <p:sldId id="652" r:id="rId3"/>
    <p:sldId id="427" r:id="rId4"/>
    <p:sldId id="588" r:id="rId5"/>
    <p:sldId id="392" r:id="rId6"/>
    <p:sldId id="743" r:id="rId7"/>
    <p:sldId id="744" r:id="rId8"/>
    <p:sldId id="746" r:id="rId9"/>
    <p:sldId id="745" r:id="rId10"/>
    <p:sldId id="700" r:id="rId11"/>
    <p:sldId id="701" r:id="rId12"/>
    <p:sldId id="621" r:id="rId13"/>
    <p:sldId id="716" r:id="rId14"/>
    <p:sldId id="715" r:id="rId15"/>
    <p:sldId id="622" r:id="rId16"/>
    <p:sldId id="747" r:id="rId17"/>
    <p:sldId id="750" r:id="rId18"/>
    <p:sldId id="726" r:id="rId19"/>
    <p:sldId id="705" r:id="rId20"/>
    <p:sldId id="749" r:id="rId21"/>
    <p:sldId id="702" r:id="rId22"/>
    <p:sldId id="725" r:id="rId23"/>
    <p:sldId id="679" r:id="rId24"/>
    <p:sldId id="703" r:id="rId25"/>
    <p:sldId id="654" r:id="rId26"/>
    <p:sldId id="653" r:id="rId27"/>
    <p:sldId id="723" r:id="rId28"/>
    <p:sldId id="655" r:id="rId29"/>
    <p:sldId id="751" r:id="rId30"/>
    <p:sldId id="717" r:id="rId31"/>
    <p:sldId id="718" r:id="rId32"/>
    <p:sldId id="719" r:id="rId33"/>
    <p:sldId id="720" r:id="rId34"/>
    <p:sldId id="721" r:id="rId35"/>
    <p:sldId id="538" r:id="rId36"/>
  </p:sldIdLst>
  <p:sldSz cx="12192000" cy="6858000"/>
  <p:notesSz cx="6858000" cy="9144000"/>
  <p:custDataLst>
    <p:tags r:id="rId3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6">
          <p15:clr>
            <a:srgbClr val="A4A3A4"/>
          </p15:clr>
        </p15:guide>
        <p15:guide id="2" pos="367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全品文教" initials="批注" lastIdx="0" clrIdx="0"/>
  <p:cmAuthor id="2" name="123456" initials="1" lastIdx="0" clrIdx="1"/>
  <p:cmAuthor id="3" name="Administrator" initials="A" lastIdx="2"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p:scale>
          <a:sx n="100" d="100"/>
          <a:sy n="100" d="100"/>
        </p:scale>
        <p:origin x="-1062" y="-432"/>
      </p:cViewPr>
      <p:guideLst>
        <p:guide orient="horz" pos="2386"/>
        <p:guide pos="3679"/>
      </p:guideLst>
    </p:cSldViewPr>
  </p:slideViewPr>
  <p:notesTextViewPr>
    <p:cViewPr>
      <p:scale>
        <a:sx n="3" d="2"/>
        <a:sy n="3" d="2"/>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1-06-28T09:16:42.131" idx="2">
    <p:pos x="10" y="10"/>
    <p:text>在图片赏析基础上认识中心对称的性质，结合具体的图形，通过观察、测量、分析等活动来探究中心对称的性质.</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t>2023-01-17</a:t>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t>‹#›</a:t>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r>
              <a:rPr lang="zh-CN" altLang="en-US"/>
              <a:t>初中</a:t>
            </a:r>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初中</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把不同的画法进行展示，及巩固中心对称的性质，又拓宽学生的思路</a:t>
            </a:r>
            <a:r>
              <a:rPr lang="en-US" altLang="zh-CN"/>
              <a:t>.</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slideMaster" Target="../slideMasters/slideMaster1.xml"/><Relationship Id="rId4" Type="http://schemas.openxmlformats.org/officeDocument/2006/relationships/tags" Target="../tags/tag53.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1.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slideMaster" Target="../slideMasters/slideMaster1.xml"/><Relationship Id="rId4" Type="http://schemas.openxmlformats.org/officeDocument/2006/relationships/tags" Target="../tags/tag35.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1.xml"/><Relationship Id="rId7" Type="http://schemas.openxmlformats.org/officeDocument/2006/relationships/slideMaster" Target="../slideMasters/slideMaster1.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tags" Target="../tags/tag44.xml"/><Relationship Id="rId5" Type="http://schemas.openxmlformats.org/officeDocument/2006/relationships/tags" Target="../tags/tag43.xml"/><Relationship Id="rId4" Type="http://schemas.openxmlformats.org/officeDocument/2006/relationships/tags" Target="../tags/tag42.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slideMaster" Target="../slideMasters/slideMaster1.xml"/><Relationship Id="rId5" Type="http://schemas.openxmlformats.org/officeDocument/2006/relationships/tags" Target="../tags/tag49.xml"/><Relationship Id="rId4" Type="http://schemas.openxmlformats.org/officeDocument/2006/relationships/tags" Target="../tags/tag4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内容占位符 2"/>
          <p:cNvSpPr>
            <a:spLocks noGrp="1"/>
          </p:cNvSpPr>
          <p:nvPr>
            <p:ph idx="1"/>
            <p:custDataLst>
              <p:tags r:id="rId2"/>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a:t>单击此处编辑母版标题样式</a:t>
            </a:r>
          </a:p>
        </p:txBody>
      </p:sp>
      <p:sp>
        <p:nvSpPr>
          <p:cNvPr id="3" name="文本占位符 2"/>
          <p:cNvSpPr>
            <a:spLocks noGrp="1"/>
          </p:cNvSpPr>
          <p:nvPr>
            <p:ph type="body" idx="1"/>
            <p:custDataLst>
              <p:tags r:id="rId2"/>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2023-01-17</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ct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ct val="0"/>
              </a:spcBef>
              <a:spcAft>
                <a:spcPct val="0"/>
              </a:spcAft>
              <a:buFont typeface="Arial" panose="020B0604020202020204" pitchFamily="34" charset="0"/>
              <a:buNone/>
              <a:defRPr kumimoji="0" lang="zh-CN" altLang="en-US" sz="2000" b="1" i="0" u="none" strike="noStrike" kern="1200" cap="none" spc="200" normalizeH="0" baseline="0" noProof="1">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2023-01-17</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2023-01-17</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2"/>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2023-01-17</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ct val="0"/>
              </a:spcAft>
              <a:buNone/>
              <a:defRPr kumimoji="0" lang="zh-CN" altLang="en-US" sz="24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ags" Target="../tags/tag2.xml"/><Relationship Id="rId50" Type="http://schemas.openxmlformats.org/officeDocument/2006/relationships/tags" Target="../tags/tag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tags" Target="../tags/tag7.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ags" Target="../tags/tag3.xml"/><Relationship Id="rId8" Type="http://schemas.openxmlformats.org/officeDocument/2006/relationships/slideLayout" Target="../slideLayouts/slideLayout8.xml"/><Relationship Id="rId51" Type="http://schemas.openxmlformats.org/officeDocument/2006/relationships/tags" Target="../tags/tag6.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heme" Target="../theme/theme1.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47"/>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a:t>单击此处编辑母版标题样式</a:t>
            </a:r>
          </a:p>
        </p:txBody>
      </p:sp>
      <p:sp>
        <p:nvSpPr>
          <p:cNvPr id="3" name="文本占位符 2"/>
          <p:cNvSpPr>
            <a:spLocks noGrp="1"/>
          </p:cNvSpPr>
          <p:nvPr>
            <p:ph type="body" idx="1"/>
            <p:custDataLst>
              <p:tags r:id="rId48"/>
            </p:custDataLst>
          </p:nvPr>
        </p:nvSpPr>
        <p:spPr>
          <a:xfrm>
            <a:off x="669882" y="1296000"/>
            <a:ext cx="10852237" cy="5040000"/>
          </a:xfrm>
          <a:prstGeom prst="rect">
            <a:avLst/>
          </a:prstGeo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49"/>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3"/>
            <p:custDataLst>
              <p:tags r:id="rId50"/>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51"/>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t>‹#›</a:t>
            </a:fld>
            <a:endParaRPr lang="zh-CN" altLang="en-US"/>
          </a:p>
        </p:txBody>
      </p:sp>
      <p:sp>
        <p:nvSpPr>
          <p:cNvPr id="7" name="KSO_TEMPLATE" hidden="1"/>
          <p:cNvSpPr/>
          <p:nvPr>
            <p:custDataLst>
              <p:tags r:id="rId52"/>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Lst>
  <p:transition/>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1.xml"/><Relationship Id="rId1" Type="http://schemas.openxmlformats.org/officeDocument/2006/relationships/tags" Target="../tags/tag58.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3.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5.xml"/><Relationship Id="rId1" Type="http://schemas.openxmlformats.org/officeDocument/2006/relationships/vmlDrawing" Target="../drawings/vmlDrawing1.vml"/><Relationship Id="rId6" Type="http://schemas.openxmlformats.org/officeDocument/2006/relationships/image" Target="../media/image16.wmf"/><Relationship Id="rId5" Type="http://schemas.openxmlformats.org/officeDocument/2006/relationships/image" Target="../media/image15.e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7.xml"/><Relationship Id="rId6" Type="http://schemas.openxmlformats.org/officeDocument/2006/relationships/image" Target="../media/image18.GIF"/><Relationship Id="rId5" Type="http://schemas.openxmlformats.org/officeDocument/2006/relationships/image" Target="../media/image2.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slideLayout" Target="../slideLayouts/slideLayout30.xml"/><Relationship Id="rId1" Type="http://schemas.openxmlformats.org/officeDocument/2006/relationships/tags" Target="../tags/tag59.xml"/><Relationship Id="rId4" Type="http://schemas.openxmlformats.org/officeDocument/2006/relationships/image" Target="../media/image20.jpeg"/></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3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png"/><Relationship Id="rId1" Type="http://schemas.openxmlformats.org/officeDocument/2006/relationships/slideLayout" Target="../slideLayouts/slideLayout38.xml"/></Relationships>
</file>

<file path=ppt/slides/_rels/slide29.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5.png"/><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40.xml"/></Relationships>
</file>

<file path=ppt/slides/_rels/slide3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41.xml"/></Relationships>
</file>

<file path=ppt/slides/_rels/slide3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42.xml"/></Relationships>
</file>

<file path=ppt/slides/_rels/slide3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43.xml"/></Relationships>
</file>

<file path=ppt/slides/_rels/slide3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xml"/><Relationship Id="rId1" Type="http://schemas.openxmlformats.org/officeDocument/2006/relationships/slideLayout" Target="../slideLayouts/slideLayout4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4.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5"/>
          <p:cNvSpPr txBox="1"/>
          <p:nvPr/>
        </p:nvSpPr>
        <p:spPr>
          <a:xfrm>
            <a:off x="0" y="1057910"/>
            <a:ext cx="12192000" cy="646331"/>
          </a:xfrm>
          <a:prstGeom prst="rect">
            <a:avLst/>
          </a:prstGeom>
          <a:noFill/>
        </p:spPr>
        <p:txBody>
          <a:bodyPr wrap="square" rtlCol="0">
            <a:spAutoFit/>
          </a:bodyPr>
          <a:lstStyle/>
          <a:p>
            <a:pPr algn="ctr"/>
            <a:r>
              <a:rPr lang="zh-CN" altLang="en-US" sz="3600" b="1" dirty="0">
                <a:solidFill>
                  <a:schemeClr val="tx1"/>
                </a:solidFill>
                <a:latin typeface="楷体" panose="02010609060101010101" pitchFamily="49" charset="-122"/>
                <a:ea typeface="楷体" panose="02010609060101010101" pitchFamily="49" charset="-122"/>
                <a:sym typeface="+mn-ea"/>
              </a:rPr>
              <a:t>第十六章</a:t>
            </a:r>
            <a:r>
              <a:rPr lang="en-US" altLang="en-US" sz="3600" b="1" dirty="0">
                <a:solidFill>
                  <a:schemeClr val="tx1"/>
                </a:solidFill>
                <a:latin typeface="楷体" panose="02010609060101010101" pitchFamily="49" charset="-122"/>
                <a:ea typeface="楷体" panose="02010609060101010101" pitchFamily="49" charset="-122"/>
                <a:sym typeface="+mn-ea"/>
              </a:rPr>
              <a:t> </a:t>
            </a:r>
            <a:r>
              <a:rPr lang="zh-CN" altLang="en-US" sz="3600" b="1" dirty="0" smtClean="0">
                <a:solidFill>
                  <a:schemeClr val="tx1"/>
                </a:solidFill>
                <a:latin typeface="楷体" panose="02010609060101010101" pitchFamily="49" charset="-122"/>
                <a:ea typeface="楷体" panose="02010609060101010101" pitchFamily="49" charset="-122"/>
                <a:sym typeface="+mn-ea"/>
              </a:rPr>
              <a:t>轴</a:t>
            </a:r>
            <a:r>
              <a:rPr lang="zh-CN" altLang="en-US" sz="3600" b="1" dirty="0">
                <a:solidFill>
                  <a:schemeClr val="tx1"/>
                </a:solidFill>
                <a:latin typeface="楷体" panose="02010609060101010101" pitchFamily="49" charset="-122"/>
                <a:ea typeface="楷体" panose="02010609060101010101" pitchFamily="49" charset="-122"/>
                <a:sym typeface="+mn-ea"/>
              </a:rPr>
              <a:t>对称和中心对称</a:t>
            </a:r>
            <a:endParaRPr lang="zh-CN" altLang="en-US" sz="3600" b="1" dirty="0" smtClean="0">
              <a:solidFill>
                <a:schemeClr val="tx1"/>
              </a:solidFill>
              <a:latin typeface="楷体" panose="02010609060101010101" pitchFamily="49" charset="-122"/>
              <a:ea typeface="楷体" panose="02010609060101010101" pitchFamily="49" charset="-122"/>
              <a:sym typeface="+mn-ea"/>
            </a:endParaRPr>
          </a:p>
        </p:txBody>
      </p:sp>
      <p:sp>
        <p:nvSpPr>
          <p:cNvPr id="3" name="Rectangle 5"/>
          <p:cNvSpPr/>
          <p:nvPr/>
        </p:nvSpPr>
        <p:spPr>
          <a:xfrm>
            <a:off x="0" y="2314347"/>
            <a:ext cx="12192000" cy="1175706"/>
          </a:xfrm>
          <a:prstGeom prst="rect">
            <a:avLst/>
          </a:prstGeom>
          <a:noFill/>
          <a:ln w="9525">
            <a:noFill/>
          </a:ln>
          <a:extLst>
            <a:ext uri="{909E8E84-426E-40DD-AFC4-6F175D3DCCD1}">
              <a14:hiddenFill xmlns:a14="http://schemas.microsoft.com/office/drawing/2010/main">
                <a:solidFill>
                  <a:srgbClr val="FFFF00"/>
                </a:solidFill>
              </a14:hiddenFill>
            </a:ext>
          </a:extLst>
        </p:spPr>
        <p:txBody>
          <a:bodyPr wrap="square" anchor="ctr">
            <a:spAutoFit/>
          </a:bodyPr>
          <a:lstStyle/>
          <a:p>
            <a:pPr marL="342900" indent="-342900" algn="ctr" eaLnBrk="0" hangingPunct="0">
              <a:lnSpc>
                <a:spcPct val="130000"/>
              </a:lnSpc>
              <a:spcBef>
                <a:spcPct val="20000"/>
              </a:spcBef>
            </a:pPr>
            <a:r>
              <a:rPr lang="zh-CN" altLang="en-US" sz="6000" b="1" dirty="0" smtClean="0">
                <a:latin typeface="微软雅黑" panose="020B0503020204020204" charset="-122"/>
                <a:ea typeface="微软雅黑" panose="020B0503020204020204" charset="-122"/>
                <a:sym typeface="微软雅黑" panose="020B0503020204020204" charset="-122"/>
              </a:rPr>
              <a:t>中</a:t>
            </a:r>
            <a:r>
              <a:rPr lang="zh-CN" altLang="en-US" sz="6000" b="1" dirty="0">
                <a:latin typeface="微软雅黑" panose="020B0503020204020204" charset="-122"/>
                <a:ea typeface="微软雅黑" panose="020B0503020204020204" charset="-122"/>
                <a:sym typeface="微软雅黑" panose="020B0503020204020204" charset="-122"/>
              </a:rPr>
              <a:t>心对称图形</a:t>
            </a:r>
          </a:p>
        </p:txBody>
      </p:sp>
      <p:sp>
        <p:nvSpPr>
          <p:cNvPr id="4" name="箭头: V 形 8"/>
          <p:cNvSpPr/>
          <p:nvPr/>
        </p:nvSpPr>
        <p:spPr>
          <a:xfrm>
            <a:off x="2303502" y="2659056"/>
            <a:ext cx="325398" cy="584847"/>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tx1"/>
              </a:solidFill>
              <a:cs typeface="+mn-lt"/>
            </a:endParaRPr>
          </a:p>
        </p:txBody>
      </p:sp>
      <p:sp>
        <p:nvSpPr>
          <p:cNvPr id="5" name="箭头: V 形 8"/>
          <p:cNvSpPr/>
          <p:nvPr/>
        </p:nvSpPr>
        <p:spPr>
          <a:xfrm>
            <a:off x="2523351" y="2659056"/>
            <a:ext cx="325398" cy="584847"/>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tx1"/>
              </a:solidFill>
              <a:cs typeface="+mn-lt"/>
            </a:endParaRPr>
          </a:p>
        </p:txBody>
      </p:sp>
      <p:sp>
        <p:nvSpPr>
          <p:cNvPr id="6" name="箭头: V 形 8"/>
          <p:cNvSpPr/>
          <p:nvPr/>
        </p:nvSpPr>
        <p:spPr>
          <a:xfrm>
            <a:off x="2082879" y="2654934"/>
            <a:ext cx="325398" cy="584847"/>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tx1"/>
              </a:solidFill>
              <a:cs typeface="+mn-lt"/>
            </a:endParaRPr>
          </a:p>
        </p:txBody>
      </p:sp>
      <p:sp>
        <p:nvSpPr>
          <p:cNvPr id="7" name="矩形 6"/>
          <p:cNvSpPr/>
          <p:nvPr/>
        </p:nvSpPr>
        <p:spPr>
          <a:xfrm>
            <a:off x="0" y="5640045"/>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21" presetClass="entr" presetSubtype="3" fill="hold" grpId="0" nodeType="afterEffect">
                                  <p:stCondLst>
                                    <p:cond delay="0"/>
                                  </p:stCondLst>
                                  <p:childTnLst>
                                    <p:set>
                                      <p:cBhvr>
                                        <p:cTn id="10" dur="500" fill="hold">
                                          <p:stCondLst>
                                            <p:cond delay="0"/>
                                          </p:stCondLst>
                                        </p:cTn>
                                        <p:tgtEl>
                                          <p:spTgt spid="3"/>
                                        </p:tgtEl>
                                        <p:attrNameLst>
                                          <p:attrName>style.visibility</p:attrName>
                                        </p:attrNameLst>
                                      </p:cBhvr>
                                      <p:to>
                                        <p:strVal val="visible"/>
                                      </p:to>
                                    </p:set>
                                    <p:animEffect transition="in" filter="wheel(3)">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3554" name="Rectangle 3"/>
          <p:cNvSpPr/>
          <p:nvPr/>
        </p:nvSpPr>
        <p:spPr>
          <a:xfrm>
            <a:off x="2855912" y="3384550"/>
            <a:ext cx="7667625" cy="3716338"/>
          </a:xfrm>
          <a:prstGeom prst="rect">
            <a:avLst/>
          </a:prstGeom>
          <a:noFill/>
          <a:ln w="31750">
            <a:noFill/>
            <a:miter lim="800000"/>
          </a:ln>
        </p:spPr>
        <p:txBody>
          <a:bodyPr wrap="none" anchor="ctr" anchorCtr="0"/>
          <a:lstStyle>
            <a:lvl1pPr marL="0" indent="0" algn="l" defTabSz="914400" rtl="0" eaLnBrk="1" fontAlgn="base" hangingPunct="1">
              <a:lnSpc>
                <a:spcPct val="100000"/>
              </a:lnSpc>
              <a:spcBef>
                <a:spcPct val="0"/>
              </a:spcBef>
              <a:spcAft>
                <a:spcPct val="0"/>
              </a:spcAft>
              <a:buClrTx/>
              <a:buSzTx/>
              <a:buFontTx/>
              <a:buNone/>
              <a:defRPr lang="zh-CN" altLang="en-US" sz="1800" b="1"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1"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1"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1"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1" i="0" u="none" baseline="0">
                <a:solidFill>
                  <a:schemeClr val="tx1"/>
                </a:solidFill>
                <a:latin typeface="Arial" panose="020B0604020202020204" pitchFamily="34" charset="0"/>
                <a:ea typeface="宋体" panose="02010600030101010101" pitchFamily="2" charset="-122"/>
              </a:defRPr>
            </a:lvl5pPr>
          </a:lstStyle>
          <a:p>
            <a:pPr lvl="0">
              <a:buClr>
                <a:srgbClr val="CC0066"/>
              </a:buClr>
              <a:buSzPct val="70000"/>
              <a:buFont typeface="Wingdings" panose="05000000000000000000" pitchFamily="2" charset="2"/>
            </a:pPr>
            <a:endParaRPr lang="zh-CN" altLang="zh-CN" sz="4000">
              <a:solidFill>
                <a:srgbClr val="000000"/>
              </a:solidFill>
            </a:endParaRPr>
          </a:p>
        </p:txBody>
      </p:sp>
      <p:sp>
        <p:nvSpPr>
          <p:cNvPr id="9218" name="Line 17"/>
          <p:cNvSpPr/>
          <p:nvPr/>
        </p:nvSpPr>
        <p:spPr>
          <a:xfrm flipH="1">
            <a:off x="8262938" y="1276033"/>
            <a:ext cx="0" cy="5038725"/>
          </a:xfrm>
          <a:prstGeom prst="line">
            <a:avLst/>
          </a:prstGeom>
          <a:ln w="9525">
            <a:noFill/>
          </a:ln>
        </p:spPr>
        <p:txBody>
          <a:bodyPr anchor="t"/>
          <a:lstStyle/>
          <a:p>
            <a:endParaRPr lang="zh-CN" altLang="en-US">
              <a:latin typeface="Arial" panose="020B0604020202020204" pitchFamily="34" charset="0"/>
              <a:ea typeface="宋体" panose="02010600030101010101" pitchFamily="2" charset="-122"/>
            </a:endParaRPr>
          </a:p>
        </p:txBody>
      </p:sp>
      <p:sp>
        <p:nvSpPr>
          <p:cNvPr id="9219" name="Text Box 32"/>
          <p:cNvSpPr txBox="1"/>
          <p:nvPr/>
        </p:nvSpPr>
        <p:spPr>
          <a:xfrm>
            <a:off x="673735" y="568960"/>
            <a:ext cx="6781165" cy="521970"/>
          </a:xfrm>
          <a:prstGeom prst="rect">
            <a:avLst/>
          </a:prstGeom>
          <a:noFill/>
          <a:ln w="9525">
            <a:noFill/>
          </a:ln>
        </p:spPr>
        <p:txBody>
          <a:bodyPr wrap="square" anchor="t">
            <a:spAutoFit/>
          </a:bodyPr>
          <a:lstStyle/>
          <a:p>
            <a:pPr>
              <a:spcBef>
                <a:spcPct val="50000"/>
              </a:spcBef>
            </a:pPr>
            <a:r>
              <a:rPr lang="zh-CN" sz="2800" b="1">
                <a:solidFill>
                  <a:schemeClr val="accent6"/>
                </a:solidFill>
                <a:latin typeface="微软雅黑" panose="020B0503020204020204" charset="-122"/>
                <a:ea typeface="微软雅黑" panose="020B0503020204020204" charset="-122"/>
                <a:cs typeface="微软雅黑" panose="020B0503020204020204" charset="-122"/>
                <a:sym typeface="+mn-ea"/>
              </a:rPr>
              <a:t>变式练习</a:t>
            </a:r>
            <a:r>
              <a:rPr lang="en-US" altLang="zh-CN" sz="2800" b="1">
                <a:solidFill>
                  <a:schemeClr val="accent6"/>
                </a:solidFill>
                <a:latin typeface="微软雅黑" panose="020B0503020204020204" charset="-122"/>
                <a:ea typeface="微软雅黑" panose="020B0503020204020204" charset="-122"/>
                <a:cs typeface="微软雅黑" panose="020B0503020204020204" charset="-122"/>
                <a:sym typeface="+mn-ea"/>
              </a:rPr>
              <a:t>2 </a:t>
            </a:r>
            <a:r>
              <a:rPr lang="zh-CN" altLang="en-US" sz="2800">
                <a:latin typeface="微软雅黑" panose="020B0503020204020204" charset="-122"/>
                <a:ea typeface="微软雅黑" panose="020B0503020204020204" charset="-122"/>
                <a:cs typeface="微软雅黑" panose="020B0503020204020204" charset="-122"/>
              </a:rPr>
              <a:t>等边三角形是中心对称图形吗？</a:t>
            </a:r>
          </a:p>
        </p:txBody>
      </p:sp>
      <p:sp>
        <p:nvSpPr>
          <p:cNvPr id="9225" name="AutoShape 3"/>
          <p:cNvSpPr/>
          <p:nvPr/>
        </p:nvSpPr>
        <p:spPr>
          <a:xfrm>
            <a:off x="3762375" y="1650683"/>
            <a:ext cx="4141788" cy="3579812"/>
          </a:xfrm>
          <a:prstGeom prst="triangle">
            <a:avLst>
              <a:gd name="adj" fmla="val 50000"/>
            </a:avLst>
          </a:prstGeom>
          <a:solidFill>
            <a:srgbClr val="FF0000">
              <a:alpha val="72156"/>
            </a:srgbClr>
          </a:solidFill>
          <a:ln w="9525" cap="flat" cmpd="sng">
            <a:solidFill>
              <a:schemeClr val="tx1"/>
            </a:solidFill>
            <a:prstDash val="solid"/>
            <a:miter/>
            <a:headEnd type="none" w="med" len="med"/>
            <a:tailEnd type="none" w="med" len="med"/>
          </a:ln>
        </p:spPr>
        <p:txBody>
          <a:bodyPr wrap="none" anchor="ctr"/>
          <a:lstStyle/>
          <a:p>
            <a:endParaRPr lang="zh-CN" altLang="en-US" sz="2800">
              <a:latin typeface="微软雅黑" panose="020B0503020204020204" charset="-122"/>
              <a:ea typeface="微软雅黑" panose="020B0503020204020204" charset="-122"/>
            </a:endParaRPr>
          </a:p>
        </p:txBody>
      </p:sp>
      <p:grpSp>
        <p:nvGrpSpPr>
          <p:cNvPr id="9226" name="Group 5"/>
          <p:cNvGrpSpPr/>
          <p:nvPr/>
        </p:nvGrpSpPr>
        <p:grpSpPr>
          <a:xfrm>
            <a:off x="3740150" y="1680845"/>
            <a:ext cx="4105275" cy="3578225"/>
            <a:chOff x="1519" y="1017"/>
            <a:chExt cx="2586" cy="2254"/>
          </a:xfrm>
        </p:grpSpPr>
        <p:sp>
          <p:nvSpPr>
            <p:cNvPr id="9227" name="Text Box 6"/>
            <p:cNvSpPr txBox="1"/>
            <p:nvPr/>
          </p:nvSpPr>
          <p:spPr>
            <a:xfrm>
              <a:off x="2608" y="2273"/>
              <a:ext cx="363" cy="329"/>
            </a:xfrm>
            <a:prstGeom prst="rect">
              <a:avLst/>
            </a:prstGeom>
            <a:noFill/>
            <a:ln w="9525">
              <a:noFill/>
            </a:ln>
          </p:spPr>
          <p:txBody>
            <a:bodyPr anchor="t">
              <a:spAutoFit/>
            </a:bodyPr>
            <a:lstStyle/>
            <a:p>
              <a:pPr>
                <a:spcBef>
                  <a:spcPct val="50000"/>
                </a:spcBef>
              </a:pPr>
              <a:r>
                <a:rPr lang="en-US" altLang="zh-CN" sz="2800" i="1">
                  <a:solidFill>
                    <a:srgbClr val="FFFF00"/>
                  </a:solidFill>
                  <a:latin typeface="微软雅黑" panose="020B0503020204020204" charset="-122"/>
                  <a:ea typeface="微软雅黑" panose="020B0503020204020204" charset="-122"/>
                </a:rPr>
                <a:t>O</a:t>
              </a:r>
            </a:p>
          </p:txBody>
        </p:sp>
        <p:sp>
          <p:nvSpPr>
            <p:cNvPr id="9228" name="Line 7"/>
            <p:cNvSpPr/>
            <p:nvPr/>
          </p:nvSpPr>
          <p:spPr>
            <a:xfrm flipH="1">
              <a:off x="2812" y="1017"/>
              <a:ext cx="22" cy="2232"/>
            </a:xfrm>
            <a:prstGeom prst="line">
              <a:avLst/>
            </a:prstGeom>
            <a:ln w="9525" cap="flat" cmpd="sng">
              <a:solidFill>
                <a:schemeClr val="tx1"/>
              </a:solidFill>
              <a:prstDash val="solid"/>
              <a:round/>
              <a:headEnd type="none" w="med" len="med"/>
              <a:tailEnd type="none" w="med" len="med"/>
            </a:ln>
          </p:spPr>
          <p:txBody>
            <a:bodyPr anchor="t"/>
            <a:lstStyle/>
            <a:p>
              <a:endParaRPr lang="zh-CN" altLang="en-US">
                <a:latin typeface="Arial" panose="020B0604020202020204" pitchFamily="34" charset="0"/>
                <a:ea typeface="宋体" panose="02010600030101010101" pitchFamily="2" charset="-122"/>
              </a:endParaRPr>
            </a:p>
          </p:txBody>
        </p:sp>
        <p:sp>
          <p:nvSpPr>
            <p:cNvPr id="9229" name="Line 8"/>
            <p:cNvSpPr/>
            <p:nvPr/>
          </p:nvSpPr>
          <p:spPr>
            <a:xfrm flipV="1">
              <a:off x="1519" y="2242"/>
              <a:ext cx="1991" cy="1029"/>
            </a:xfrm>
            <a:prstGeom prst="line">
              <a:avLst/>
            </a:prstGeom>
            <a:ln w="9525" cap="flat" cmpd="sng">
              <a:solidFill>
                <a:schemeClr val="tx1"/>
              </a:solidFill>
              <a:prstDash val="solid"/>
              <a:round/>
              <a:headEnd type="none" w="med" len="med"/>
              <a:tailEnd type="none" w="med" len="med"/>
            </a:ln>
          </p:spPr>
          <p:txBody>
            <a:bodyPr anchor="t"/>
            <a:lstStyle/>
            <a:p>
              <a:endParaRPr lang="zh-CN" altLang="en-US">
                <a:latin typeface="Arial" panose="020B0604020202020204" pitchFamily="34" charset="0"/>
                <a:ea typeface="宋体" panose="02010600030101010101" pitchFamily="2" charset="-122"/>
              </a:endParaRPr>
            </a:p>
          </p:txBody>
        </p:sp>
        <p:sp>
          <p:nvSpPr>
            <p:cNvPr id="9230" name="Line 9"/>
            <p:cNvSpPr/>
            <p:nvPr/>
          </p:nvSpPr>
          <p:spPr>
            <a:xfrm flipH="1" flipV="1">
              <a:off x="2109" y="2228"/>
              <a:ext cx="1996" cy="1021"/>
            </a:xfrm>
            <a:prstGeom prst="line">
              <a:avLst/>
            </a:prstGeom>
            <a:ln w="9525" cap="flat" cmpd="sng">
              <a:solidFill>
                <a:schemeClr val="tx1"/>
              </a:solidFill>
              <a:prstDash val="solid"/>
              <a:round/>
              <a:headEnd type="none" w="med" len="med"/>
              <a:tailEnd type="none" w="med" len="med"/>
            </a:ln>
          </p:spPr>
          <p:txBody>
            <a:bodyPr anchor="t"/>
            <a:lstStyle/>
            <a:p>
              <a:endParaRPr lang="zh-CN" altLang="en-US">
                <a:latin typeface="Arial" panose="020B0604020202020204" pitchFamily="34" charset="0"/>
                <a:ea typeface="宋体" panose="02010600030101010101" pitchFamily="2" charset="-122"/>
              </a:endParaRPr>
            </a:p>
          </p:txBody>
        </p:sp>
      </p:grpSp>
      <p:grpSp>
        <p:nvGrpSpPr>
          <p:cNvPr id="6" name="Group 31"/>
          <p:cNvGrpSpPr/>
          <p:nvPr/>
        </p:nvGrpSpPr>
        <p:grpSpPr>
          <a:xfrm>
            <a:off x="3365500" y="1650683"/>
            <a:ext cx="4860925" cy="4716462"/>
            <a:chOff x="-885" y="119"/>
            <a:chExt cx="3062" cy="2971"/>
          </a:xfrm>
        </p:grpSpPr>
        <p:sp>
          <p:nvSpPr>
            <p:cNvPr id="9232" name="Oval 29"/>
            <p:cNvSpPr/>
            <p:nvPr/>
          </p:nvSpPr>
          <p:spPr>
            <a:xfrm>
              <a:off x="-885" y="119"/>
              <a:ext cx="3062" cy="2971"/>
            </a:xfrm>
            <a:prstGeom prst="ellipse">
              <a:avLst/>
            </a:prstGeom>
            <a:noFill/>
            <a:ln w="9525">
              <a:noFill/>
            </a:ln>
          </p:spPr>
          <p:txBody>
            <a:bodyPr wrap="none" anchor="ctr"/>
            <a:lstStyle/>
            <a:p>
              <a:endParaRPr lang="zh-CN" altLang="en-US" sz="2800">
                <a:latin typeface="微软雅黑" panose="020B0503020204020204" charset="-122"/>
                <a:ea typeface="微软雅黑" panose="020B0503020204020204" charset="-122"/>
              </a:endParaRPr>
            </a:p>
          </p:txBody>
        </p:sp>
        <p:sp>
          <p:nvSpPr>
            <p:cNvPr id="9233" name="AutoShape 30"/>
            <p:cNvSpPr/>
            <p:nvPr/>
          </p:nvSpPr>
          <p:spPr>
            <a:xfrm>
              <a:off x="-635" y="119"/>
              <a:ext cx="2609" cy="2255"/>
            </a:xfrm>
            <a:prstGeom prst="triangle">
              <a:avLst>
                <a:gd name="adj" fmla="val 50000"/>
              </a:avLst>
            </a:prstGeom>
            <a:solidFill>
              <a:schemeClr val="accent5"/>
            </a:solidFill>
            <a:ln w="9525" cap="flat" cmpd="sng">
              <a:solidFill>
                <a:schemeClr val="tx1"/>
              </a:solidFill>
              <a:prstDash val="solid"/>
              <a:miter/>
              <a:headEnd type="none" w="med" len="med"/>
              <a:tailEnd type="none" w="med" len="med"/>
            </a:ln>
          </p:spPr>
          <p:txBody>
            <a:bodyPr wrap="none" anchor="ctr"/>
            <a:lstStyle/>
            <a:p>
              <a:endParaRPr lang="zh-CN" altLang="en-US" sz="2800">
                <a:latin typeface="微软雅黑" panose="020B0503020204020204" charset="-122"/>
                <a:ea typeface="微软雅黑" panose="020B0503020204020204" charset="-122"/>
              </a:endParaRPr>
            </a:p>
          </p:txBody>
        </p:sp>
      </p:grpSp>
      <p:sp>
        <p:nvSpPr>
          <p:cNvPr id="5" name="文本框 4"/>
          <p:cNvSpPr txBox="1"/>
          <p:nvPr/>
        </p:nvSpPr>
        <p:spPr>
          <a:xfrm>
            <a:off x="1579880" y="1400810"/>
            <a:ext cx="1275715" cy="521970"/>
          </a:xfrm>
          <a:prstGeom prst="rect">
            <a:avLst/>
          </a:prstGeom>
          <a:noFill/>
        </p:spPr>
        <p:txBody>
          <a:bodyPr wrap="square" rtlCol="0">
            <a:spAutoFit/>
          </a:bodyPr>
          <a:lstStyle/>
          <a:p>
            <a:r>
              <a:rPr lang="zh-CN" altLang="en-US" sz="2800">
                <a:solidFill>
                  <a:srgbClr val="FF0000"/>
                </a:solidFill>
                <a:latin typeface="微软雅黑" panose="020B0503020204020204" charset="-122"/>
                <a:ea typeface="微软雅黑" panose="020B0503020204020204" charset="-122"/>
              </a:rPr>
              <a:t>不是</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10800000">
                                      <p:cBhvr>
                                        <p:cTn id="6" dur="5000" fill="hold"/>
                                        <p:tgtEl>
                                          <p:spTgt spid="6"/>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graphicFrame>
        <p:nvGraphicFramePr>
          <p:cNvPr id="20631" name="Group 151"/>
          <p:cNvGraphicFramePr>
            <a:graphicFrameLocks noGrp="1"/>
          </p:cNvGraphicFramePr>
          <p:nvPr>
            <p:custDataLst>
              <p:tags r:id="rId1"/>
            </p:custDataLst>
          </p:nvPr>
        </p:nvGraphicFramePr>
        <p:xfrm>
          <a:off x="868224" y="1028988"/>
          <a:ext cx="7612063" cy="5708715"/>
        </p:xfrm>
        <a:graphic>
          <a:graphicData uri="http://schemas.openxmlformats.org/drawingml/2006/table">
            <a:tbl>
              <a:tblPr/>
              <a:tblGrid>
                <a:gridCol w="1519238">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462087">
                  <a:extLst>
                    <a:ext uri="{9D8B030D-6E8A-4147-A177-3AD203B41FA5}">
                      <a16:colId xmlns:a16="http://schemas.microsoft.com/office/drawing/2014/main" val="20002"/>
                    </a:ext>
                  </a:extLst>
                </a:gridCol>
                <a:gridCol w="1563688">
                  <a:extLst>
                    <a:ext uri="{9D8B030D-6E8A-4147-A177-3AD203B41FA5}">
                      <a16:colId xmlns:a16="http://schemas.microsoft.com/office/drawing/2014/main" val="20003"/>
                    </a:ext>
                  </a:extLst>
                </a:gridCol>
                <a:gridCol w="1352550">
                  <a:extLst>
                    <a:ext uri="{9D8B030D-6E8A-4147-A177-3AD203B41FA5}">
                      <a16:colId xmlns:a16="http://schemas.microsoft.com/office/drawing/2014/main" val="20004"/>
                    </a:ext>
                  </a:extLst>
                </a:gridCol>
              </a:tblGrid>
              <a:tr h="518160">
                <a:tc rowSpan="2">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rgbClr val="006600"/>
                          </a:solidFill>
                          <a:effectLst/>
                          <a:latin typeface="微软雅黑" panose="020B0503020204020204" charset="-122"/>
                          <a:ea typeface="微软雅黑" panose="020B0503020204020204" charset="-122"/>
                          <a:cs typeface="微软雅黑" panose="020B0503020204020204" charset="-122"/>
                        </a:rPr>
                        <a:t>         </a:t>
                      </a:r>
                      <a:r>
                        <a:rPr kumimoji="0" lang="zh-CN" altLang="en-US" sz="1600" b="1" i="0" u="none" strike="noStrike" cap="none" normalizeH="0" baseline="0" smtClean="0">
                          <a:ln>
                            <a:noFill/>
                          </a:ln>
                          <a:solidFill>
                            <a:srgbClr val="006600"/>
                          </a:solidFill>
                          <a:effectLst/>
                          <a:latin typeface="微软雅黑" panose="020B0503020204020204" charset="-122"/>
                          <a:ea typeface="微软雅黑" panose="020B0503020204020204" charset="-122"/>
                          <a:cs typeface="微软雅黑" panose="020B0503020204020204" charset="-122"/>
                        </a:rPr>
                        <a:t>对</a:t>
                      </a: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600" b="1" i="0" u="none" strike="noStrike" cap="none" normalizeH="0" baseline="0" smtClean="0">
                          <a:ln>
                            <a:noFill/>
                          </a:ln>
                          <a:solidFill>
                            <a:srgbClr val="006600"/>
                          </a:solidFill>
                          <a:effectLst/>
                          <a:latin typeface="微软雅黑" panose="020B0503020204020204" charset="-122"/>
                          <a:ea typeface="微软雅黑" panose="020B0503020204020204" charset="-122"/>
                          <a:cs typeface="微软雅黑" panose="020B0503020204020204" charset="-122"/>
                        </a:rPr>
                        <a:t>图             称</a:t>
                      </a: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600" b="1" i="0" u="none" strike="noStrike" cap="none" normalizeH="0" baseline="0" smtClean="0">
                          <a:ln>
                            <a:noFill/>
                          </a:ln>
                          <a:solidFill>
                            <a:srgbClr val="006600"/>
                          </a:solidFill>
                          <a:effectLst/>
                          <a:latin typeface="微软雅黑" panose="020B0503020204020204" charset="-122"/>
                          <a:ea typeface="微软雅黑" panose="020B0503020204020204" charset="-122"/>
                          <a:cs typeface="微软雅黑" panose="020B0503020204020204" charset="-122"/>
                        </a:rPr>
                        <a:t>        形          性</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smtClean="0">
                          <a:ln>
                            <a:noFill/>
                          </a:ln>
                          <a:solidFill>
                            <a:srgbClr val="006600"/>
                          </a:solidFill>
                          <a:effectLst/>
                          <a:latin typeface="微软雅黑" panose="020B0503020204020204" charset="-122"/>
                          <a:ea typeface="微软雅黑" panose="020B0503020204020204" charset="-122"/>
                        </a:rPr>
                        <a:t>轴对称图形</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smtClean="0">
                          <a:ln>
                            <a:noFill/>
                          </a:ln>
                          <a:solidFill>
                            <a:srgbClr val="006600"/>
                          </a:solidFill>
                          <a:effectLst/>
                          <a:latin typeface="微软雅黑" panose="020B0503020204020204" charset="-122"/>
                          <a:ea typeface="微软雅黑" panose="020B0503020204020204" charset="-122"/>
                        </a:rPr>
                        <a:t>中心对称图形</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p>
                  </a:txBody>
                  <a:tcPr/>
                </a:tc>
                <a:extLst>
                  <a:ext uri="{0D108BD9-81ED-4DB2-BD59-A6C34878D82A}">
                    <a16:rowId xmlns:a16="http://schemas.microsoft.com/office/drawing/2014/main" val="10000"/>
                  </a:ext>
                </a:extLst>
              </a:tr>
              <a:tr h="358775">
                <a:tc vMerge="1">
                  <a:txBody>
                    <a:bodyPr/>
                    <a:lstStyle/>
                    <a:p>
                      <a:endParaRPr lang="zh-CN"/>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1800" b="1" i="0" u="none" strike="noStrike" cap="none" normalizeH="0" baseline="0" smtClean="0">
                          <a:ln>
                            <a:noFill/>
                          </a:ln>
                          <a:solidFill>
                            <a:srgbClr val="006600"/>
                          </a:solidFill>
                          <a:effectLst/>
                          <a:latin typeface="微软雅黑" panose="020B0503020204020204" charset="-122"/>
                          <a:ea typeface="微软雅黑" panose="020B0503020204020204" charset="-122"/>
                        </a:rPr>
                        <a:t>图形</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1800" b="1" i="0" u="none" strike="noStrike" cap="none" normalizeH="0" baseline="0" smtClean="0">
                          <a:ln>
                            <a:noFill/>
                          </a:ln>
                          <a:solidFill>
                            <a:srgbClr val="006600"/>
                          </a:solidFill>
                          <a:effectLst/>
                          <a:latin typeface="微软雅黑" panose="020B0503020204020204" charset="-122"/>
                          <a:ea typeface="微软雅黑" panose="020B0503020204020204" charset="-122"/>
                        </a:rPr>
                        <a:t>对称轴条数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1800" b="1" i="0" u="none" strike="noStrike" cap="none" normalizeH="0" baseline="0" smtClean="0">
                          <a:ln>
                            <a:noFill/>
                          </a:ln>
                          <a:solidFill>
                            <a:srgbClr val="006600"/>
                          </a:solidFill>
                          <a:effectLst/>
                          <a:latin typeface="微软雅黑" panose="020B0503020204020204" charset="-122"/>
                          <a:ea typeface="微软雅黑" panose="020B0503020204020204" charset="-122"/>
                        </a:rPr>
                        <a:t>图形</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1800" b="1" i="0" u="none" strike="noStrike" cap="none" normalizeH="0" baseline="0" smtClean="0">
                          <a:ln>
                            <a:noFill/>
                          </a:ln>
                          <a:solidFill>
                            <a:srgbClr val="006600"/>
                          </a:solidFill>
                          <a:effectLst/>
                          <a:latin typeface="微软雅黑" panose="020B0503020204020204" charset="-122"/>
                          <a:ea typeface="微软雅黑" panose="020B0503020204020204" charset="-122"/>
                        </a:rPr>
                        <a:t>对称中心</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1013">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1" i="0" u="none" strike="noStrike" cap="none" normalizeH="0" baseline="0" smtClean="0">
                          <a:ln>
                            <a:noFill/>
                          </a:ln>
                          <a:solidFill>
                            <a:srgbClr val="000099"/>
                          </a:solidFill>
                          <a:effectLst/>
                          <a:latin typeface="微软雅黑" panose="020B0503020204020204" charset="-122"/>
                          <a:ea typeface="微软雅黑" panose="020B0503020204020204" charset="-122"/>
                        </a:rPr>
                        <a:t>线段</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微软雅黑" panose="020B0503020204020204" charset="-122"/>
                        <a:ea typeface="微软雅黑" panose="020B0503020204020204"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rPr>
                        <a:t>2</a:t>
                      </a:r>
                      <a:r>
                        <a:rPr kumimoji="0" lang="zh-CN" altLang="en-US" sz="28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rPr>
                        <a:t>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latin typeface="微软雅黑" panose="020B0503020204020204" charset="-122"/>
                        <a:ea typeface="微软雅黑" panose="020B0503020204020204"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chemeClr val="tx1"/>
                          </a:solidFill>
                          <a:effectLst/>
                          <a:latin typeface="微软雅黑" panose="020B0503020204020204" charset="-122"/>
                          <a:ea typeface="微软雅黑" panose="020B0503020204020204" charset="-122"/>
                        </a:rPr>
                        <a:t>中点</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418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1" i="0" u="none" strike="noStrike" cap="none" normalizeH="0" baseline="0" smtClean="0">
                          <a:ln>
                            <a:noFill/>
                          </a:ln>
                          <a:solidFill>
                            <a:srgbClr val="000099"/>
                          </a:solidFill>
                          <a:effectLst/>
                          <a:latin typeface="微软雅黑" panose="020B0503020204020204" charset="-122"/>
                          <a:ea typeface="微软雅黑" panose="020B0503020204020204" charset="-122"/>
                        </a:rPr>
                        <a:t>角</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微软雅黑" panose="020B0503020204020204" charset="-122"/>
                        <a:ea typeface="微软雅黑" panose="020B0503020204020204"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rPr>
                        <a:t>1</a:t>
                      </a:r>
                      <a:r>
                        <a:rPr kumimoji="0" lang="zh-CN" altLang="en-US" sz="28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rPr>
                        <a:t>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latin typeface="微软雅黑" panose="020B0503020204020204" charset="-122"/>
                        <a:ea typeface="微软雅黑" panose="020B0503020204020204"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latin typeface="微软雅黑" panose="020B0503020204020204" charset="-122"/>
                        <a:ea typeface="微软雅黑" panose="020B0503020204020204"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50863">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1" i="0" u="none" strike="noStrike" cap="none" normalizeH="0" baseline="0" smtClean="0">
                          <a:ln>
                            <a:noFill/>
                          </a:ln>
                          <a:solidFill>
                            <a:srgbClr val="000099"/>
                          </a:solidFill>
                          <a:effectLst/>
                          <a:latin typeface="微软雅黑" panose="020B0503020204020204" charset="-122"/>
                          <a:ea typeface="微软雅黑" panose="020B0503020204020204" charset="-122"/>
                        </a:rPr>
                        <a:t>等腰三角形</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微软雅黑" panose="020B0503020204020204" charset="-122"/>
                        <a:ea typeface="微软雅黑" panose="020B0503020204020204"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rPr>
                        <a:t>1</a:t>
                      </a:r>
                      <a:r>
                        <a:rPr kumimoji="0" lang="zh-CN" altLang="en-US" sz="28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rPr>
                        <a:t>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latin typeface="微软雅黑" panose="020B0503020204020204" charset="-122"/>
                        <a:ea typeface="微软雅黑" panose="020B0503020204020204"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latin typeface="微软雅黑" panose="020B0503020204020204" charset="-122"/>
                        <a:ea typeface="微软雅黑" panose="020B0503020204020204"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50863">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1" i="0" u="none" strike="noStrike" cap="none" normalizeH="0" baseline="0" smtClean="0">
                          <a:ln>
                            <a:noFill/>
                          </a:ln>
                          <a:solidFill>
                            <a:srgbClr val="000099"/>
                          </a:solidFill>
                          <a:effectLst/>
                          <a:latin typeface="微软雅黑" panose="020B0503020204020204" charset="-122"/>
                          <a:ea typeface="微软雅黑" panose="020B0503020204020204" charset="-122"/>
                        </a:rPr>
                        <a:t>等边三角形</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微软雅黑" panose="020B0503020204020204" charset="-122"/>
                        <a:ea typeface="微软雅黑" panose="020B0503020204020204"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rPr>
                        <a:t>3</a:t>
                      </a:r>
                      <a:r>
                        <a:rPr kumimoji="0" lang="zh-CN" altLang="en-US" sz="28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rPr>
                        <a:t>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latin typeface="微软雅黑" panose="020B0503020204020204" charset="-122"/>
                        <a:ea typeface="微软雅黑" panose="020B0503020204020204"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latin typeface="微软雅黑" panose="020B0503020204020204" charset="-122"/>
                        <a:ea typeface="微软雅黑" panose="020B0503020204020204"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50863">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1" i="0" u="none" strike="noStrike" cap="none" normalizeH="0" baseline="0" smtClean="0">
                          <a:ln>
                            <a:noFill/>
                          </a:ln>
                          <a:solidFill>
                            <a:srgbClr val="000099"/>
                          </a:solidFill>
                          <a:effectLst/>
                          <a:latin typeface="微软雅黑" panose="020B0503020204020204" charset="-122"/>
                          <a:ea typeface="微软雅黑" panose="020B0503020204020204" charset="-122"/>
                        </a:rPr>
                        <a:t>平行四边形</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微软雅黑" panose="020B0503020204020204" charset="-122"/>
                        <a:ea typeface="微软雅黑" panose="020B0503020204020204"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latin typeface="微软雅黑" panose="020B0503020204020204" charset="-122"/>
                        <a:ea typeface="微软雅黑" panose="020B0503020204020204"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latin typeface="微软雅黑" panose="020B0503020204020204" charset="-122"/>
                        <a:ea typeface="微软雅黑" panose="020B0503020204020204"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800" b="1" i="0" u="none" strike="noStrike" cap="none" normalizeH="0" baseline="0" smtClean="0">
                          <a:ln>
                            <a:noFill/>
                          </a:ln>
                          <a:solidFill>
                            <a:schemeClr val="tx1"/>
                          </a:solidFill>
                          <a:effectLst/>
                          <a:latin typeface="微软雅黑" panose="020B0503020204020204" charset="-122"/>
                          <a:ea typeface="微软雅黑" panose="020B0503020204020204" charset="-122"/>
                        </a:rPr>
                        <a:t>对角线交点</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5245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1" i="0" u="none" strike="noStrike" cap="none" normalizeH="0" baseline="0" smtClean="0">
                          <a:ln>
                            <a:noFill/>
                          </a:ln>
                          <a:solidFill>
                            <a:srgbClr val="000099"/>
                          </a:solidFill>
                          <a:effectLst/>
                          <a:latin typeface="微软雅黑" panose="020B0503020204020204" charset="-122"/>
                          <a:ea typeface="微软雅黑" panose="020B0503020204020204" charset="-122"/>
                        </a:rPr>
                        <a:t>矩形</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微软雅黑" panose="020B0503020204020204" charset="-122"/>
                        <a:ea typeface="微软雅黑" panose="020B0503020204020204"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rPr>
                        <a:t>2</a:t>
                      </a:r>
                      <a:r>
                        <a:rPr kumimoji="0" lang="zh-CN" altLang="en-US" sz="28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rPr>
                        <a:t>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微软雅黑" panose="020B0503020204020204" charset="-122"/>
                          <a:ea typeface="微软雅黑" panose="020B0503020204020204" charset="-122"/>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800" b="1" i="0" u="none" strike="noStrike" cap="none" normalizeH="0" baseline="0" smtClean="0">
                          <a:ln>
                            <a:noFill/>
                          </a:ln>
                          <a:solidFill>
                            <a:schemeClr val="tx1"/>
                          </a:solidFill>
                          <a:effectLst/>
                          <a:latin typeface="微软雅黑" panose="020B0503020204020204" charset="-122"/>
                          <a:ea typeface="微软雅黑" panose="020B0503020204020204" charset="-122"/>
                        </a:rPr>
                        <a:t>对角线交点</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62547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1" i="0" u="none" strike="noStrike" cap="none" normalizeH="0" baseline="0" smtClean="0">
                          <a:ln>
                            <a:noFill/>
                          </a:ln>
                          <a:solidFill>
                            <a:srgbClr val="000099"/>
                          </a:solidFill>
                          <a:effectLst/>
                          <a:latin typeface="微软雅黑" panose="020B0503020204020204" charset="-122"/>
                          <a:ea typeface="微软雅黑" panose="020B0503020204020204" charset="-122"/>
                        </a:rPr>
                        <a:t>菱形</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微软雅黑" panose="020B0503020204020204" charset="-122"/>
                        <a:ea typeface="微软雅黑" panose="020B0503020204020204"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rPr>
                        <a:t>2</a:t>
                      </a:r>
                      <a:r>
                        <a:rPr kumimoji="0" lang="zh-CN" altLang="en-US" sz="28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rPr>
                        <a:t>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latin typeface="微软雅黑" panose="020B0503020204020204" charset="-122"/>
                        <a:ea typeface="微软雅黑" panose="020B0503020204020204"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800" b="1" i="0" u="none" strike="noStrike" cap="none" normalizeH="0" baseline="0" smtClean="0">
                          <a:ln>
                            <a:noFill/>
                          </a:ln>
                          <a:solidFill>
                            <a:schemeClr val="tx1"/>
                          </a:solidFill>
                          <a:effectLst/>
                          <a:latin typeface="微软雅黑" panose="020B0503020204020204" charset="-122"/>
                          <a:ea typeface="微软雅黑" panose="020B0503020204020204" charset="-122"/>
                        </a:rPr>
                        <a:t>对角线交点</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67754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1" i="0" u="none" strike="noStrike" cap="none" normalizeH="0" baseline="0" smtClean="0">
                          <a:ln>
                            <a:noFill/>
                          </a:ln>
                          <a:solidFill>
                            <a:srgbClr val="000099"/>
                          </a:solidFill>
                          <a:effectLst/>
                          <a:latin typeface="微软雅黑" panose="020B0503020204020204" charset="-122"/>
                          <a:ea typeface="微软雅黑" panose="020B0503020204020204" charset="-122"/>
                        </a:rPr>
                        <a:t>正方形</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微软雅黑" panose="020B0503020204020204" charset="-122"/>
                        <a:ea typeface="微软雅黑" panose="020B0503020204020204"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rPr>
                        <a:t>4</a:t>
                      </a:r>
                      <a:r>
                        <a:rPr kumimoji="0" lang="zh-CN" altLang="en-US" sz="28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rPr>
                        <a:t>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latin typeface="微软雅黑" panose="020B0503020204020204" charset="-122"/>
                        <a:ea typeface="微软雅黑" panose="020B0503020204020204"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800" b="1" i="0" u="none" strike="noStrike" cap="none" normalizeH="0" baseline="0" smtClean="0">
                          <a:ln>
                            <a:noFill/>
                          </a:ln>
                          <a:solidFill>
                            <a:schemeClr val="tx1"/>
                          </a:solidFill>
                          <a:effectLst/>
                          <a:latin typeface="微软雅黑" panose="020B0503020204020204" charset="-122"/>
                          <a:ea typeface="微软雅黑" panose="020B0503020204020204" charset="-122"/>
                        </a:rPr>
                        <a:t>对角线交点</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0548" name="Rectangle 68">
            <a:hlinkClick r:id=""/>
          </p:cNvPr>
          <p:cNvSpPr>
            <a:spLocks noChangeArrowheads="1"/>
          </p:cNvSpPr>
          <p:nvPr/>
        </p:nvSpPr>
        <p:spPr bwMode="auto">
          <a:xfrm>
            <a:off x="5701209" y="4917728"/>
            <a:ext cx="1296988" cy="360363"/>
          </a:xfrm>
          <a:prstGeom prst="rect">
            <a:avLst/>
          </a:prstGeom>
          <a:noFill/>
          <a:ln w="31750">
            <a:solidFill>
              <a:schemeClr val="tx1"/>
            </a:solidFill>
            <a:miter lim="800000"/>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latin typeface="微软雅黑" panose="020B0503020204020204" charset="-122"/>
              <a:ea typeface="微软雅黑" panose="020B0503020204020204" charset="-122"/>
            </a:endParaRPr>
          </a:p>
        </p:txBody>
      </p:sp>
      <p:sp>
        <p:nvSpPr>
          <p:cNvPr id="20550" name="AutoShape 70">
            <a:hlinkClick r:id=""/>
          </p:cNvPr>
          <p:cNvSpPr>
            <a:spLocks noChangeArrowheads="1"/>
          </p:cNvSpPr>
          <p:nvPr/>
        </p:nvSpPr>
        <p:spPr bwMode="auto">
          <a:xfrm>
            <a:off x="5725022" y="4412903"/>
            <a:ext cx="1214437" cy="360363"/>
          </a:xfrm>
          <a:prstGeom prst="parallelogram">
            <a:avLst>
              <a:gd name="adj" fmla="val 84251"/>
            </a:avLst>
          </a:prstGeom>
          <a:noFill/>
          <a:ln w="31750">
            <a:solidFill>
              <a:schemeClr val="tx1"/>
            </a:solidFill>
            <a:miter lim="800000"/>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latin typeface="微软雅黑" panose="020B0503020204020204" charset="-122"/>
              <a:ea typeface="微软雅黑" panose="020B0503020204020204" charset="-122"/>
            </a:endParaRPr>
          </a:p>
        </p:txBody>
      </p:sp>
      <p:sp>
        <p:nvSpPr>
          <p:cNvPr id="20551" name="AutoShape 71">
            <a:hlinkClick r:id=""/>
          </p:cNvPr>
          <p:cNvSpPr>
            <a:spLocks noChangeArrowheads="1"/>
          </p:cNvSpPr>
          <p:nvPr/>
        </p:nvSpPr>
        <p:spPr bwMode="auto">
          <a:xfrm>
            <a:off x="5845672" y="5420966"/>
            <a:ext cx="863600" cy="576262"/>
          </a:xfrm>
          <a:prstGeom prst="diamond">
            <a:avLst/>
          </a:prstGeom>
          <a:noFill/>
          <a:ln w="31750">
            <a:solidFill>
              <a:schemeClr val="tx1"/>
            </a:solidFill>
            <a:miter lim="800000"/>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latin typeface="微软雅黑" panose="020B0503020204020204" charset="-122"/>
              <a:ea typeface="微软雅黑" panose="020B0503020204020204" charset="-122"/>
            </a:endParaRPr>
          </a:p>
        </p:txBody>
      </p:sp>
      <p:sp>
        <p:nvSpPr>
          <p:cNvPr id="20552" name="Rectangle 72">
            <a:hlinkClick r:id=""/>
          </p:cNvPr>
          <p:cNvSpPr>
            <a:spLocks noChangeArrowheads="1"/>
          </p:cNvSpPr>
          <p:nvPr/>
        </p:nvSpPr>
        <p:spPr bwMode="auto">
          <a:xfrm>
            <a:off x="6134597" y="6138516"/>
            <a:ext cx="431800" cy="431800"/>
          </a:xfrm>
          <a:prstGeom prst="rect">
            <a:avLst/>
          </a:prstGeom>
          <a:noFill/>
          <a:ln w="31750">
            <a:solidFill>
              <a:schemeClr val="tx1"/>
            </a:solidFill>
            <a:miter lim="800000"/>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latin typeface="微软雅黑" panose="020B0503020204020204" charset="-122"/>
              <a:ea typeface="微软雅黑" panose="020B0503020204020204" charset="-122"/>
            </a:endParaRPr>
          </a:p>
        </p:txBody>
      </p:sp>
      <p:grpSp>
        <p:nvGrpSpPr>
          <p:cNvPr id="20619" name="Group 139"/>
          <p:cNvGrpSpPr/>
          <p:nvPr/>
        </p:nvGrpSpPr>
        <p:grpSpPr>
          <a:xfrm>
            <a:off x="2627809" y="2757141"/>
            <a:ext cx="863600" cy="431800"/>
            <a:chOff x="1814" y="1661"/>
            <a:chExt cx="544" cy="272"/>
          </a:xfrm>
        </p:grpSpPr>
        <p:sp>
          <p:nvSpPr>
            <p:cNvPr id="20553" name="Line 73"/>
            <p:cNvSpPr>
              <a:spLocks noChangeShapeType="1"/>
            </p:cNvSpPr>
            <p:nvPr/>
          </p:nvSpPr>
          <p:spPr bwMode="auto">
            <a:xfrm flipH="1">
              <a:off x="1814" y="1661"/>
              <a:ext cx="544" cy="136"/>
            </a:xfrm>
            <a:prstGeom prst="line">
              <a:avLst/>
            </a:prstGeom>
            <a:noFill/>
            <a:ln w="38100">
              <a:solidFill>
                <a:srgbClr val="00CC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54" name="Line 74"/>
            <p:cNvSpPr>
              <a:spLocks noChangeShapeType="1"/>
            </p:cNvSpPr>
            <p:nvPr/>
          </p:nvSpPr>
          <p:spPr bwMode="auto">
            <a:xfrm>
              <a:off x="1814" y="1797"/>
              <a:ext cx="544" cy="136"/>
            </a:xfrm>
            <a:prstGeom prst="line">
              <a:avLst/>
            </a:prstGeom>
            <a:noFill/>
            <a:ln w="38100">
              <a:solidFill>
                <a:srgbClr val="00CC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pSp>
      <p:sp>
        <p:nvSpPr>
          <p:cNvPr id="20555" name="Line 75"/>
          <p:cNvSpPr>
            <a:spLocks noChangeShapeType="1"/>
          </p:cNvSpPr>
          <p:nvPr/>
        </p:nvSpPr>
        <p:spPr bwMode="auto">
          <a:xfrm>
            <a:off x="2361109" y="2973041"/>
            <a:ext cx="1346200" cy="0"/>
          </a:xfrm>
          <a:prstGeom prst="line">
            <a:avLst/>
          </a:prstGeom>
          <a:noFill/>
          <a:ln w="38100">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56" name="Line 76"/>
          <p:cNvSpPr>
            <a:spLocks noChangeShapeType="1"/>
          </p:cNvSpPr>
          <p:nvPr/>
        </p:nvSpPr>
        <p:spPr bwMode="auto">
          <a:xfrm>
            <a:off x="2662734" y="2433291"/>
            <a:ext cx="1081088" cy="0"/>
          </a:xfrm>
          <a:prstGeom prst="line">
            <a:avLst/>
          </a:prstGeom>
          <a:noFill/>
          <a:ln w="34925">
            <a:solidFill>
              <a:srgbClr val="00CC99"/>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57" name="AutoShape 77"/>
          <p:cNvSpPr>
            <a:spLocks noChangeArrowheads="1"/>
          </p:cNvSpPr>
          <p:nvPr/>
        </p:nvSpPr>
        <p:spPr bwMode="auto">
          <a:xfrm>
            <a:off x="2737347" y="3765203"/>
            <a:ext cx="576262" cy="504825"/>
          </a:xfrm>
          <a:prstGeom prst="triangle">
            <a:avLst>
              <a:gd name="adj" fmla="val 50000"/>
            </a:avLst>
          </a:prstGeom>
          <a:noFill/>
          <a:ln w="31750">
            <a:solidFill>
              <a:schemeClr val="tx1"/>
            </a:solidFill>
            <a:miter lim="800000"/>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latin typeface="微软雅黑" panose="020B0503020204020204" charset="-122"/>
              <a:ea typeface="微软雅黑" panose="020B0503020204020204" charset="-122"/>
            </a:endParaRPr>
          </a:p>
        </p:txBody>
      </p:sp>
      <p:sp>
        <p:nvSpPr>
          <p:cNvPr id="20558" name="AutoShape 78"/>
          <p:cNvSpPr>
            <a:spLocks noChangeArrowheads="1"/>
          </p:cNvSpPr>
          <p:nvPr/>
        </p:nvSpPr>
        <p:spPr bwMode="auto">
          <a:xfrm>
            <a:off x="2880222" y="3225453"/>
            <a:ext cx="287337" cy="504825"/>
          </a:xfrm>
          <a:prstGeom prst="triangle">
            <a:avLst>
              <a:gd name="adj" fmla="val 50000"/>
            </a:avLst>
          </a:prstGeom>
          <a:noFill/>
          <a:ln w="31750">
            <a:solidFill>
              <a:schemeClr val="tx1"/>
            </a:solidFill>
            <a:miter lim="800000"/>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latin typeface="微软雅黑" panose="020B0503020204020204" charset="-122"/>
              <a:ea typeface="微软雅黑" panose="020B0503020204020204" charset="-122"/>
            </a:endParaRPr>
          </a:p>
        </p:txBody>
      </p:sp>
      <p:sp>
        <p:nvSpPr>
          <p:cNvPr id="20559" name="Line 79"/>
          <p:cNvSpPr>
            <a:spLocks noChangeShapeType="1"/>
          </p:cNvSpPr>
          <p:nvPr/>
        </p:nvSpPr>
        <p:spPr bwMode="auto">
          <a:xfrm flipH="1">
            <a:off x="3023097" y="3154016"/>
            <a:ext cx="0" cy="647700"/>
          </a:xfrm>
          <a:prstGeom prst="line">
            <a:avLst/>
          </a:prstGeom>
          <a:noFill/>
          <a:ln w="38100">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60" name="Line 80"/>
          <p:cNvSpPr>
            <a:spLocks noChangeShapeType="1"/>
          </p:cNvSpPr>
          <p:nvPr/>
        </p:nvSpPr>
        <p:spPr bwMode="auto">
          <a:xfrm flipH="1">
            <a:off x="3024684" y="3693766"/>
            <a:ext cx="0" cy="647700"/>
          </a:xfrm>
          <a:prstGeom prst="line">
            <a:avLst/>
          </a:prstGeom>
          <a:noFill/>
          <a:ln w="38100">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61" name="Line 81"/>
          <p:cNvSpPr>
            <a:spLocks noChangeShapeType="1"/>
          </p:cNvSpPr>
          <p:nvPr/>
        </p:nvSpPr>
        <p:spPr bwMode="auto">
          <a:xfrm flipV="1">
            <a:off x="2592884" y="3909666"/>
            <a:ext cx="792163" cy="431800"/>
          </a:xfrm>
          <a:prstGeom prst="line">
            <a:avLst/>
          </a:prstGeom>
          <a:noFill/>
          <a:ln w="38100">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62" name="Line 82"/>
          <p:cNvSpPr>
            <a:spLocks noChangeShapeType="1"/>
          </p:cNvSpPr>
          <p:nvPr/>
        </p:nvSpPr>
        <p:spPr bwMode="auto">
          <a:xfrm flipH="1" flipV="1">
            <a:off x="2664322" y="3909666"/>
            <a:ext cx="792162" cy="431800"/>
          </a:xfrm>
          <a:prstGeom prst="line">
            <a:avLst/>
          </a:prstGeom>
          <a:noFill/>
          <a:ln w="38100">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63" name="AutoShape 83">
            <a:hlinkClick r:id=""/>
          </p:cNvPr>
          <p:cNvSpPr>
            <a:spLocks noChangeArrowheads="1"/>
          </p:cNvSpPr>
          <p:nvPr/>
        </p:nvSpPr>
        <p:spPr bwMode="auto">
          <a:xfrm>
            <a:off x="2591297" y="4412903"/>
            <a:ext cx="1214437" cy="360363"/>
          </a:xfrm>
          <a:prstGeom prst="parallelogram">
            <a:avLst>
              <a:gd name="adj" fmla="val 84251"/>
            </a:avLst>
          </a:prstGeom>
          <a:noFill/>
          <a:ln w="31750">
            <a:solidFill>
              <a:schemeClr val="tx1"/>
            </a:solidFill>
            <a:miter lim="800000"/>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latin typeface="微软雅黑" panose="020B0503020204020204" charset="-122"/>
              <a:ea typeface="微软雅黑" panose="020B0503020204020204" charset="-122"/>
            </a:endParaRPr>
          </a:p>
        </p:txBody>
      </p:sp>
      <p:sp>
        <p:nvSpPr>
          <p:cNvPr id="20564" name="Rectangle 84"/>
          <p:cNvSpPr>
            <a:spLocks noChangeArrowheads="1"/>
          </p:cNvSpPr>
          <p:nvPr/>
        </p:nvSpPr>
        <p:spPr bwMode="auto">
          <a:xfrm>
            <a:off x="2484934" y="4954241"/>
            <a:ext cx="1296988" cy="360362"/>
          </a:xfrm>
          <a:prstGeom prst="rect">
            <a:avLst/>
          </a:prstGeom>
          <a:noFill/>
          <a:ln w="31750">
            <a:solidFill>
              <a:schemeClr val="tx1"/>
            </a:solidFill>
            <a:miter lim="800000"/>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latin typeface="微软雅黑" panose="020B0503020204020204" charset="-122"/>
              <a:ea typeface="微软雅黑" panose="020B0503020204020204" charset="-122"/>
            </a:endParaRPr>
          </a:p>
        </p:txBody>
      </p:sp>
      <p:sp>
        <p:nvSpPr>
          <p:cNvPr id="20565" name="AutoShape 85"/>
          <p:cNvSpPr>
            <a:spLocks noChangeArrowheads="1"/>
          </p:cNvSpPr>
          <p:nvPr/>
        </p:nvSpPr>
        <p:spPr bwMode="auto">
          <a:xfrm>
            <a:off x="2772272" y="5487641"/>
            <a:ext cx="684212" cy="457200"/>
          </a:xfrm>
          <a:prstGeom prst="diamond">
            <a:avLst/>
          </a:prstGeom>
          <a:noFill/>
          <a:ln w="31750">
            <a:solidFill>
              <a:schemeClr val="tx1"/>
            </a:solidFill>
            <a:miter lim="800000"/>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latin typeface="微软雅黑" panose="020B0503020204020204" charset="-122"/>
              <a:ea typeface="微软雅黑" panose="020B0503020204020204" charset="-122"/>
            </a:endParaRPr>
          </a:p>
        </p:txBody>
      </p:sp>
      <p:sp>
        <p:nvSpPr>
          <p:cNvPr id="20566" name="Line 86"/>
          <p:cNvSpPr>
            <a:spLocks noChangeShapeType="1"/>
          </p:cNvSpPr>
          <p:nvPr/>
        </p:nvSpPr>
        <p:spPr bwMode="auto">
          <a:xfrm flipV="1">
            <a:off x="5794872" y="2433291"/>
            <a:ext cx="1081087" cy="11112"/>
          </a:xfrm>
          <a:prstGeom prst="line">
            <a:avLst/>
          </a:prstGeom>
          <a:noFill/>
          <a:ln w="34925">
            <a:solidFill>
              <a:srgbClr val="00CC99"/>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pSp>
        <p:nvGrpSpPr>
          <p:cNvPr id="20617" name="Group 137"/>
          <p:cNvGrpSpPr/>
          <p:nvPr/>
        </p:nvGrpSpPr>
        <p:grpSpPr>
          <a:xfrm>
            <a:off x="5725022" y="2757141"/>
            <a:ext cx="863600" cy="431800"/>
            <a:chOff x="3697" y="1639"/>
            <a:chExt cx="544" cy="272"/>
          </a:xfrm>
        </p:grpSpPr>
        <p:sp>
          <p:nvSpPr>
            <p:cNvPr id="20567" name="Line 87"/>
            <p:cNvSpPr>
              <a:spLocks noChangeShapeType="1"/>
            </p:cNvSpPr>
            <p:nvPr/>
          </p:nvSpPr>
          <p:spPr bwMode="auto">
            <a:xfrm flipH="1">
              <a:off x="3697" y="1639"/>
              <a:ext cx="544" cy="136"/>
            </a:xfrm>
            <a:prstGeom prst="line">
              <a:avLst/>
            </a:prstGeom>
            <a:noFill/>
            <a:ln w="44450">
              <a:solidFill>
                <a:srgbClr val="00CC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68" name="Line 88"/>
            <p:cNvSpPr>
              <a:spLocks noChangeShapeType="1"/>
            </p:cNvSpPr>
            <p:nvPr/>
          </p:nvSpPr>
          <p:spPr bwMode="auto">
            <a:xfrm>
              <a:off x="3697" y="1775"/>
              <a:ext cx="544" cy="136"/>
            </a:xfrm>
            <a:prstGeom prst="line">
              <a:avLst/>
            </a:prstGeom>
            <a:noFill/>
            <a:ln w="41275">
              <a:solidFill>
                <a:srgbClr val="00CC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pSp>
      <p:sp>
        <p:nvSpPr>
          <p:cNvPr id="20569" name="AutoShape 89"/>
          <p:cNvSpPr>
            <a:spLocks noChangeArrowheads="1"/>
          </p:cNvSpPr>
          <p:nvPr/>
        </p:nvSpPr>
        <p:spPr bwMode="auto">
          <a:xfrm>
            <a:off x="6048872" y="3223866"/>
            <a:ext cx="287337" cy="504825"/>
          </a:xfrm>
          <a:prstGeom prst="triangle">
            <a:avLst>
              <a:gd name="adj" fmla="val 50000"/>
            </a:avLst>
          </a:prstGeom>
          <a:noFill/>
          <a:ln w="31750">
            <a:solidFill>
              <a:schemeClr val="tx1"/>
            </a:solidFill>
            <a:miter lim="800000"/>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latin typeface="微软雅黑" panose="020B0503020204020204" charset="-122"/>
              <a:ea typeface="微软雅黑" panose="020B0503020204020204" charset="-122"/>
            </a:endParaRPr>
          </a:p>
        </p:txBody>
      </p:sp>
      <p:sp>
        <p:nvSpPr>
          <p:cNvPr id="20570" name="AutoShape 90">
            <a:hlinkClick r:id=""/>
          </p:cNvPr>
          <p:cNvSpPr>
            <a:spLocks noChangeArrowheads="1"/>
          </p:cNvSpPr>
          <p:nvPr/>
        </p:nvSpPr>
        <p:spPr bwMode="auto">
          <a:xfrm>
            <a:off x="5904409" y="3765203"/>
            <a:ext cx="576263" cy="504825"/>
          </a:xfrm>
          <a:prstGeom prst="triangle">
            <a:avLst>
              <a:gd name="adj" fmla="val 50000"/>
            </a:avLst>
          </a:prstGeom>
          <a:noFill/>
          <a:ln w="31750">
            <a:solidFill>
              <a:schemeClr val="tx1"/>
            </a:solidFill>
            <a:miter lim="800000"/>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latin typeface="微软雅黑" panose="020B0503020204020204" charset="-122"/>
              <a:ea typeface="微软雅黑" panose="020B0503020204020204" charset="-122"/>
            </a:endParaRPr>
          </a:p>
        </p:txBody>
      </p:sp>
      <p:sp>
        <p:nvSpPr>
          <p:cNvPr id="20571" name="Line 91"/>
          <p:cNvSpPr>
            <a:spLocks noChangeShapeType="1"/>
          </p:cNvSpPr>
          <p:nvPr/>
        </p:nvSpPr>
        <p:spPr bwMode="auto">
          <a:xfrm flipH="1">
            <a:off x="3132634" y="4844703"/>
            <a:ext cx="0" cy="576263"/>
          </a:xfrm>
          <a:prstGeom prst="line">
            <a:avLst/>
          </a:prstGeom>
          <a:noFill/>
          <a:ln w="38100">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72" name="Line 92"/>
          <p:cNvSpPr>
            <a:spLocks noChangeShapeType="1"/>
          </p:cNvSpPr>
          <p:nvPr/>
        </p:nvSpPr>
        <p:spPr bwMode="auto">
          <a:xfrm>
            <a:off x="2340472" y="5133628"/>
            <a:ext cx="1511300" cy="0"/>
          </a:xfrm>
          <a:prstGeom prst="line">
            <a:avLst/>
          </a:prstGeom>
          <a:noFill/>
          <a:ln w="38100">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73" name="Line 93"/>
          <p:cNvSpPr>
            <a:spLocks noChangeShapeType="1"/>
          </p:cNvSpPr>
          <p:nvPr/>
        </p:nvSpPr>
        <p:spPr bwMode="auto">
          <a:xfrm>
            <a:off x="2588122" y="5709891"/>
            <a:ext cx="1084262" cy="1587"/>
          </a:xfrm>
          <a:prstGeom prst="line">
            <a:avLst/>
          </a:prstGeom>
          <a:noFill/>
          <a:ln w="38100">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74" name="Line 94"/>
          <p:cNvSpPr>
            <a:spLocks noChangeShapeType="1"/>
          </p:cNvSpPr>
          <p:nvPr/>
        </p:nvSpPr>
        <p:spPr bwMode="auto">
          <a:xfrm>
            <a:off x="3096122" y="5473353"/>
            <a:ext cx="7937" cy="488950"/>
          </a:xfrm>
          <a:prstGeom prst="line">
            <a:avLst/>
          </a:prstGeom>
          <a:noFill/>
          <a:ln w="38100">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75" name="Rectangle 95"/>
          <p:cNvSpPr>
            <a:spLocks noChangeArrowheads="1"/>
          </p:cNvSpPr>
          <p:nvPr/>
        </p:nvSpPr>
        <p:spPr bwMode="auto">
          <a:xfrm>
            <a:off x="2915147" y="6106766"/>
            <a:ext cx="431800" cy="431800"/>
          </a:xfrm>
          <a:prstGeom prst="rect">
            <a:avLst/>
          </a:prstGeom>
          <a:noFill/>
          <a:ln w="31750">
            <a:solidFill>
              <a:schemeClr val="tx1"/>
            </a:solidFill>
            <a:miter lim="800000"/>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latin typeface="微软雅黑" panose="020B0503020204020204" charset="-122"/>
              <a:ea typeface="微软雅黑" panose="020B0503020204020204" charset="-122"/>
            </a:endParaRPr>
          </a:p>
        </p:txBody>
      </p:sp>
      <p:sp>
        <p:nvSpPr>
          <p:cNvPr id="20576" name="Line 96"/>
          <p:cNvSpPr>
            <a:spLocks noChangeShapeType="1"/>
          </p:cNvSpPr>
          <p:nvPr/>
        </p:nvSpPr>
        <p:spPr bwMode="auto">
          <a:xfrm>
            <a:off x="3131047" y="6033741"/>
            <a:ext cx="1587" cy="612775"/>
          </a:xfrm>
          <a:prstGeom prst="line">
            <a:avLst/>
          </a:prstGeom>
          <a:noFill/>
          <a:ln w="317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77" name="Line 97"/>
          <p:cNvSpPr>
            <a:spLocks noChangeShapeType="1"/>
          </p:cNvSpPr>
          <p:nvPr/>
        </p:nvSpPr>
        <p:spPr bwMode="auto">
          <a:xfrm flipH="1">
            <a:off x="2843709" y="6033741"/>
            <a:ext cx="576263" cy="576262"/>
          </a:xfrm>
          <a:prstGeom prst="line">
            <a:avLst/>
          </a:prstGeom>
          <a:noFill/>
          <a:ln w="31750">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78" name="Line 98"/>
          <p:cNvSpPr>
            <a:spLocks noChangeShapeType="1"/>
          </p:cNvSpPr>
          <p:nvPr/>
        </p:nvSpPr>
        <p:spPr bwMode="auto">
          <a:xfrm>
            <a:off x="2970709" y="6160741"/>
            <a:ext cx="576263" cy="576262"/>
          </a:xfrm>
          <a:prstGeom prst="line">
            <a:avLst/>
          </a:prstGeom>
          <a:noFill/>
          <a:ln w="31750">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79" name="Line 99"/>
          <p:cNvSpPr>
            <a:spLocks noChangeShapeType="1"/>
          </p:cNvSpPr>
          <p:nvPr/>
        </p:nvSpPr>
        <p:spPr bwMode="auto">
          <a:xfrm>
            <a:off x="2772272" y="6322666"/>
            <a:ext cx="719137" cy="0"/>
          </a:xfrm>
          <a:prstGeom prst="line">
            <a:avLst/>
          </a:prstGeom>
          <a:noFill/>
          <a:ln w="31750">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80" name="Oval 100"/>
          <p:cNvSpPr>
            <a:spLocks noChangeAspect="1" noChangeArrowheads="1"/>
          </p:cNvSpPr>
          <p:nvPr/>
        </p:nvSpPr>
        <p:spPr bwMode="auto">
          <a:xfrm>
            <a:off x="6255247" y="5684491"/>
            <a:ext cx="36512" cy="36512"/>
          </a:xfrm>
          <a:prstGeom prst="ellipse">
            <a:avLst/>
          </a:prstGeom>
          <a:solidFill>
            <a:schemeClr val="tx1"/>
          </a:solidFill>
          <a:ln w="9525">
            <a:solidFill>
              <a:schemeClr val="tx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latin typeface="微软雅黑" panose="020B0503020204020204" charset="-122"/>
              <a:ea typeface="微软雅黑" panose="020B0503020204020204" charset="-122"/>
            </a:endParaRPr>
          </a:p>
        </p:txBody>
      </p:sp>
      <p:sp>
        <p:nvSpPr>
          <p:cNvPr id="20581" name="Oval 101"/>
          <p:cNvSpPr>
            <a:spLocks noChangeAspect="1" noChangeArrowheads="1"/>
          </p:cNvSpPr>
          <p:nvPr/>
        </p:nvSpPr>
        <p:spPr bwMode="auto">
          <a:xfrm>
            <a:off x="6358434" y="5073303"/>
            <a:ext cx="36513" cy="36513"/>
          </a:xfrm>
          <a:prstGeom prst="ellipse">
            <a:avLst/>
          </a:prstGeom>
          <a:solidFill>
            <a:schemeClr val="tx1"/>
          </a:solidFill>
          <a:ln w="9525">
            <a:solidFill>
              <a:schemeClr val="tx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latin typeface="微软雅黑" panose="020B0503020204020204" charset="-122"/>
              <a:ea typeface="微软雅黑" panose="020B0503020204020204" charset="-122"/>
            </a:endParaRPr>
          </a:p>
        </p:txBody>
      </p:sp>
      <p:sp>
        <p:nvSpPr>
          <p:cNvPr id="20584" name="Oval 104"/>
          <p:cNvSpPr>
            <a:spLocks noChangeAspect="1" noChangeArrowheads="1"/>
          </p:cNvSpPr>
          <p:nvPr/>
        </p:nvSpPr>
        <p:spPr bwMode="auto">
          <a:xfrm>
            <a:off x="6331447" y="6343303"/>
            <a:ext cx="36512" cy="36513"/>
          </a:xfrm>
          <a:prstGeom prst="ellipse">
            <a:avLst/>
          </a:prstGeom>
          <a:solidFill>
            <a:schemeClr val="tx1"/>
          </a:solidFill>
          <a:ln w="9525">
            <a:solidFill>
              <a:schemeClr val="tx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latin typeface="微软雅黑" panose="020B0503020204020204" charset="-122"/>
              <a:ea typeface="微软雅黑" panose="020B0503020204020204" charset="-122"/>
            </a:endParaRPr>
          </a:p>
        </p:txBody>
      </p:sp>
      <p:sp>
        <p:nvSpPr>
          <p:cNvPr id="20585" name="Line 105"/>
          <p:cNvSpPr>
            <a:spLocks noChangeShapeType="1"/>
          </p:cNvSpPr>
          <p:nvPr/>
        </p:nvSpPr>
        <p:spPr bwMode="auto">
          <a:xfrm rot="4121338" flipV="1">
            <a:off x="6267153" y="4434334"/>
            <a:ext cx="155575" cy="1350963"/>
          </a:xfrm>
          <a:prstGeom prst="line">
            <a:avLst/>
          </a:prstGeom>
          <a:noFill/>
          <a:ln w="38100">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86" name="Line 106"/>
          <p:cNvSpPr>
            <a:spLocks noChangeShapeType="1"/>
          </p:cNvSpPr>
          <p:nvPr/>
        </p:nvSpPr>
        <p:spPr bwMode="auto">
          <a:xfrm rot="936864" flipV="1">
            <a:off x="5691684" y="5086003"/>
            <a:ext cx="1258888" cy="47625"/>
          </a:xfrm>
          <a:prstGeom prst="line">
            <a:avLst/>
          </a:prstGeom>
          <a:noFill/>
          <a:ln w="38100">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87" name="Line 107"/>
          <p:cNvSpPr>
            <a:spLocks noChangeShapeType="1"/>
          </p:cNvSpPr>
          <p:nvPr/>
        </p:nvSpPr>
        <p:spPr bwMode="auto">
          <a:xfrm>
            <a:off x="5840909" y="5727353"/>
            <a:ext cx="815975" cy="0"/>
          </a:xfrm>
          <a:prstGeom prst="line">
            <a:avLst/>
          </a:prstGeom>
          <a:noFill/>
          <a:ln w="38100">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88" name="Line 108"/>
          <p:cNvSpPr>
            <a:spLocks noChangeShapeType="1"/>
          </p:cNvSpPr>
          <p:nvPr/>
        </p:nvSpPr>
        <p:spPr bwMode="auto">
          <a:xfrm>
            <a:off x="6269534" y="5405091"/>
            <a:ext cx="9525" cy="587375"/>
          </a:xfrm>
          <a:prstGeom prst="line">
            <a:avLst/>
          </a:prstGeom>
          <a:noFill/>
          <a:ln w="38100">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89" name="Line 109"/>
          <p:cNvSpPr>
            <a:spLocks noChangeShapeType="1"/>
          </p:cNvSpPr>
          <p:nvPr/>
        </p:nvSpPr>
        <p:spPr bwMode="auto">
          <a:xfrm flipH="1">
            <a:off x="6191747" y="6130578"/>
            <a:ext cx="328612" cy="404813"/>
          </a:xfrm>
          <a:prstGeom prst="line">
            <a:avLst/>
          </a:prstGeom>
          <a:noFill/>
          <a:ln w="38100">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90" name="Line 110"/>
          <p:cNvSpPr>
            <a:spLocks noChangeShapeType="1"/>
          </p:cNvSpPr>
          <p:nvPr/>
        </p:nvSpPr>
        <p:spPr bwMode="auto">
          <a:xfrm>
            <a:off x="6153647" y="6130578"/>
            <a:ext cx="423862" cy="442913"/>
          </a:xfrm>
          <a:prstGeom prst="line">
            <a:avLst/>
          </a:prstGeom>
          <a:noFill/>
          <a:ln w="38100">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91" name="Line 111"/>
          <p:cNvSpPr>
            <a:spLocks noChangeShapeType="1"/>
          </p:cNvSpPr>
          <p:nvPr/>
        </p:nvSpPr>
        <p:spPr bwMode="auto">
          <a:xfrm>
            <a:off x="6012359" y="4449416"/>
            <a:ext cx="684213" cy="323850"/>
          </a:xfrm>
          <a:prstGeom prst="line">
            <a:avLst/>
          </a:prstGeom>
          <a:noFill/>
          <a:ln w="38100">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92" name="Line 112"/>
          <p:cNvSpPr>
            <a:spLocks noChangeShapeType="1"/>
          </p:cNvSpPr>
          <p:nvPr/>
        </p:nvSpPr>
        <p:spPr bwMode="auto">
          <a:xfrm flipH="1">
            <a:off x="5759947" y="4449416"/>
            <a:ext cx="1143000" cy="276225"/>
          </a:xfrm>
          <a:prstGeom prst="line">
            <a:avLst/>
          </a:prstGeom>
          <a:noFill/>
          <a:ln w="38100">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94" name="Line 114"/>
          <p:cNvSpPr>
            <a:spLocks noChangeShapeType="1"/>
          </p:cNvSpPr>
          <p:nvPr/>
        </p:nvSpPr>
        <p:spPr bwMode="auto">
          <a:xfrm flipH="1">
            <a:off x="3240584" y="2217391"/>
            <a:ext cx="0" cy="476250"/>
          </a:xfrm>
          <a:prstGeom prst="line">
            <a:avLst/>
          </a:prstGeom>
          <a:noFill/>
          <a:ln w="38100">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pSp>
        <p:nvGrpSpPr>
          <p:cNvPr id="20596" name="Group 116"/>
          <p:cNvGrpSpPr/>
          <p:nvPr/>
        </p:nvGrpSpPr>
        <p:grpSpPr>
          <a:xfrm>
            <a:off x="4464547" y="4485928"/>
            <a:ext cx="495300" cy="304800"/>
            <a:chOff x="2772" y="2748"/>
            <a:chExt cx="312" cy="192"/>
          </a:xfrm>
        </p:grpSpPr>
        <p:sp>
          <p:nvSpPr>
            <p:cNvPr id="20597" name="Line 117"/>
            <p:cNvSpPr>
              <a:spLocks noChangeShapeType="1"/>
            </p:cNvSpPr>
            <p:nvPr/>
          </p:nvSpPr>
          <p:spPr bwMode="auto">
            <a:xfrm>
              <a:off x="2796" y="2772"/>
              <a:ext cx="288" cy="144"/>
            </a:xfrm>
            <a:prstGeom prst="line">
              <a:avLst/>
            </a:prstGeom>
            <a:noFill/>
            <a:ln w="9525">
              <a:solidFill>
                <a:srgbClr val="FF33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598" name="Line 118"/>
            <p:cNvSpPr>
              <a:spLocks noChangeShapeType="1"/>
            </p:cNvSpPr>
            <p:nvPr/>
          </p:nvSpPr>
          <p:spPr bwMode="auto">
            <a:xfrm flipH="1">
              <a:off x="2772" y="2748"/>
              <a:ext cx="264" cy="192"/>
            </a:xfrm>
            <a:prstGeom prst="line">
              <a:avLst/>
            </a:prstGeom>
            <a:noFill/>
            <a:ln w="9525">
              <a:solidFill>
                <a:srgbClr val="FF33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pSp>
      <p:grpSp>
        <p:nvGrpSpPr>
          <p:cNvPr id="20599" name="Group 119"/>
          <p:cNvGrpSpPr/>
          <p:nvPr/>
        </p:nvGrpSpPr>
        <p:grpSpPr>
          <a:xfrm>
            <a:off x="7415709" y="2828578"/>
            <a:ext cx="495300" cy="304800"/>
            <a:chOff x="2772" y="2748"/>
            <a:chExt cx="312" cy="192"/>
          </a:xfrm>
        </p:grpSpPr>
        <p:sp>
          <p:nvSpPr>
            <p:cNvPr id="20600" name="Line 120"/>
            <p:cNvSpPr>
              <a:spLocks noChangeShapeType="1"/>
            </p:cNvSpPr>
            <p:nvPr/>
          </p:nvSpPr>
          <p:spPr bwMode="auto">
            <a:xfrm>
              <a:off x="2796" y="2772"/>
              <a:ext cx="288" cy="144"/>
            </a:xfrm>
            <a:prstGeom prst="line">
              <a:avLst/>
            </a:prstGeom>
            <a:noFill/>
            <a:ln w="9525">
              <a:solidFill>
                <a:srgbClr val="FF33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601" name="Line 121"/>
            <p:cNvSpPr>
              <a:spLocks noChangeShapeType="1"/>
            </p:cNvSpPr>
            <p:nvPr/>
          </p:nvSpPr>
          <p:spPr bwMode="auto">
            <a:xfrm flipH="1">
              <a:off x="2772" y="2748"/>
              <a:ext cx="264" cy="192"/>
            </a:xfrm>
            <a:prstGeom prst="line">
              <a:avLst/>
            </a:prstGeom>
            <a:noFill/>
            <a:ln w="9525">
              <a:solidFill>
                <a:srgbClr val="FF33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pSp>
      <p:grpSp>
        <p:nvGrpSpPr>
          <p:cNvPr id="20602" name="Group 122"/>
          <p:cNvGrpSpPr/>
          <p:nvPr/>
        </p:nvGrpSpPr>
        <p:grpSpPr>
          <a:xfrm>
            <a:off x="7415709" y="3369916"/>
            <a:ext cx="495300" cy="304800"/>
            <a:chOff x="2772" y="2748"/>
            <a:chExt cx="312" cy="192"/>
          </a:xfrm>
        </p:grpSpPr>
        <p:sp>
          <p:nvSpPr>
            <p:cNvPr id="20603" name="Line 123"/>
            <p:cNvSpPr>
              <a:spLocks noChangeShapeType="1"/>
            </p:cNvSpPr>
            <p:nvPr/>
          </p:nvSpPr>
          <p:spPr bwMode="auto">
            <a:xfrm>
              <a:off x="2796" y="2772"/>
              <a:ext cx="288" cy="144"/>
            </a:xfrm>
            <a:prstGeom prst="line">
              <a:avLst/>
            </a:prstGeom>
            <a:noFill/>
            <a:ln w="9525">
              <a:solidFill>
                <a:srgbClr val="FF33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604" name="Line 124"/>
            <p:cNvSpPr>
              <a:spLocks noChangeShapeType="1"/>
            </p:cNvSpPr>
            <p:nvPr/>
          </p:nvSpPr>
          <p:spPr bwMode="auto">
            <a:xfrm flipH="1">
              <a:off x="2772" y="2748"/>
              <a:ext cx="264" cy="192"/>
            </a:xfrm>
            <a:prstGeom prst="line">
              <a:avLst/>
            </a:prstGeom>
            <a:noFill/>
            <a:ln w="9525">
              <a:solidFill>
                <a:srgbClr val="FF33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pSp>
      <p:grpSp>
        <p:nvGrpSpPr>
          <p:cNvPr id="20605" name="Group 125"/>
          <p:cNvGrpSpPr/>
          <p:nvPr/>
        </p:nvGrpSpPr>
        <p:grpSpPr>
          <a:xfrm>
            <a:off x="7523659" y="3909666"/>
            <a:ext cx="495300" cy="304800"/>
            <a:chOff x="2772" y="2748"/>
            <a:chExt cx="312" cy="192"/>
          </a:xfrm>
        </p:grpSpPr>
        <p:sp>
          <p:nvSpPr>
            <p:cNvPr id="20606" name="Line 126"/>
            <p:cNvSpPr>
              <a:spLocks noChangeShapeType="1"/>
            </p:cNvSpPr>
            <p:nvPr/>
          </p:nvSpPr>
          <p:spPr bwMode="auto">
            <a:xfrm>
              <a:off x="2796" y="2772"/>
              <a:ext cx="288" cy="144"/>
            </a:xfrm>
            <a:prstGeom prst="line">
              <a:avLst/>
            </a:prstGeom>
            <a:noFill/>
            <a:ln w="9525">
              <a:solidFill>
                <a:srgbClr val="FF33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607" name="Line 127"/>
            <p:cNvSpPr>
              <a:spLocks noChangeShapeType="1"/>
            </p:cNvSpPr>
            <p:nvPr/>
          </p:nvSpPr>
          <p:spPr bwMode="auto">
            <a:xfrm flipH="1">
              <a:off x="2772" y="2748"/>
              <a:ext cx="264" cy="192"/>
            </a:xfrm>
            <a:prstGeom prst="line">
              <a:avLst/>
            </a:prstGeom>
            <a:noFill/>
            <a:ln w="9525">
              <a:solidFill>
                <a:srgbClr val="FF33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pSp>
      <p:sp>
        <p:nvSpPr>
          <p:cNvPr id="20608" name="Oval 128"/>
          <p:cNvSpPr>
            <a:spLocks noChangeAspect="1" noChangeArrowheads="1"/>
          </p:cNvSpPr>
          <p:nvPr/>
        </p:nvSpPr>
        <p:spPr bwMode="auto">
          <a:xfrm>
            <a:off x="6286997" y="2392016"/>
            <a:ext cx="112712" cy="112712"/>
          </a:xfrm>
          <a:prstGeom prst="ellipse">
            <a:avLst/>
          </a:prstGeom>
          <a:solidFill>
            <a:srgbClr val="FF0000"/>
          </a:solidFill>
          <a:ln w="9525">
            <a:solidFill>
              <a:srgbClr val="FF0000"/>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latin typeface="微软雅黑" panose="020B0503020204020204" charset="-122"/>
              <a:ea typeface="微软雅黑" panose="020B0503020204020204" charset="-122"/>
            </a:endParaRPr>
          </a:p>
        </p:txBody>
      </p:sp>
      <p:sp>
        <p:nvSpPr>
          <p:cNvPr id="20609" name="Oval 129"/>
          <p:cNvSpPr>
            <a:spLocks noChangeAspect="1" noChangeArrowheads="1"/>
          </p:cNvSpPr>
          <p:nvPr/>
        </p:nvSpPr>
        <p:spPr bwMode="auto">
          <a:xfrm>
            <a:off x="6269534" y="5051078"/>
            <a:ext cx="112713" cy="112713"/>
          </a:xfrm>
          <a:prstGeom prst="ellipse">
            <a:avLst/>
          </a:prstGeom>
          <a:solidFill>
            <a:srgbClr val="FF0000"/>
          </a:solidFill>
          <a:ln w="9525">
            <a:solidFill>
              <a:srgbClr val="FF0000"/>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latin typeface="微软雅黑" panose="020B0503020204020204" charset="-122"/>
              <a:ea typeface="微软雅黑" panose="020B0503020204020204" charset="-122"/>
            </a:endParaRPr>
          </a:p>
        </p:txBody>
      </p:sp>
      <p:sp>
        <p:nvSpPr>
          <p:cNvPr id="20610" name="Oval 130"/>
          <p:cNvSpPr>
            <a:spLocks noChangeAspect="1" noChangeArrowheads="1"/>
          </p:cNvSpPr>
          <p:nvPr/>
        </p:nvSpPr>
        <p:spPr bwMode="auto">
          <a:xfrm>
            <a:off x="6260009" y="4520853"/>
            <a:ext cx="112713" cy="112713"/>
          </a:xfrm>
          <a:prstGeom prst="ellipse">
            <a:avLst/>
          </a:prstGeom>
          <a:solidFill>
            <a:srgbClr val="FF0000"/>
          </a:solidFill>
          <a:ln w="9525">
            <a:solidFill>
              <a:srgbClr val="FF0000"/>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latin typeface="微软雅黑" panose="020B0503020204020204" charset="-122"/>
              <a:ea typeface="微软雅黑" panose="020B0503020204020204" charset="-122"/>
            </a:endParaRPr>
          </a:p>
        </p:txBody>
      </p:sp>
      <p:sp>
        <p:nvSpPr>
          <p:cNvPr id="20611" name="Oval 131"/>
          <p:cNvSpPr>
            <a:spLocks noChangeAspect="1" noChangeArrowheads="1"/>
          </p:cNvSpPr>
          <p:nvPr/>
        </p:nvSpPr>
        <p:spPr bwMode="auto">
          <a:xfrm>
            <a:off x="6212384" y="5641628"/>
            <a:ext cx="112713" cy="112713"/>
          </a:xfrm>
          <a:prstGeom prst="ellipse">
            <a:avLst/>
          </a:prstGeom>
          <a:solidFill>
            <a:srgbClr val="FF0000"/>
          </a:solidFill>
          <a:ln w="9525">
            <a:solidFill>
              <a:srgbClr val="FF0000"/>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latin typeface="微软雅黑" panose="020B0503020204020204" charset="-122"/>
              <a:ea typeface="微软雅黑" panose="020B0503020204020204" charset="-122"/>
            </a:endParaRPr>
          </a:p>
        </p:txBody>
      </p:sp>
      <p:sp>
        <p:nvSpPr>
          <p:cNvPr id="20612" name="Oval 132"/>
          <p:cNvSpPr>
            <a:spLocks noChangeAspect="1" noChangeArrowheads="1"/>
          </p:cNvSpPr>
          <p:nvPr/>
        </p:nvSpPr>
        <p:spPr bwMode="auto">
          <a:xfrm>
            <a:off x="6288584" y="6300441"/>
            <a:ext cx="112713" cy="112712"/>
          </a:xfrm>
          <a:prstGeom prst="ellipse">
            <a:avLst/>
          </a:prstGeom>
          <a:solidFill>
            <a:srgbClr val="FF0000"/>
          </a:solidFill>
          <a:ln w="9525">
            <a:solidFill>
              <a:srgbClr val="FF0000"/>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latin typeface="微软雅黑" panose="020B0503020204020204" charset="-122"/>
              <a:ea typeface="微软雅黑" panose="020B0503020204020204" charset="-122"/>
            </a:endParaRPr>
          </a:p>
        </p:txBody>
      </p:sp>
      <p:sp>
        <p:nvSpPr>
          <p:cNvPr id="20615" name="Rectangle 135"/>
          <p:cNvSpPr>
            <a:spLocks noChangeArrowheads="1"/>
          </p:cNvSpPr>
          <p:nvPr/>
        </p:nvSpPr>
        <p:spPr bwMode="auto">
          <a:xfrm>
            <a:off x="1533885" y="-84"/>
            <a:ext cx="62801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3200">
                <a:latin typeface="微软雅黑" panose="020B0503020204020204" charset="-122"/>
                <a:ea typeface="微软雅黑" panose="020B0503020204020204" charset="-122"/>
              </a:rPr>
              <a:t>轴对称图形与中心对称图形的比较</a:t>
            </a:r>
          </a:p>
        </p:txBody>
      </p:sp>
      <p:sp>
        <p:nvSpPr>
          <p:cNvPr id="20628" name="Line 148"/>
          <p:cNvSpPr>
            <a:spLocks noChangeShapeType="1"/>
          </p:cNvSpPr>
          <p:nvPr/>
        </p:nvSpPr>
        <p:spPr bwMode="auto">
          <a:xfrm>
            <a:off x="2448422" y="2433291"/>
            <a:ext cx="1476375" cy="0"/>
          </a:xfrm>
          <a:prstGeom prst="line">
            <a:avLst/>
          </a:prstGeom>
          <a:noFill/>
          <a:ln w="38100">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Tree>
  </p:cSld>
  <p:clrMapOvr>
    <a:masterClrMapping/>
  </p:clrMapOvr>
  <p:transition>
    <p:push dir="u"/>
  </p:transition>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grpSp>
        <p:nvGrpSpPr>
          <p:cNvPr id="34" name="组合 33"/>
          <p:cNvGrpSpPr/>
          <p:nvPr/>
        </p:nvGrpSpPr>
        <p:grpSpPr>
          <a:xfrm>
            <a:off x="370205" y="142875"/>
            <a:ext cx="4071620" cy="777875"/>
            <a:chOff x="1214" y="1427"/>
            <a:chExt cx="6412" cy="1225"/>
          </a:xfrm>
        </p:grpSpPr>
        <p:sp>
          <p:nvSpPr>
            <p:cNvPr id="35" name="圆角矩形 31"/>
            <p:cNvSpPr/>
            <p:nvPr/>
          </p:nvSpPr>
          <p:spPr>
            <a:xfrm>
              <a:off x="1214" y="1628"/>
              <a:ext cx="2445" cy="930"/>
            </a:xfrm>
            <a:prstGeom prst="roundRect">
              <a:avLst>
                <a:gd name="adj" fmla="val 16667"/>
              </a:avLst>
            </a:prstGeom>
            <a:solidFill>
              <a:srgbClr val="FFFFD9"/>
            </a:solidFill>
            <a:ln w="25400" cap="flat" cmpd="sng">
              <a:solidFill>
                <a:srgbClr val="0099FF"/>
              </a:solidFill>
              <a:prstDash val="solid"/>
              <a:round/>
              <a:headEnd type="none" w="med" len="med"/>
              <a:tailEnd type="none" w="med" len="med"/>
            </a:ln>
          </p:spPr>
          <p:txBody>
            <a:bodyPr anchor="t"/>
            <a:lstStyle/>
            <a:p>
              <a:pPr algn="ctr"/>
              <a:r>
                <a:rPr lang="zh-CN" altLang="en-US" sz="2800" b="1">
                  <a:latin typeface="微软雅黑" panose="020B0503020204020204" charset="-122"/>
                  <a:ea typeface="微软雅黑" panose="020B0503020204020204" charset="-122"/>
                </a:rPr>
                <a:t>知识点</a:t>
              </a:r>
            </a:p>
          </p:txBody>
        </p:sp>
        <p:sp>
          <p:nvSpPr>
            <p:cNvPr id="29703" name="文本框 28"/>
            <p:cNvSpPr txBox="1"/>
            <p:nvPr/>
          </p:nvSpPr>
          <p:spPr>
            <a:xfrm>
              <a:off x="4593" y="1628"/>
              <a:ext cx="3033" cy="822"/>
            </a:xfrm>
            <a:prstGeom prst="rect">
              <a:avLst/>
            </a:prstGeom>
            <a:noFill/>
            <a:ln w="9525">
              <a:noFill/>
            </a:ln>
          </p:spPr>
          <p:txBody>
            <a:bodyPr wrap="square" anchor="t">
              <a:spAutoFit/>
            </a:bodyPr>
            <a:lstStyle/>
            <a:p>
              <a:r>
                <a:rPr lang="zh-CN" altLang="en-US" sz="2800" b="1" dirty="0">
                  <a:solidFill>
                    <a:srgbClr val="FF0000"/>
                  </a:solidFill>
                  <a:latin typeface="微软雅黑" panose="020B0503020204020204" charset="-122"/>
                  <a:ea typeface="微软雅黑" panose="020B0503020204020204" charset="-122"/>
                </a:rPr>
                <a:t>中心对称</a:t>
              </a:r>
            </a:p>
          </p:txBody>
        </p:sp>
        <p:sp>
          <p:nvSpPr>
            <p:cNvPr id="29701" name="AutoShape 11"/>
            <p:cNvSpPr/>
            <p:nvPr/>
          </p:nvSpPr>
          <p:spPr>
            <a:xfrm>
              <a:off x="3544" y="1427"/>
              <a:ext cx="1225" cy="1225"/>
            </a:xfrm>
            <a:prstGeom prst="diamond">
              <a:avLst/>
            </a:prstGeom>
            <a:solidFill>
              <a:srgbClr val="FF6600"/>
            </a:solidFill>
            <a:ln w="38100" cap="flat" cmpd="sng">
              <a:solidFill>
                <a:schemeClr val="bg1"/>
              </a:solidFill>
              <a:prstDash val="solid"/>
              <a:miter/>
              <a:headEnd type="none" w="med" len="med"/>
              <a:tailEnd type="none" w="med" len="med"/>
            </a:ln>
            <a:effectLst>
              <a:outerShdw sy="50000" rotWithShape="0">
                <a:srgbClr val="808080">
                  <a:alpha val="50000"/>
                </a:srgbClr>
              </a:outerShdw>
            </a:effectLst>
          </p:spPr>
          <p:txBody>
            <a:bodyPr wrap="none" anchor="ctr"/>
            <a:lstStyle/>
            <a:p>
              <a:pPr algn="ctr" eaLnBrk="0" hangingPunct="0"/>
              <a:r>
                <a:rPr lang="en-US" altLang="ko-KR" sz="2800" b="1">
                  <a:solidFill>
                    <a:srgbClr val="FFFFFF"/>
                  </a:solidFill>
                  <a:latin typeface="Calibri" panose="020F0502020204030204"/>
                  <a:ea typeface="Gulim" panose="020B0600000101010101" pitchFamily="34" charset="-127"/>
                </a:rPr>
                <a:t>2</a:t>
              </a:r>
            </a:p>
          </p:txBody>
        </p:sp>
      </p:grpSp>
      <p:grpSp>
        <p:nvGrpSpPr>
          <p:cNvPr id="19" name="组合 18"/>
          <p:cNvGrpSpPr/>
          <p:nvPr/>
        </p:nvGrpSpPr>
        <p:grpSpPr>
          <a:xfrm>
            <a:off x="2038985" y="3702685"/>
            <a:ext cx="7652385" cy="2693670"/>
            <a:chOff x="3236" y="4911"/>
            <a:chExt cx="12051" cy="4242"/>
          </a:xfrm>
        </p:grpSpPr>
        <p:grpSp>
          <p:nvGrpSpPr>
            <p:cNvPr id="14" name="组合 13"/>
            <p:cNvGrpSpPr/>
            <p:nvPr/>
          </p:nvGrpSpPr>
          <p:grpSpPr>
            <a:xfrm>
              <a:off x="3236" y="4911"/>
              <a:ext cx="12051" cy="4242"/>
              <a:chOff x="3159" y="4989"/>
              <a:chExt cx="12051" cy="4242"/>
            </a:xfrm>
          </p:grpSpPr>
          <p:sp>
            <p:nvSpPr>
              <p:cNvPr id="10" name="文本框 9"/>
              <p:cNvSpPr txBox="1"/>
              <p:nvPr/>
            </p:nvSpPr>
            <p:spPr>
              <a:xfrm>
                <a:off x="11345" y="4989"/>
                <a:ext cx="1106" cy="822"/>
              </a:xfrm>
              <a:prstGeom prst="rect">
                <a:avLst/>
              </a:prstGeom>
              <a:noFill/>
            </p:spPr>
            <p:txBody>
              <a:bodyPr wrap="square" rtlCol="0">
                <a:spAutoFit/>
              </a:bodyPr>
              <a:lstStyle/>
              <a:p>
                <a:r>
                  <a:rPr lang="en-US" altLang="zh-CN" sz="2800"/>
                  <a:t>E</a:t>
                </a:r>
              </a:p>
            </p:txBody>
          </p:sp>
          <p:grpSp>
            <p:nvGrpSpPr>
              <p:cNvPr id="12" name="组合 11"/>
              <p:cNvGrpSpPr/>
              <p:nvPr/>
            </p:nvGrpSpPr>
            <p:grpSpPr>
              <a:xfrm>
                <a:off x="3159" y="5501"/>
                <a:ext cx="12051" cy="3730"/>
                <a:chOff x="2116" y="5732"/>
                <a:chExt cx="12051" cy="3730"/>
              </a:xfrm>
            </p:grpSpPr>
            <p:pic>
              <p:nvPicPr>
                <p:cNvPr id="4" name="图片 3"/>
                <p:cNvPicPr>
                  <a:picLocks noChangeAspect="1"/>
                </p:cNvPicPr>
                <p:nvPr/>
              </p:nvPicPr>
              <p:blipFill>
                <a:blip r:embed="rId2" cstate="email"/>
                <a:stretch>
                  <a:fillRect/>
                </a:stretch>
              </p:blipFill>
              <p:spPr>
                <a:xfrm>
                  <a:off x="2928" y="5732"/>
                  <a:ext cx="10354" cy="3094"/>
                </a:xfrm>
                <a:prstGeom prst="rect">
                  <a:avLst/>
                </a:prstGeom>
              </p:spPr>
            </p:pic>
            <p:sp>
              <p:nvSpPr>
                <p:cNvPr id="5" name="文本框 4"/>
                <p:cNvSpPr txBox="1"/>
                <p:nvPr/>
              </p:nvSpPr>
              <p:spPr>
                <a:xfrm>
                  <a:off x="2116" y="7003"/>
                  <a:ext cx="1106" cy="822"/>
                </a:xfrm>
                <a:prstGeom prst="rect">
                  <a:avLst/>
                </a:prstGeom>
                <a:noFill/>
              </p:spPr>
              <p:txBody>
                <a:bodyPr wrap="square" rtlCol="0">
                  <a:spAutoFit/>
                </a:bodyPr>
                <a:lstStyle/>
                <a:p>
                  <a:r>
                    <a:rPr lang="en-US" altLang="zh-CN" sz="2800"/>
                    <a:t>A</a:t>
                  </a:r>
                </a:p>
              </p:txBody>
            </p:sp>
            <p:sp>
              <p:nvSpPr>
                <p:cNvPr id="6" name="文本框 5"/>
                <p:cNvSpPr txBox="1"/>
                <p:nvPr/>
              </p:nvSpPr>
              <p:spPr>
                <a:xfrm>
                  <a:off x="5765" y="7003"/>
                  <a:ext cx="1106" cy="822"/>
                </a:xfrm>
                <a:prstGeom prst="rect">
                  <a:avLst/>
                </a:prstGeom>
                <a:noFill/>
              </p:spPr>
              <p:txBody>
                <a:bodyPr wrap="square" rtlCol="0">
                  <a:spAutoFit/>
                </a:bodyPr>
                <a:lstStyle/>
                <a:p>
                  <a:r>
                    <a:rPr lang="en-US" altLang="zh-CN" sz="2800"/>
                    <a:t>C</a:t>
                  </a:r>
                </a:p>
              </p:txBody>
            </p:sp>
            <p:sp>
              <p:nvSpPr>
                <p:cNvPr id="7" name="文本框 6"/>
                <p:cNvSpPr txBox="1"/>
                <p:nvPr/>
              </p:nvSpPr>
              <p:spPr>
                <a:xfrm>
                  <a:off x="4963" y="8640"/>
                  <a:ext cx="1106" cy="822"/>
                </a:xfrm>
                <a:prstGeom prst="rect">
                  <a:avLst/>
                </a:prstGeom>
                <a:noFill/>
              </p:spPr>
              <p:txBody>
                <a:bodyPr wrap="square" rtlCol="0">
                  <a:spAutoFit/>
                </a:bodyPr>
                <a:lstStyle/>
                <a:p>
                  <a:r>
                    <a:rPr lang="en-US" altLang="zh-CN" sz="2800"/>
                    <a:t>B</a:t>
                  </a:r>
                </a:p>
              </p:txBody>
            </p:sp>
            <p:sp>
              <p:nvSpPr>
                <p:cNvPr id="8" name="文本框 7"/>
                <p:cNvSpPr txBox="1"/>
                <p:nvPr/>
              </p:nvSpPr>
              <p:spPr>
                <a:xfrm>
                  <a:off x="13061" y="6868"/>
                  <a:ext cx="1106" cy="822"/>
                </a:xfrm>
                <a:prstGeom prst="rect">
                  <a:avLst/>
                </a:prstGeom>
                <a:noFill/>
              </p:spPr>
              <p:txBody>
                <a:bodyPr wrap="square" rtlCol="0">
                  <a:spAutoFit/>
                </a:bodyPr>
                <a:lstStyle/>
                <a:p>
                  <a:r>
                    <a:rPr lang="en-US" altLang="zh-CN" sz="2800"/>
                    <a:t>D</a:t>
                  </a:r>
                </a:p>
              </p:txBody>
            </p:sp>
            <p:sp>
              <p:nvSpPr>
                <p:cNvPr id="9" name="文本框 8"/>
                <p:cNvSpPr txBox="1"/>
                <p:nvPr/>
              </p:nvSpPr>
              <p:spPr>
                <a:xfrm>
                  <a:off x="9414" y="7003"/>
                  <a:ext cx="1106" cy="822"/>
                </a:xfrm>
                <a:prstGeom prst="rect">
                  <a:avLst/>
                </a:prstGeom>
                <a:noFill/>
              </p:spPr>
              <p:txBody>
                <a:bodyPr wrap="square" rtlCol="0">
                  <a:spAutoFit/>
                </a:bodyPr>
                <a:lstStyle/>
                <a:p>
                  <a:r>
                    <a:rPr lang="en-US" altLang="zh-CN" sz="2800"/>
                    <a:t>F</a:t>
                  </a:r>
                </a:p>
              </p:txBody>
            </p:sp>
            <p:sp>
              <p:nvSpPr>
                <p:cNvPr id="11" name="文本框 10"/>
                <p:cNvSpPr txBox="1"/>
                <p:nvPr/>
              </p:nvSpPr>
              <p:spPr>
                <a:xfrm>
                  <a:off x="7670" y="7423"/>
                  <a:ext cx="1106" cy="822"/>
                </a:xfrm>
                <a:prstGeom prst="rect">
                  <a:avLst/>
                </a:prstGeom>
                <a:noFill/>
              </p:spPr>
              <p:txBody>
                <a:bodyPr wrap="square" rtlCol="0">
                  <a:spAutoFit/>
                </a:bodyPr>
                <a:lstStyle/>
                <a:p>
                  <a:r>
                    <a:rPr lang="en-US" altLang="zh-CN" sz="2800"/>
                    <a:t>O</a:t>
                  </a:r>
                </a:p>
              </p:txBody>
            </p:sp>
          </p:grpSp>
        </p:grpSp>
        <p:cxnSp>
          <p:nvCxnSpPr>
            <p:cNvPr id="16" name="直接连接符 15"/>
            <p:cNvCxnSpPr/>
            <p:nvPr/>
          </p:nvCxnSpPr>
          <p:spPr>
            <a:xfrm flipV="1">
              <a:off x="6384" y="5539"/>
              <a:ext cx="5730" cy="2850"/>
            </a:xfrm>
            <a:prstGeom prst="line">
              <a:avLst/>
            </a:prstGeom>
            <a:ln w="28575" cmpd="sng">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V="1">
              <a:off x="4166" y="6552"/>
              <a:ext cx="10144" cy="829"/>
            </a:xfrm>
            <a:prstGeom prst="line">
              <a:avLst/>
            </a:prstGeom>
            <a:ln w="28575" cmpd="sng">
              <a:solidFill>
                <a:srgbClr val="169A3D"/>
              </a:solidFill>
              <a:prstDash val="dash"/>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V="1">
              <a:off x="7363" y="6552"/>
              <a:ext cx="3645" cy="829"/>
            </a:xfrm>
            <a:prstGeom prst="line">
              <a:avLst/>
            </a:prstGeom>
            <a:ln w="28575" cmpd="sng">
              <a:solidFill>
                <a:schemeClr val="accent1">
                  <a:shade val="50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20" name="文本框 19"/>
          <p:cNvSpPr txBox="1"/>
          <p:nvPr/>
        </p:nvSpPr>
        <p:spPr>
          <a:xfrm>
            <a:off x="374650" y="1477010"/>
            <a:ext cx="11442700" cy="2330450"/>
          </a:xfrm>
          <a:prstGeom prst="rect">
            <a:avLst/>
          </a:prstGeom>
          <a:noFill/>
        </p:spPr>
        <p:txBody>
          <a:bodyPr wrap="square" rtlCol="0" anchor="t">
            <a:spAutoFit/>
          </a:bodyPr>
          <a:lstStyle/>
          <a:p>
            <a:pPr algn="l">
              <a:lnSpc>
                <a:spcPct val="130000"/>
              </a:lnSpc>
            </a:pPr>
            <a:r>
              <a:rPr lang="en-US" sz="2800" dirty="0">
                <a:solidFill>
                  <a:sysClr val="windowText" lastClr="000000"/>
                </a:solidFill>
                <a:latin typeface="微软雅黑" panose="020B0503020204020204" charset="-122"/>
                <a:ea typeface="微软雅黑" panose="020B0503020204020204" charset="-122"/>
                <a:cs typeface="微软雅黑" panose="020B0503020204020204" charset="-122"/>
                <a:sym typeface="+mn-ea"/>
              </a:rPr>
              <a:t>1.</a:t>
            </a:r>
            <a:r>
              <a:rPr sz="2800" dirty="0">
                <a:solidFill>
                  <a:sysClr val="windowText" lastClr="000000"/>
                </a:solidFill>
                <a:latin typeface="微软雅黑" panose="020B0503020204020204" charset="-122"/>
                <a:ea typeface="微软雅黑" panose="020B0503020204020204" charset="-122"/>
                <a:cs typeface="微软雅黑" panose="020B0503020204020204" charset="-122"/>
                <a:sym typeface="+mn-ea"/>
              </a:rPr>
              <a:t>如图，</a:t>
            </a:r>
            <a:r>
              <a:rPr sz="2800" dirty="0">
                <a:solidFill>
                  <a:sysClr val="windowText" lastClr="000000"/>
                </a:solidFill>
                <a:latin typeface="宋体" panose="02010600030101010101" pitchFamily="2" charset="-122"/>
                <a:ea typeface="宋体" panose="02010600030101010101" pitchFamily="2" charset="-122"/>
                <a:cs typeface="微软雅黑" panose="020B0503020204020204" charset="-122"/>
                <a:sym typeface="+mn-ea"/>
              </a:rPr>
              <a:t>△</a:t>
            </a:r>
            <a:r>
              <a:rPr kumimoji="1" lang="en-US" altLang="zh-CN" sz="2800" dirty="0" err="1">
                <a:latin typeface="Times New Roman" panose="02020603050405020304" pitchFamily="18" charset="0"/>
                <a:ea typeface="微软雅黑" panose="020B0503020204020204" charset="-122"/>
                <a:cs typeface="Times New Roman" panose="02020603050405020304" pitchFamily="18" charset="0"/>
                <a:sym typeface="+mn-ea"/>
              </a:rPr>
              <a:t>ABC</a:t>
            </a:r>
            <a:r>
              <a:rPr sz="2800" dirty="0" err="1">
                <a:solidFill>
                  <a:sysClr val="windowText" lastClr="000000"/>
                </a:solidFill>
                <a:latin typeface="微软雅黑" panose="020B0503020204020204" charset="-122"/>
                <a:ea typeface="微软雅黑" panose="020B0503020204020204" charset="-122"/>
                <a:cs typeface="微软雅黑" panose="020B0503020204020204" charset="-122"/>
                <a:sym typeface="+mn-ea"/>
              </a:rPr>
              <a:t>和</a:t>
            </a:r>
            <a:r>
              <a:rPr sz="2800" dirty="0" err="1">
                <a:solidFill>
                  <a:sysClr val="windowText" lastClr="000000"/>
                </a:solidFill>
                <a:latin typeface="宋体" panose="02010600030101010101" pitchFamily="2" charset="-122"/>
                <a:ea typeface="宋体" panose="02010600030101010101" pitchFamily="2" charset="-122"/>
                <a:cs typeface="微软雅黑" panose="020B0503020204020204" charset="-122"/>
                <a:sym typeface="+mn-ea"/>
              </a:rPr>
              <a:t>△</a:t>
            </a:r>
            <a:r>
              <a:rPr kumimoji="1" lang="en-US" altLang="zh-CN" sz="2800" dirty="0" err="1">
                <a:latin typeface="Times New Roman" panose="02020603050405020304" pitchFamily="18" charset="0"/>
                <a:ea typeface="微软雅黑" panose="020B0503020204020204" charset="-122"/>
                <a:cs typeface="Times New Roman" panose="02020603050405020304" pitchFamily="18" charset="0"/>
                <a:sym typeface="+mn-ea"/>
              </a:rPr>
              <a:t>DEF</a:t>
            </a:r>
            <a:r>
              <a:rPr sz="2800" dirty="0" err="1">
                <a:solidFill>
                  <a:sysClr val="windowText" lastClr="000000"/>
                </a:solidFill>
                <a:latin typeface="微软雅黑" panose="020B0503020204020204" charset="-122"/>
                <a:ea typeface="微软雅黑" panose="020B0503020204020204" charset="-122"/>
                <a:cs typeface="微软雅黑" panose="020B0503020204020204" charset="-122"/>
                <a:sym typeface="+mn-ea"/>
              </a:rPr>
              <a:t>的顶点</a:t>
            </a:r>
            <a:r>
              <a:rPr kumimoji="1" lang="en-US" altLang="zh-CN" sz="2800" dirty="0" err="1">
                <a:latin typeface="Times New Roman" panose="02020603050405020304" pitchFamily="18" charset="0"/>
                <a:ea typeface="微软雅黑" panose="020B0503020204020204" charset="-122"/>
                <a:cs typeface="Times New Roman" panose="02020603050405020304" pitchFamily="18" charset="0"/>
                <a:sym typeface="+mn-ea"/>
              </a:rPr>
              <a:t>A，C，F，D</a:t>
            </a:r>
            <a:r>
              <a:rPr sz="2800" dirty="0" err="1">
                <a:solidFill>
                  <a:sysClr val="windowText" lastClr="000000"/>
                </a:solidFill>
                <a:latin typeface="微软雅黑" panose="020B0503020204020204" charset="-122"/>
                <a:ea typeface="微软雅黑" panose="020B0503020204020204" charset="-122"/>
                <a:cs typeface="微软雅黑" panose="020B0503020204020204" charset="-122"/>
                <a:sym typeface="+mn-ea"/>
              </a:rPr>
              <a:t>在同一条直线上，</a:t>
            </a:r>
            <a:r>
              <a:rPr kumimoji="1" lang="en-US" altLang="zh-CN" sz="2800" dirty="0" err="1">
                <a:latin typeface="Times New Roman" panose="02020603050405020304" pitchFamily="18" charset="0"/>
                <a:ea typeface="微软雅黑" panose="020B0503020204020204" charset="-122"/>
                <a:cs typeface="Times New Roman" panose="02020603050405020304" pitchFamily="18" charset="0"/>
                <a:sym typeface="+mn-ea"/>
              </a:rPr>
              <a:t>O</a:t>
            </a:r>
            <a:r>
              <a:rPr sz="2800" dirty="0" err="1">
                <a:solidFill>
                  <a:sysClr val="windowText" lastClr="000000"/>
                </a:solidFill>
                <a:latin typeface="微软雅黑" panose="020B0503020204020204" charset="-122"/>
                <a:ea typeface="微软雅黑" panose="020B0503020204020204" charset="-122"/>
                <a:cs typeface="微软雅黑" panose="020B0503020204020204" charset="-122"/>
                <a:sym typeface="+mn-ea"/>
              </a:rPr>
              <a:t>为线段</a:t>
            </a:r>
            <a:r>
              <a:rPr kumimoji="1" lang="en-US" altLang="zh-CN" sz="2800" dirty="0" err="1">
                <a:latin typeface="Times New Roman" panose="02020603050405020304" pitchFamily="18" charset="0"/>
                <a:ea typeface="微软雅黑" panose="020B0503020204020204" charset="-122"/>
                <a:cs typeface="Times New Roman" panose="02020603050405020304" pitchFamily="18" charset="0"/>
                <a:sym typeface="+mn-ea"/>
              </a:rPr>
              <a:t>CF</a:t>
            </a:r>
            <a:r>
              <a:rPr sz="2800" dirty="0" err="1">
                <a:solidFill>
                  <a:sysClr val="windowText" lastClr="000000"/>
                </a:solidFill>
                <a:latin typeface="微软雅黑" panose="020B0503020204020204" charset="-122"/>
                <a:ea typeface="微软雅黑" panose="020B0503020204020204" charset="-122"/>
                <a:cs typeface="微软雅黑" panose="020B0503020204020204" charset="-122"/>
                <a:sym typeface="+mn-ea"/>
              </a:rPr>
              <a:t>的中点，</a:t>
            </a:r>
            <a:r>
              <a:rPr kumimoji="1" lang="en-US" altLang="zh-CN" sz="2800" dirty="0" err="1">
                <a:latin typeface="Times New Roman" panose="02020603050405020304" pitchFamily="18" charset="0"/>
                <a:ea typeface="微软雅黑" panose="020B0503020204020204" charset="-122"/>
                <a:cs typeface="Times New Roman" panose="02020603050405020304" pitchFamily="18" charset="0"/>
                <a:sym typeface="+mn-ea"/>
              </a:rPr>
              <a:t>AC＝DF，BC＝EF</a:t>
            </a:r>
            <a:r>
              <a:rPr kumimoji="1" lang="en-US" altLang="zh-CN" sz="2800" dirty="0">
                <a:latin typeface="Times New Roman" panose="02020603050405020304" pitchFamily="18" charset="0"/>
                <a:ea typeface="微软雅黑" panose="020B0503020204020204" charset="-122"/>
                <a:cs typeface="Times New Roman" panose="02020603050405020304" pitchFamily="18" charset="0"/>
                <a:sym typeface="+mn-ea"/>
              </a:rPr>
              <a:t>，∠ACB＝∠DFE.</a:t>
            </a:r>
            <a:r>
              <a:rPr sz="2800" dirty="0">
                <a:solidFill>
                  <a:sysClr val="windowText" lastClr="000000"/>
                </a:solidFill>
                <a:latin typeface="微软雅黑" panose="020B0503020204020204" charset="-122"/>
                <a:ea typeface="微软雅黑" panose="020B0503020204020204" charset="-122"/>
                <a:cs typeface="微软雅黑" panose="020B0503020204020204" charset="-122"/>
                <a:sym typeface="+mn-ea"/>
              </a:rPr>
              <a:t>将</a:t>
            </a:r>
            <a:r>
              <a:rPr sz="2800" dirty="0">
                <a:solidFill>
                  <a:sysClr val="windowText" lastClr="000000"/>
                </a:solidFill>
                <a:latin typeface="宋体" panose="02010600030101010101" pitchFamily="2" charset="-122"/>
                <a:ea typeface="宋体" panose="02010600030101010101" pitchFamily="2" charset="-122"/>
                <a:cs typeface="微软雅黑" panose="020B0503020204020204" charset="-122"/>
                <a:sym typeface="+mn-ea"/>
              </a:rPr>
              <a:t>△</a:t>
            </a:r>
            <a:r>
              <a:rPr kumimoji="1" lang="en-US" altLang="zh-CN" sz="2800" dirty="0">
                <a:latin typeface="Times New Roman" panose="02020603050405020304" pitchFamily="18" charset="0"/>
                <a:ea typeface="微软雅黑" panose="020B0503020204020204" charset="-122"/>
                <a:cs typeface="Times New Roman" panose="02020603050405020304" pitchFamily="18" charset="0"/>
                <a:sym typeface="+mn-ea"/>
              </a:rPr>
              <a:t>ABC</a:t>
            </a:r>
            <a:r>
              <a:rPr sz="2800" dirty="0">
                <a:solidFill>
                  <a:sysClr val="windowText" lastClr="000000"/>
                </a:solidFill>
                <a:latin typeface="微软雅黑" panose="020B0503020204020204" charset="-122"/>
                <a:ea typeface="微软雅黑" panose="020B0503020204020204" charset="-122"/>
                <a:cs typeface="微软雅黑" panose="020B0503020204020204" charset="-122"/>
                <a:sym typeface="+mn-ea"/>
              </a:rPr>
              <a:t>绕点</a:t>
            </a:r>
            <a:r>
              <a:rPr kumimoji="1" lang="en-US" altLang="zh-CN" sz="2800" dirty="0">
                <a:latin typeface="Times New Roman" panose="02020603050405020304" pitchFamily="18" charset="0"/>
                <a:ea typeface="微软雅黑" panose="020B0503020204020204" charset="-122"/>
                <a:cs typeface="Times New Roman" panose="02020603050405020304" pitchFamily="18" charset="0"/>
                <a:sym typeface="+mn-ea"/>
              </a:rPr>
              <a:t>O</a:t>
            </a:r>
            <a:r>
              <a:rPr sz="2800" dirty="0">
                <a:solidFill>
                  <a:sysClr val="windowText" lastClr="000000"/>
                </a:solidFill>
                <a:latin typeface="微软雅黑" panose="020B0503020204020204" charset="-122"/>
                <a:ea typeface="微软雅黑" panose="020B0503020204020204" charset="-122"/>
                <a:cs typeface="微软雅黑" panose="020B0503020204020204" charset="-122"/>
                <a:sym typeface="+mn-ea"/>
              </a:rPr>
              <a:t>旋转180°后，它能与</a:t>
            </a:r>
            <a:r>
              <a:rPr sz="2800" dirty="0">
                <a:solidFill>
                  <a:sysClr val="windowText" lastClr="000000"/>
                </a:solidFill>
                <a:latin typeface="宋体" panose="02010600030101010101" pitchFamily="2" charset="-122"/>
                <a:ea typeface="宋体" panose="02010600030101010101" pitchFamily="2" charset="-122"/>
                <a:cs typeface="微软雅黑" panose="020B0503020204020204" charset="-122"/>
                <a:sym typeface="+mn-ea"/>
              </a:rPr>
              <a:t>△</a:t>
            </a:r>
            <a:r>
              <a:rPr kumimoji="1" lang="en-US" altLang="zh-CN" sz="2800" dirty="0">
                <a:latin typeface="Times New Roman" panose="02020603050405020304" pitchFamily="18" charset="0"/>
                <a:ea typeface="微软雅黑" panose="020B0503020204020204" charset="-122"/>
                <a:cs typeface="Times New Roman" panose="02020603050405020304" pitchFamily="18" charset="0"/>
                <a:sym typeface="+mn-ea"/>
              </a:rPr>
              <a:t>DEF</a:t>
            </a:r>
            <a:r>
              <a:rPr sz="2800" dirty="0">
                <a:solidFill>
                  <a:sysClr val="windowText" lastClr="000000"/>
                </a:solidFill>
                <a:latin typeface="微软雅黑" panose="020B0503020204020204" charset="-122"/>
                <a:ea typeface="微软雅黑" panose="020B0503020204020204" charset="-122"/>
                <a:cs typeface="微软雅黑" panose="020B0503020204020204" charset="-122"/>
                <a:sym typeface="+mn-ea"/>
              </a:rPr>
              <a:t>重合吗? </a:t>
            </a:r>
            <a:r>
              <a:rPr sz="2800" dirty="0" err="1">
                <a:solidFill>
                  <a:sysClr val="windowText" lastClr="000000"/>
                </a:solidFill>
                <a:latin typeface="微软雅黑" panose="020B0503020204020204" charset="-122"/>
                <a:ea typeface="微软雅黑" panose="020B0503020204020204" charset="-122"/>
                <a:cs typeface="微软雅黑" panose="020B0503020204020204" charset="-122"/>
                <a:sym typeface="+mn-ea"/>
              </a:rPr>
              <a:t>如果能重合，那么线段</a:t>
            </a:r>
            <a:r>
              <a:rPr kumimoji="1" lang="en-US" altLang="zh-CN" sz="2800" dirty="0" err="1">
                <a:latin typeface="Times New Roman" panose="02020603050405020304" pitchFamily="18" charset="0"/>
                <a:ea typeface="微软雅黑" panose="020B0503020204020204" charset="-122"/>
                <a:cs typeface="Times New Roman" panose="02020603050405020304" pitchFamily="18" charset="0"/>
                <a:sym typeface="+mn-ea"/>
              </a:rPr>
              <a:t>AB，AC，BC</a:t>
            </a:r>
            <a:r>
              <a:rPr sz="2800" dirty="0" err="1">
                <a:solidFill>
                  <a:sysClr val="windowText" lastClr="000000"/>
                </a:solidFill>
                <a:latin typeface="微软雅黑" panose="020B0503020204020204" charset="-122"/>
                <a:ea typeface="微软雅黑" panose="020B0503020204020204" charset="-122"/>
                <a:cs typeface="微软雅黑" panose="020B0503020204020204" charset="-122"/>
                <a:sym typeface="+mn-ea"/>
              </a:rPr>
              <a:t>分别与哪些线段重合，点</a:t>
            </a:r>
            <a:r>
              <a:rPr kumimoji="1" lang="en-US" altLang="zh-CN" sz="2800" dirty="0" err="1">
                <a:latin typeface="Times New Roman" panose="02020603050405020304" pitchFamily="18" charset="0"/>
                <a:ea typeface="微软雅黑" panose="020B0503020204020204" charset="-122"/>
                <a:cs typeface="Times New Roman" panose="02020603050405020304" pitchFamily="18" charset="0"/>
                <a:sym typeface="+mn-ea"/>
              </a:rPr>
              <a:t>A，B，C</a:t>
            </a:r>
            <a:r>
              <a:rPr sz="2800" dirty="0" err="1">
                <a:solidFill>
                  <a:sysClr val="windowText" lastClr="000000"/>
                </a:solidFill>
                <a:latin typeface="微软雅黑" panose="020B0503020204020204" charset="-122"/>
                <a:ea typeface="微软雅黑" panose="020B0503020204020204" charset="-122"/>
                <a:cs typeface="微软雅黑" panose="020B0503020204020204" charset="-122"/>
                <a:sym typeface="+mn-ea"/>
              </a:rPr>
              <a:t>分别与哪些点重合</a:t>
            </a:r>
            <a:r>
              <a:rPr sz="2800" dirty="0">
                <a:solidFill>
                  <a:sysClr val="windowText" lastClr="000000"/>
                </a:solidFill>
                <a:latin typeface="微软雅黑" panose="020B0503020204020204" charset="-122"/>
                <a:ea typeface="微软雅黑" panose="020B0503020204020204" charset="-122"/>
                <a:cs typeface="微软雅黑" panose="020B0503020204020204" charset="-122"/>
                <a:sym typeface="+mn-ea"/>
              </a:rPr>
              <a:t>?</a:t>
            </a:r>
            <a:endParaRPr lang="zh-CN" altLang="en-US" sz="2800" dirty="0">
              <a:solidFill>
                <a:sysClr val="windowText" lastClr="000000"/>
              </a:solidFill>
              <a:latin typeface="微软雅黑" panose="020B0503020204020204" charset="-122"/>
              <a:ea typeface="微软雅黑" panose="020B0503020204020204" charset="-122"/>
              <a:cs typeface="微软雅黑" panose="020B0503020204020204" charset="-122"/>
              <a:sym typeface="+mn-ea"/>
            </a:endParaRPr>
          </a:p>
        </p:txBody>
      </p:sp>
      <p:sp>
        <p:nvSpPr>
          <p:cNvPr id="21" name="文本框 20"/>
          <p:cNvSpPr txBox="1"/>
          <p:nvPr/>
        </p:nvSpPr>
        <p:spPr>
          <a:xfrm>
            <a:off x="370205" y="1077595"/>
            <a:ext cx="1479550" cy="521970"/>
          </a:xfrm>
          <a:prstGeom prst="rect">
            <a:avLst/>
          </a:prstGeom>
          <a:solidFill>
            <a:srgbClr val="FFFF00"/>
          </a:solidFill>
        </p:spPr>
        <p:txBody>
          <a:bodyPr wrap="square" rtlCol="0">
            <a:spAutoFit/>
          </a:bodyPr>
          <a:lstStyle/>
          <a:p>
            <a:r>
              <a:rPr lang="zh-CN" altLang="en-US" sz="2800" b="1"/>
              <a:t>做一做</a:t>
            </a:r>
          </a:p>
        </p:txBody>
      </p:sp>
      <p:sp>
        <p:nvSpPr>
          <p:cNvPr id="22" name="文本框 21"/>
          <p:cNvSpPr txBox="1"/>
          <p:nvPr/>
        </p:nvSpPr>
        <p:spPr>
          <a:xfrm>
            <a:off x="370205" y="6212840"/>
            <a:ext cx="6603365" cy="521970"/>
          </a:xfrm>
          <a:prstGeom prst="rect">
            <a:avLst/>
          </a:prstGeom>
          <a:noFill/>
        </p:spPr>
        <p:txBody>
          <a:bodyPr wrap="square" rtlCol="0">
            <a:spAutoFit/>
          </a:bodyPr>
          <a:lstStyle/>
          <a:p>
            <a:r>
              <a:rPr lang="en-US" altLang="zh-CN" sz="2800" dirty="0">
                <a:latin typeface="微软雅黑" panose="020B0503020204020204" charset="-122"/>
                <a:ea typeface="微软雅黑" panose="020B0503020204020204" charset="-122"/>
                <a:cs typeface="微软雅黑" panose="020B0503020204020204" charset="-122"/>
              </a:rPr>
              <a:t>2.</a:t>
            </a:r>
            <a:r>
              <a:rPr lang="zh-CN" altLang="en-US" sz="2800" dirty="0">
                <a:latin typeface="微软雅黑" panose="020B0503020204020204" charset="-122"/>
                <a:ea typeface="微软雅黑" panose="020B0503020204020204" charset="-122"/>
                <a:cs typeface="微软雅黑" panose="020B0503020204020204" charset="-122"/>
              </a:rPr>
              <a:t>请你再画出两个具有上述特征的图形</a:t>
            </a:r>
            <a:r>
              <a:rPr lang="en-US" altLang="zh-CN" sz="2800" dirty="0">
                <a:latin typeface="微软雅黑" panose="020B0503020204020204" charset="-122"/>
                <a:ea typeface="微软雅黑" panose="020B0503020204020204" charset="-122"/>
                <a:cs typeface="微软雅黑" panose="020B0503020204020204" charset="-122"/>
              </a:rPr>
              <a:t>.</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40" name="直接连接符 7"/>
          <p:cNvSpPr>
            <a:spLocks noChangeShapeType="1"/>
          </p:cNvSpPr>
          <p:nvPr userDrawn="1"/>
        </p:nvSpPr>
        <p:spPr bwMode="auto">
          <a:xfrm>
            <a:off x="697865" y="1216343"/>
            <a:ext cx="3511550" cy="1587"/>
          </a:xfrm>
          <a:prstGeom prst="line">
            <a:avLst/>
          </a:prstGeom>
          <a:noFill/>
          <a:ln w="9525" cap="flat" cmpd="sng">
            <a:solidFill>
              <a:schemeClr val="bg2">
                <a:lumMod val="65000"/>
                <a:lumOff val="35000"/>
              </a:schemeClr>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
        <p:nvSpPr>
          <p:cNvPr id="9" name="文本框 8"/>
          <p:cNvSpPr txBox="1"/>
          <p:nvPr/>
        </p:nvSpPr>
        <p:spPr>
          <a:xfrm>
            <a:off x="831850" y="596900"/>
            <a:ext cx="1383030" cy="521970"/>
          </a:xfrm>
          <a:prstGeom prst="rect">
            <a:avLst/>
          </a:prstGeom>
          <a:noFill/>
        </p:spPr>
        <p:txBody>
          <a:bodyPr wrap="square" rtlCol="0">
            <a:spAutoFit/>
          </a:bodyPr>
          <a:lstStyle/>
          <a:p>
            <a:r>
              <a:rPr lang="zh-CN" altLang="en-US" sz="2800">
                <a:solidFill>
                  <a:schemeClr val="tx1"/>
                </a:solidFill>
                <a:latin typeface="微软雅黑" panose="020B0503020204020204" charset="-122"/>
                <a:ea typeface="微软雅黑" panose="020B0503020204020204" charset="-122"/>
              </a:rPr>
              <a:t>如图，</a:t>
            </a:r>
          </a:p>
        </p:txBody>
      </p:sp>
      <p:pic>
        <p:nvPicPr>
          <p:cNvPr id="65" name="Picture 6"/>
          <p:cNvPicPr>
            <a:picLocks noChangeAspect="1" noChangeArrowheads="1"/>
          </p:cNvPicPr>
          <p:nvPr/>
        </p:nvPicPr>
        <p:blipFill>
          <a:blip r:embed="rId2" cstate="email">
            <a:clrChange>
              <a:clrFrom>
                <a:srgbClr val="FFFFFF"/>
              </a:clrFrom>
              <a:clrTo>
                <a:srgbClr val="FFFFFF">
                  <a:alpha val="0"/>
                </a:srgbClr>
              </a:clrTo>
            </a:clrChange>
          </a:blip>
          <a:srcRect b="-25981"/>
          <a:stretch>
            <a:fillRect/>
          </a:stretch>
        </p:blipFill>
        <p:spPr bwMode="auto">
          <a:xfrm>
            <a:off x="1912777" y="4420942"/>
            <a:ext cx="1654175" cy="1223962"/>
          </a:xfrm>
          <a:prstGeom prst="rect">
            <a:avLst/>
          </a:prstGeom>
          <a:noFill/>
          <a:ln w="9525">
            <a:noFill/>
            <a:miter lim="800000"/>
            <a:headEnd/>
            <a:tailEnd/>
          </a:ln>
        </p:spPr>
      </p:pic>
      <p:sp>
        <p:nvSpPr>
          <p:cNvPr id="66" name="AutoShape 8"/>
          <p:cNvSpPr>
            <a:spLocks noChangeArrowheads="1"/>
          </p:cNvSpPr>
          <p:nvPr/>
        </p:nvSpPr>
        <p:spPr bwMode="auto">
          <a:xfrm>
            <a:off x="3217402" y="4123465"/>
            <a:ext cx="73025" cy="73025"/>
          </a:xfrm>
          <a:prstGeom prst="flowChartConnector">
            <a:avLst/>
          </a:prstGeom>
          <a:solidFill>
            <a:srgbClr val="FF0000"/>
          </a:solidFill>
          <a:ln w="28575" cmpd="sng">
            <a:solidFill>
              <a:srgbClr val="FF0000"/>
            </a:solidFill>
            <a:round/>
          </a:ln>
          <a:effectLst/>
        </p:spPr>
        <p:txBody>
          <a:bodyPr wrap="none" anchor="ctr"/>
          <a:lstStyle/>
          <a:p>
            <a:endParaRPr lang="zh-CN" altLang="en-US" sz="2800">
              <a:latin typeface="微软雅黑" panose="020B0503020204020204" charset="-122"/>
              <a:ea typeface="微软雅黑" panose="020B0503020204020204" charset="-122"/>
            </a:endParaRPr>
          </a:p>
        </p:txBody>
      </p:sp>
      <p:sp>
        <p:nvSpPr>
          <p:cNvPr id="67" name="Text Box 9"/>
          <p:cNvSpPr txBox="1">
            <a:spLocks noChangeArrowheads="1"/>
          </p:cNvSpPr>
          <p:nvPr/>
        </p:nvSpPr>
        <p:spPr bwMode="auto">
          <a:xfrm>
            <a:off x="3298056" y="3907896"/>
            <a:ext cx="792163" cy="521970"/>
          </a:xfrm>
          <a:prstGeom prst="rect">
            <a:avLst/>
          </a:prstGeom>
          <a:noFill/>
          <a:ln w="9525">
            <a:noFill/>
            <a:miter lim="800000"/>
          </a:ln>
          <a:effectLst/>
        </p:spPr>
        <p:txBody>
          <a:bodyPr>
            <a:spAutoFit/>
          </a:bodyPr>
          <a:lstStyle/>
          <a:p>
            <a:pPr>
              <a:spcBef>
                <a:spcPct val="50000"/>
              </a:spcBef>
            </a:pPr>
            <a:r>
              <a:rPr lang="zh-CN" altLang="zh-CN" sz="2800" b="1" i="1">
                <a:latin typeface="微软雅黑" panose="020B0503020204020204" charset="-122"/>
                <a:ea typeface="微软雅黑" panose="020B0503020204020204" charset="-122"/>
              </a:rPr>
              <a:t>O</a:t>
            </a:r>
          </a:p>
        </p:txBody>
      </p:sp>
      <p:pic>
        <p:nvPicPr>
          <p:cNvPr id="68" name="Picture 11"/>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2214662" y="2946152"/>
            <a:ext cx="2376488" cy="981075"/>
          </a:xfrm>
          <a:prstGeom prst="rect">
            <a:avLst/>
          </a:prstGeom>
          <a:noFill/>
          <a:ln w="9525">
            <a:noFill/>
            <a:miter lim="800000"/>
            <a:headEnd/>
            <a:tailEnd/>
          </a:ln>
        </p:spPr>
      </p:pic>
      <p:grpSp>
        <p:nvGrpSpPr>
          <p:cNvPr id="69" name="组合 68"/>
          <p:cNvGrpSpPr/>
          <p:nvPr/>
        </p:nvGrpSpPr>
        <p:grpSpPr>
          <a:xfrm>
            <a:off x="2084805" y="2703480"/>
            <a:ext cx="2532101" cy="2789115"/>
            <a:chOff x="1644115" y="1924335"/>
            <a:chExt cx="2532101" cy="2789115"/>
          </a:xfrm>
        </p:grpSpPr>
        <p:grpSp>
          <p:nvGrpSpPr>
            <p:cNvPr id="70" name="组合 69"/>
            <p:cNvGrpSpPr/>
            <p:nvPr/>
          </p:nvGrpSpPr>
          <p:grpSpPr>
            <a:xfrm>
              <a:off x="1644115" y="2729554"/>
              <a:ext cx="1772809" cy="1983896"/>
              <a:chOff x="1630467" y="2729555"/>
              <a:chExt cx="1772809" cy="1983896"/>
            </a:xfrm>
          </p:grpSpPr>
          <p:pic>
            <p:nvPicPr>
              <p:cNvPr id="71" name="Picture 1"/>
              <p:cNvPicPr>
                <a:picLocks noChangeAspect="1" noChangeArrowheads="1"/>
              </p:cNvPicPr>
              <p:nvPr/>
            </p:nvPicPr>
            <p:blipFill>
              <a:blip r:embed="rId4"/>
              <a:stretch>
                <a:fillRect/>
              </a:stretch>
            </p:blipFill>
            <p:spPr bwMode="auto">
              <a:xfrm>
                <a:off x="1630467" y="3607539"/>
                <a:ext cx="1369823" cy="1105912"/>
              </a:xfrm>
              <a:prstGeom prst="rect">
                <a:avLst/>
              </a:prstGeom>
              <a:noFill/>
              <a:ln w="9525">
                <a:noFill/>
                <a:miter lim="800000"/>
                <a:headEnd/>
                <a:tailEnd/>
              </a:ln>
              <a:effectLst/>
            </p:spPr>
          </p:pic>
          <p:cxnSp>
            <p:nvCxnSpPr>
              <p:cNvPr id="72" name="直接连接符 71"/>
              <p:cNvCxnSpPr>
                <a:endCxn id="68" idx="2"/>
              </p:cNvCxnSpPr>
              <p:nvPr/>
            </p:nvCxnSpPr>
            <p:spPr>
              <a:xfrm rot="5400000" flipH="1" flipV="1">
                <a:off x="2433218" y="3170506"/>
                <a:ext cx="523167" cy="478323"/>
              </a:xfrm>
              <a:prstGeom prst="line">
                <a:avLst/>
              </a:prstGeom>
              <a:noFill/>
              <a:ln w="9525" cap="flat" cmpd="sng" algn="ctr">
                <a:noFill/>
                <a:prstDash val="solid"/>
              </a:ln>
              <a:effectLst/>
            </p:spPr>
          </p:cxnSp>
          <p:cxnSp>
            <p:nvCxnSpPr>
              <p:cNvPr id="73" name="直接连接符 72"/>
              <p:cNvCxnSpPr/>
              <p:nvPr/>
            </p:nvCxnSpPr>
            <p:spPr>
              <a:xfrm flipV="1">
                <a:off x="3016155" y="2729555"/>
                <a:ext cx="387121" cy="313897"/>
              </a:xfrm>
              <a:prstGeom prst="line">
                <a:avLst/>
              </a:prstGeom>
              <a:noFill/>
              <a:ln w="9525" cap="flat" cmpd="sng" algn="ctr">
                <a:noFill/>
                <a:prstDash val="solid"/>
              </a:ln>
              <a:effectLst/>
            </p:spPr>
          </p:cxnSp>
        </p:grpSp>
        <p:cxnSp>
          <p:nvCxnSpPr>
            <p:cNvPr id="74" name="直接连接符 73"/>
            <p:cNvCxnSpPr/>
            <p:nvPr/>
          </p:nvCxnSpPr>
          <p:spPr>
            <a:xfrm rot="5400000">
              <a:off x="3002508" y="2333768"/>
              <a:ext cx="764274" cy="218364"/>
            </a:xfrm>
            <a:prstGeom prst="line">
              <a:avLst/>
            </a:prstGeom>
            <a:noFill/>
            <a:ln w="9525" cap="flat" cmpd="sng" algn="ctr">
              <a:noFill/>
              <a:prstDash val="solid"/>
            </a:ln>
            <a:effectLst/>
          </p:spPr>
        </p:cxnSp>
        <p:cxnSp>
          <p:nvCxnSpPr>
            <p:cNvPr id="75" name="直接连接符 74"/>
            <p:cNvCxnSpPr/>
            <p:nvPr/>
          </p:nvCxnSpPr>
          <p:spPr>
            <a:xfrm flipV="1">
              <a:off x="3357350" y="2524836"/>
              <a:ext cx="818865" cy="204716"/>
            </a:xfrm>
            <a:prstGeom prst="line">
              <a:avLst/>
            </a:prstGeom>
            <a:noFill/>
            <a:ln w="9525" cap="flat" cmpd="sng" algn="ctr">
              <a:noFill/>
              <a:prstDash val="solid"/>
            </a:ln>
            <a:effectLst/>
          </p:spPr>
        </p:cxnSp>
        <p:cxnSp>
          <p:nvCxnSpPr>
            <p:cNvPr id="76" name="直接连接符 75"/>
            <p:cNvCxnSpPr/>
            <p:nvPr/>
          </p:nvCxnSpPr>
          <p:spPr>
            <a:xfrm>
              <a:off x="3603010" y="1924335"/>
              <a:ext cx="573206" cy="532263"/>
            </a:xfrm>
            <a:prstGeom prst="line">
              <a:avLst/>
            </a:prstGeom>
            <a:noFill/>
            <a:ln w="9525" cap="flat" cmpd="sng" algn="ctr">
              <a:noFill/>
              <a:prstDash val="solid"/>
            </a:ln>
            <a:effectLst/>
          </p:spPr>
        </p:cxnSp>
      </p:grpSp>
      <p:sp>
        <p:nvSpPr>
          <p:cNvPr id="77" name="Text Box 22"/>
          <p:cNvSpPr txBox="1">
            <a:spLocks noChangeArrowheads="1"/>
          </p:cNvSpPr>
          <p:nvPr/>
        </p:nvSpPr>
        <p:spPr bwMode="auto">
          <a:xfrm>
            <a:off x="2949271" y="5012363"/>
            <a:ext cx="1176314" cy="521970"/>
          </a:xfrm>
          <a:prstGeom prst="rect">
            <a:avLst/>
          </a:prstGeom>
          <a:noFill/>
          <a:ln w="9525">
            <a:noFill/>
            <a:miter lim="800000"/>
          </a:ln>
          <a:effectLst/>
        </p:spPr>
        <p:txBody>
          <a:bodyPr wrap="square">
            <a:spAutoFit/>
          </a:bodyPr>
          <a:lstStyle/>
          <a:p>
            <a:pPr>
              <a:spcBef>
                <a:spcPct val="50000"/>
              </a:spcBef>
            </a:pPr>
            <a:r>
              <a:rPr lang="zh-CN" sz="2800">
                <a:solidFill>
                  <a:srgbClr val="FF0000"/>
                </a:solidFill>
                <a:latin typeface="微软雅黑" panose="020B0503020204020204" charset="-122"/>
                <a:ea typeface="微软雅黑" panose="020B0503020204020204" charset="-122"/>
              </a:rPr>
              <a:t>重合</a:t>
            </a:r>
          </a:p>
        </p:txBody>
      </p:sp>
      <p:grpSp>
        <p:nvGrpSpPr>
          <p:cNvPr id="80" name="组合 79"/>
          <p:cNvGrpSpPr/>
          <p:nvPr/>
        </p:nvGrpSpPr>
        <p:grpSpPr>
          <a:xfrm>
            <a:off x="5561965" y="2599055"/>
            <a:ext cx="3705225" cy="1699260"/>
            <a:chOff x="6935" y="5013"/>
            <a:chExt cx="5835" cy="2676"/>
          </a:xfrm>
        </p:grpSpPr>
        <p:sp>
          <p:nvSpPr>
            <p:cNvPr id="78" name="直角三角形 77"/>
            <p:cNvSpPr/>
            <p:nvPr/>
          </p:nvSpPr>
          <p:spPr>
            <a:xfrm>
              <a:off x="6935" y="5013"/>
              <a:ext cx="2949" cy="1361"/>
            </a:xfrm>
            <a:prstGeom prst="rtTriangle">
              <a:avLst/>
            </a:prstGeom>
            <a:noFill/>
            <a:ln w="25400" cap="flat" cmpd="sng" algn="ctr">
              <a:noFill/>
              <a:prstDash val="solid"/>
            </a:ln>
            <a:effectLst/>
          </p:spPr>
          <p:txBody>
            <a:bodyPr rtlCol="0" anchor="ctr"/>
            <a:lstStyle/>
            <a:p>
              <a:pPr algn="ctr"/>
              <a:endParaRPr lang="zh-CN" altLang="en-US" sz="2800">
                <a:latin typeface="微软雅黑" panose="020B0503020204020204" charset="-122"/>
                <a:ea typeface="微软雅黑" panose="020B0503020204020204" charset="-122"/>
              </a:endParaRPr>
            </a:p>
          </p:txBody>
        </p:sp>
        <p:sp>
          <p:nvSpPr>
            <p:cNvPr id="79" name="直角三角形 78"/>
            <p:cNvSpPr/>
            <p:nvPr/>
          </p:nvSpPr>
          <p:spPr>
            <a:xfrm rot="10800000">
              <a:off x="9822" y="6329"/>
              <a:ext cx="2949" cy="1361"/>
            </a:xfrm>
            <a:prstGeom prst="rtTriangle">
              <a:avLst/>
            </a:prstGeom>
            <a:solidFill>
              <a:srgbClr val="4F81BD"/>
            </a:solidFill>
            <a:ln w="25400" cap="flat" cmpd="sng" algn="ctr">
              <a:solidFill>
                <a:srgbClr val="4F81BD">
                  <a:shade val="50000"/>
                </a:srgbClr>
              </a:solidFill>
              <a:prstDash val="solid"/>
            </a:ln>
            <a:effectLst/>
          </p:spPr>
          <p:txBody>
            <a:bodyPr rtlCol="0" anchor="ctr"/>
            <a:lstStyle/>
            <a:p>
              <a:pPr algn="ctr"/>
              <a:endParaRPr lang="zh-CN" altLang="en-US" sz="2800">
                <a:latin typeface="微软雅黑" panose="020B0503020204020204" charset="-122"/>
                <a:ea typeface="微软雅黑" panose="020B0503020204020204" charset="-122"/>
              </a:endParaRPr>
            </a:p>
          </p:txBody>
        </p:sp>
      </p:grpSp>
      <p:grpSp>
        <p:nvGrpSpPr>
          <p:cNvPr id="81" name="组合 80"/>
          <p:cNvGrpSpPr/>
          <p:nvPr/>
        </p:nvGrpSpPr>
        <p:grpSpPr>
          <a:xfrm>
            <a:off x="5545455" y="2593975"/>
            <a:ext cx="3705225" cy="1699260"/>
            <a:chOff x="6935" y="5013"/>
            <a:chExt cx="5835" cy="2676"/>
          </a:xfrm>
        </p:grpSpPr>
        <p:sp>
          <p:nvSpPr>
            <p:cNvPr id="82" name="直角三角形 81"/>
            <p:cNvSpPr/>
            <p:nvPr/>
          </p:nvSpPr>
          <p:spPr>
            <a:xfrm>
              <a:off x="6935" y="5013"/>
              <a:ext cx="2949" cy="1361"/>
            </a:xfrm>
            <a:prstGeom prst="rtTriangle">
              <a:avLst/>
            </a:prstGeom>
            <a:solidFill>
              <a:srgbClr val="4F81BD"/>
            </a:solidFill>
            <a:ln w="25400" cap="flat" cmpd="sng" algn="ctr">
              <a:solidFill>
                <a:srgbClr val="4F81BD">
                  <a:shade val="50000"/>
                </a:srgbClr>
              </a:solidFill>
              <a:prstDash val="solid"/>
            </a:ln>
            <a:effectLst/>
          </p:spPr>
          <p:txBody>
            <a:bodyPr rtlCol="0" anchor="ctr"/>
            <a:lstStyle/>
            <a:p>
              <a:pPr algn="ctr"/>
              <a:endParaRPr lang="zh-CN" altLang="en-US" sz="2800">
                <a:latin typeface="微软雅黑" panose="020B0503020204020204" charset="-122"/>
                <a:ea typeface="微软雅黑" panose="020B0503020204020204" charset="-122"/>
              </a:endParaRPr>
            </a:p>
          </p:txBody>
        </p:sp>
        <p:sp>
          <p:nvSpPr>
            <p:cNvPr id="83" name="直角三角形 82"/>
            <p:cNvSpPr/>
            <p:nvPr/>
          </p:nvSpPr>
          <p:spPr>
            <a:xfrm rot="10800000">
              <a:off x="9822" y="6329"/>
              <a:ext cx="2949" cy="1361"/>
            </a:xfrm>
            <a:prstGeom prst="rtTriangle">
              <a:avLst/>
            </a:prstGeom>
            <a:solidFill>
              <a:srgbClr val="C0504D"/>
            </a:solidFill>
            <a:ln w="25400" cap="flat" cmpd="sng" algn="ctr">
              <a:solidFill>
                <a:srgbClr val="4F81BD">
                  <a:shade val="50000"/>
                </a:srgbClr>
              </a:solidFill>
              <a:prstDash val="solid"/>
            </a:ln>
            <a:effectLst/>
          </p:spPr>
          <p:txBody>
            <a:bodyPr rtlCol="0" anchor="ctr"/>
            <a:lstStyle/>
            <a:p>
              <a:pPr algn="ctr"/>
              <a:endParaRPr lang="zh-CN" altLang="en-US" sz="2800">
                <a:latin typeface="微软雅黑" panose="020B0503020204020204" charset="-122"/>
                <a:ea typeface="微软雅黑" panose="020B0503020204020204" charset="-122"/>
              </a:endParaRPr>
            </a:p>
          </p:txBody>
        </p:sp>
      </p:grpSp>
      <p:grpSp>
        <p:nvGrpSpPr>
          <p:cNvPr id="89" name="组合 88"/>
          <p:cNvGrpSpPr/>
          <p:nvPr/>
        </p:nvGrpSpPr>
        <p:grpSpPr>
          <a:xfrm>
            <a:off x="5241925" y="2061210"/>
            <a:ext cx="4485005" cy="2607310"/>
            <a:chOff x="2997" y="2143"/>
            <a:chExt cx="7063" cy="4106"/>
          </a:xfrm>
        </p:grpSpPr>
        <p:sp>
          <p:nvSpPr>
            <p:cNvPr id="84" name="文本框 83"/>
            <p:cNvSpPr txBox="1"/>
            <p:nvPr/>
          </p:nvSpPr>
          <p:spPr>
            <a:xfrm>
              <a:off x="8953" y="3406"/>
              <a:ext cx="671" cy="1025"/>
            </a:xfrm>
            <a:prstGeom prst="rect">
              <a:avLst/>
            </a:prstGeom>
            <a:noFill/>
          </p:spPr>
          <p:txBody>
            <a:bodyPr wrap="none" rtlCol="0">
              <a:spAutoFit/>
            </a:bodyPr>
            <a:lstStyle/>
            <a:p>
              <a:pPr algn="l">
                <a:lnSpc>
                  <a:spcPct val="130000"/>
                </a:lnSpc>
              </a:pPr>
              <a:r>
                <a:rPr lang="en-US" altLang="zh-CN" sz="2800" b="1" i="1">
                  <a:latin typeface="微软雅黑" panose="020B0503020204020204" charset="-122"/>
                  <a:ea typeface="微软雅黑" panose="020B0503020204020204" charset="-122"/>
                  <a:cs typeface="Times New Roman" panose="02020603050405020304" pitchFamily="18" charset="0"/>
                  <a:sym typeface="+mn-ea"/>
                </a:rPr>
                <a:t>B</a:t>
              </a:r>
              <a:endParaRPr lang="en-US" altLang="zh-CN" sz="2800" b="1" i="1">
                <a:solidFill>
                  <a:sysClr val="windowText" lastClr="000000"/>
                </a:solidFill>
                <a:latin typeface="微软雅黑" panose="020B0503020204020204" charset="-122"/>
                <a:ea typeface="微软雅黑" panose="020B0503020204020204" charset="-122"/>
                <a:cs typeface="Times New Roman" panose="02020603050405020304" pitchFamily="18" charset="0"/>
                <a:sym typeface="+mn-ea"/>
              </a:endParaRPr>
            </a:p>
          </p:txBody>
        </p:sp>
        <p:sp>
          <p:nvSpPr>
            <p:cNvPr id="85" name="文本框 84"/>
            <p:cNvSpPr txBox="1"/>
            <p:nvPr/>
          </p:nvSpPr>
          <p:spPr>
            <a:xfrm>
              <a:off x="9351" y="5427"/>
              <a:ext cx="709" cy="822"/>
            </a:xfrm>
            <a:prstGeom prst="rect">
              <a:avLst/>
            </a:prstGeom>
            <a:noFill/>
          </p:spPr>
          <p:txBody>
            <a:bodyPr wrap="none" rtlCol="0">
              <a:spAutoFit/>
            </a:bodyPr>
            <a:lstStyle/>
            <a:p>
              <a:pPr algn="l"/>
              <a:r>
                <a:rPr lang="en-US" altLang="zh-CN" sz="2800" b="1" i="1">
                  <a:latin typeface="微软雅黑" panose="020B0503020204020204" charset="-122"/>
                  <a:ea typeface="微软雅黑" panose="020B0503020204020204" charset="-122"/>
                  <a:cs typeface="Times New Roman" panose="02020603050405020304" pitchFamily="18" charset="0"/>
                  <a:sym typeface="+mn-ea"/>
                </a:rPr>
                <a:t>A</a:t>
              </a:r>
              <a:endParaRPr lang="en-US" altLang="zh-CN" sz="2800" b="1" i="1">
                <a:solidFill>
                  <a:sysClr val="windowText" lastClr="000000"/>
                </a:solidFill>
                <a:latin typeface="微软雅黑" panose="020B0503020204020204" charset="-122"/>
                <a:ea typeface="微软雅黑" panose="020B0503020204020204" charset="-122"/>
                <a:cs typeface="Times New Roman" panose="02020603050405020304" pitchFamily="18" charset="0"/>
                <a:sym typeface="+mn-ea"/>
              </a:endParaRPr>
            </a:p>
          </p:txBody>
        </p:sp>
        <p:sp>
          <p:nvSpPr>
            <p:cNvPr id="86" name="文本框 85"/>
            <p:cNvSpPr txBox="1"/>
            <p:nvPr/>
          </p:nvSpPr>
          <p:spPr>
            <a:xfrm>
              <a:off x="2997" y="4436"/>
              <a:ext cx="731" cy="822"/>
            </a:xfrm>
            <a:prstGeom prst="rect">
              <a:avLst/>
            </a:prstGeom>
            <a:noFill/>
          </p:spPr>
          <p:txBody>
            <a:bodyPr wrap="none" rtlCol="0">
              <a:spAutoFit/>
            </a:bodyPr>
            <a:lstStyle/>
            <a:p>
              <a:pPr algn="l"/>
              <a:r>
                <a:rPr lang="en-US" altLang="zh-CN" sz="2800" b="1" i="1">
                  <a:latin typeface="微软雅黑" panose="020B0503020204020204" charset="-122"/>
                  <a:ea typeface="微软雅黑" panose="020B0503020204020204" charset="-122"/>
                  <a:cs typeface="Times New Roman" panose="02020603050405020304" pitchFamily="18" charset="0"/>
                  <a:sym typeface="+mn-ea"/>
                </a:rPr>
                <a:t>D</a:t>
              </a:r>
              <a:endParaRPr lang="en-US" altLang="zh-CN" sz="2800" b="1" i="1">
                <a:solidFill>
                  <a:sysClr val="windowText" lastClr="000000"/>
                </a:solidFill>
                <a:latin typeface="微软雅黑" panose="020B0503020204020204" charset="-122"/>
                <a:ea typeface="微软雅黑" panose="020B0503020204020204" charset="-122"/>
                <a:cs typeface="Times New Roman" panose="02020603050405020304" pitchFamily="18" charset="0"/>
                <a:sym typeface="+mn-ea"/>
              </a:endParaRPr>
            </a:p>
          </p:txBody>
        </p:sp>
        <p:sp>
          <p:nvSpPr>
            <p:cNvPr id="87" name="文本框 86"/>
            <p:cNvSpPr txBox="1"/>
            <p:nvPr/>
          </p:nvSpPr>
          <p:spPr>
            <a:xfrm>
              <a:off x="6149" y="3452"/>
              <a:ext cx="746" cy="822"/>
            </a:xfrm>
            <a:prstGeom prst="rect">
              <a:avLst/>
            </a:prstGeom>
            <a:noFill/>
          </p:spPr>
          <p:txBody>
            <a:bodyPr wrap="none" rtlCol="0">
              <a:spAutoFit/>
            </a:bodyPr>
            <a:lstStyle/>
            <a:p>
              <a:pPr algn="l"/>
              <a:r>
                <a:rPr lang="en-US" altLang="zh-CN" sz="2800" b="1" i="1">
                  <a:latin typeface="微软雅黑" panose="020B0503020204020204" charset="-122"/>
                  <a:ea typeface="微软雅黑" panose="020B0503020204020204" charset="-122"/>
                  <a:cs typeface="Times New Roman" panose="02020603050405020304" pitchFamily="18" charset="0"/>
                  <a:sym typeface="+mn-ea"/>
                </a:rPr>
                <a:t>O</a:t>
              </a:r>
              <a:endParaRPr lang="en-US" altLang="zh-CN" sz="2800" b="1" i="1">
                <a:solidFill>
                  <a:sysClr val="windowText" lastClr="000000"/>
                </a:solidFill>
                <a:latin typeface="微软雅黑" panose="020B0503020204020204" charset="-122"/>
                <a:ea typeface="微软雅黑" panose="020B0503020204020204" charset="-122"/>
                <a:cs typeface="Times New Roman" panose="02020603050405020304" pitchFamily="18" charset="0"/>
                <a:sym typeface="+mn-ea"/>
              </a:endParaRPr>
            </a:p>
          </p:txBody>
        </p:sp>
        <p:sp>
          <p:nvSpPr>
            <p:cNvPr id="88" name="文本框 87"/>
            <p:cNvSpPr txBox="1"/>
            <p:nvPr/>
          </p:nvSpPr>
          <p:spPr>
            <a:xfrm>
              <a:off x="3131" y="2143"/>
              <a:ext cx="665" cy="1025"/>
            </a:xfrm>
            <a:prstGeom prst="rect">
              <a:avLst/>
            </a:prstGeom>
            <a:noFill/>
          </p:spPr>
          <p:txBody>
            <a:bodyPr wrap="none" rtlCol="0">
              <a:spAutoFit/>
            </a:bodyPr>
            <a:lstStyle/>
            <a:p>
              <a:pPr algn="l">
                <a:lnSpc>
                  <a:spcPct val="130000"/>
                </a:lnSpc>
              </a:pPr>
              <a:r>
                <a:rPr lang="en-US" altLang="zh-CN" sz="2800" b="1" i="1">
                  <a:latin typeface="微软雅黑" panose="020B0503020204020204" charset="-122"/>
                  <a:ea typeface="微软雅黑" panose="020B0503020204020204" charset="-122"/>
                  <a:cs typeface="Times New Roman" panose="02020603050405020304" pitchFamily="18" charset="0"/>
                  <a:sym typeface="+mn-ea"/>
                </a:rPr>
                <a:t>C</a:t>
              </a:r>
              <a:endParaRPr lang="en-US" altLang="zh-CN" sz="2800" b="1" i="1">
                <a:solidFill>
                  <a:sysClr val="windowText" lastClr="000000"/>
                </a:solidFill>
                <a:latin typeface="微软雅黑" panose="020B0503020204020204" charset="-122"/>
                <a:ea typeface="微软雅黑" panose="020B0503020204020204" charset="-122"/>
                <a:cs typeface="Times New Roman" panose="02020603050405020304" pitchFamily="18" charset="0"/>
                <a:sym typeface="+mn-ea"/>
              </a:endParaRPr>
            </a:p>
          </p:txBody>
        </p:sp>
      </p:grpSp>
      <p:sp>
        <p:nvSpPr>
          <p:cNvPr id="90" name="Text Box 22"/>
          <p:cNvSpPr txBox="1">
            <a:spLocks noChangeArrowheads="1"/>
          </p:cNvSpPr>
          <p:nvPr/>
        </p:nvSpPr>
        <p:spPr bwMode="auto">
          <a:xfrm>
            <a:off x="6951041" y="5067608"/>
            <a:ext cx="1176314" cy="521970"/>
          </a:xfrm>
          <a:prstGeom prst="rect">
            <a:avLst/>
          </a:prstGeom>
          <a:noFill/>
          <a:ln w="9525">
            <a:noFill/>
            <a:miter lim="800000"/>
          </a:ln>
          <a:effectLst/>
        </p:spPr>
        <p:txBody>
          <a:bodyPr wrap="square">
            <a:spAutoFit/>
          </a:bodyPr>
          <a:lstStyle/>
          <a:p>
            <a:pPr>
              <a:spcBef>
                <a:spcPct val="50000"/>
              </a:spcBef>
            </a:pPr>
            <a:r>
              <a:rPr lang="zh-CN" sz="2800">
                <a:solidFill>
                  <a:srgbClr val="FF0000"/>
                </a:solidFill>
                <a:latin typeface="微软雅黑" panose="020B0503020204020204" charset="-122"/>
                <a:ea typeface="微软雅黑" panose="020B0503020204020204" charset="-122"/>
              </a:rPr>
              <a:t>重合</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7"/>
                                        </p:tgtEl>
                                        <p:attrNameLst>
                                          <p:attrName>style.visibility</p:attrName>
                                        </p:attrNameLst>
                                      </p:cBhvr>
                                      <p:to>
                                        <p:strVal val="visible"/>
                                      </p:to>
                                    </p:set>
                                  </p:childTnLst>
                                </p:cTn>
                              </p:par>
                            </p:childTnLst>
                          </p:cTn>
                        </p:par>
                        <p:par>
                          <p:cTn id="15" fill="hold">
                            <p:stCondLst>
                              <p:cond delay="0"/>
                            </p:stCondLst>
                            <p:childTnLst>
                              <p:par>
                                <p:cTn id="16" presetID="3" presetClass="entr" presetSubtype="10" fill="hold" nodeType="afterEffect">
                                  <p:stCondLst>
                                    <p:cond delay="0"/>
                                  </p:stCondLst>
                                  <p:childTnLst>
                                    <p:set>
                                      <p:cBhvr>
                                        <p:cTn id="17" dur="1" fill="hold">
                                          <p:stCondLst>
                                            <p:cond delay="0"/>
                                          </p:stCondLst>
                                        </p:cTn>
                                        <p:tgtEl>
                                          <p:spTgt spid="69"/>
                                        </p:tgtEl>
                                        <p:attrNameLst>
                                          <p:attrName>style.visibility</p:attrName>
                                        </p:attrNameLst>
                                      </p:cBhvr>
                                      <p:to>
                                        <p:strVal val="visible"/>
                                      </p:to>
                                    </p:set>
                                    <p:animEffect transition="in" filter="blinds(horizontal)">
                                      <p:cBhvr>
                                        <p:cTn id="18" dur="500"/>
                                        <p:tgtEl>
                                          <p:spTgt spid="69"/>
                                        </p:tgtEl>
                                      </p:cBhvr>
                                    </p:animEffect>
                                  </p:childTnLst>
                                </p:cTn>
                              </p:par>
                            </p:childTnLst>
                          </p:cTn>
                        </p:par>
                        <p:par>
                          <p:cTn id="19" fill="hold">
                            <p:stCondLst>
                              <p:cond delay="500"/>
                            </p:stCondLst>
                            <p:childTnLst>
                              <p:par>
                                <p:cTn id="20" presetID="8" presetClass="emph" presetSubtype="0" fill="hold" nodeType="afterEffect">
                                  <p:stCondLst>
                                    <p:cond delay="0"/>
                                  </p:stCondLst>
                                  <p:childTnLst>
                                    <p:animRot by="10800000">
                                      <p:cBhvr>
                                        <p:cTn id="21" dur="2000" fill="hold"/>
                                        <p:tgtEl>
                                          <p:spTgt spid="69"/>
                                        </p:tgtEl>
                                        <p:attrNameLst>
                                          <p:attrName>r</p:attrName>
                                        </p:attrNameLst>
                                      </p:cBhvr>
                                    </p:animRot>
                                  </p:childTnLst>
                                </p:cTn>
                              </p:par>
                            </p:childTnLst>
                          </p:cTn>
                        </p:par>
                        <p:par>
                          <p:cTn id="22" fill="hold">
                            <p:stCondLst>
                              <p:cond delay="2500"/>
                            </p:stCondLst>
                            <p:childTnLst>
                              <p:par>
                                <p:cTn id="23" presetID="2" presetClass="entr" presetSubtype="4" fill="hold" grpId="0" nodeType="afterEffect">
                                  <p:stCondLst>
                                    <p:cond delay="0"/>
                                  </p:stCondLst>
                                  <p:childTnLst>
                                    <p:set>
                                      <p:cBhvr>
                                        <p:cTn id="24" dur="1" fill="hold">
                                          <p:stCondLst>
                                            <p:cond delay="0"/>
                                          </p:stCondLst>
                                        </p:cTn>
                                        <p:tgtEl>
                                          <p:spTgt spid="77"/>
                                        </p:tgtEl>
                                        <p:attrNameLst>
                                          <p:attrName>style.visibility</p:attrName>
                                        </p:attrNameLst>
                                      </p:cBhvr>
                                      <p:to>
                                        <p:strVal val="visible"/>
                                      </p:to>
                                    </p:set>
                                    <p:anim calcmode="lin" valueType="num">
                                      <p:cBhvr additive="base">
                                        <p:cTn id="25" dur="500" fill="hold"/>
                                        <p:tgtEl>
                                          <p:spTgt spid="77"/>
                                        </p:tgtEl>
                                        <p:attrNameLst>
                                          <p:attrName>ppt_x</p:attrName>
                                        </p:attrNameLst>
                                      </p:cBhvr>
                                      <p:tavLst>
                                        <p:tav tm="0">
                                          <p:val>
                                            <p:strVal val="#ppt_x"/>
                                          </p:val>
                                        </p:tav>
                                        <p:tav tm="100000">
                                          <p:val>
                                            <p:strVal val="#ppt_x"/>
                                          </p:val>
                                        </p:tav>
                                      </p:tavLst>
                                    </p:anim>
                                    <p:anim calcmode="lin" valueType="num">
                                      <p:cBhvr additive="base">
                                        <p:cTn id="26" dur="500" fill="hold"/>
                                        <p:tgtEl>
                                          <p:spTgt spid="7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0"/>
                                        </p:tgtEl>
                                        <p:attrNameLst>
                                          <p:attrName>style.visibility</p:attrName>
                                        </p:attrNameLst>
                                      </p:cBhvr>
                                      <p:to>
                                        <p:strVal val="visible"/>
                                      </p:to>
                                    </p:set>
                                  </p:childTnLst>
                                </p:cTn>
                              </p:par>
                              <p:par>
                                <p:cTn id="37" presetID="8" presetClass="emph" presetSubtype="0" fill="hold" nodeType="withEffect">
                                  <p:stCondLst>
                                    <p:cond delay="0"/>
                                  </p:stCondLst>
                                  <p:childTnLst>
                                    <p:animRot by="21600000">
                                      <p:cBhvr>
                                        <p:cTn id="38" dur="2000" fill="hold"/>
                                        <p:tgtEl>
                                          <p:spTgt spid="80"/>
                                        </p:tgtEl>
                                        <p:attrNameLst>
                                          <p:attrName>r</p:attrName>
                                        </p:attrNameLst>
                                      </p:cBhvr>
                                    </p:animRot>
                                  </p:childTnLst>
                                </p:cTn>
                              </p:par>
                            </p:childTnLst>
                          </p:cTn>
                        </p:par>
                        <p:par>
                          <p:cTn id="39" fill="hold">
                            <p:stCondLst>
                              <p:cond delay="0"/>
                            </p:stCondLst>
                            <p:childTnLst>
                              <p:par>
                                <p:cTn id="40" presetID="2" presetClass="entr" presetSubtype="4" fill="hold" grpId="0" nodeType="afterEffect">
                                  <p:stCondLst>
                                    <p:cond delay="0"/>
                                  </p:stCondLst>
                                  <p:childTnLst>
                                    <p:set>
                                      <p:cBhvr>
                                        <p:cTn id="41" dur="1" fill="hold">
                                          <p:stCondLst>
                                            <p:cond delay="0"/>
                                          </p:stCondLst>
                                        </p:cTn>
                                        <p:tgtEl>
                                          <p:spTgt spid="90"/>
                                        </p:tgtEl>
                                        <p:attrNameLst>
                                          <p:attrName>style.visibility</p:attrName>
                                        </p:attrNameLst>
                                      </p:cBhvr>
                                      <p:to>
                                        <p:strVal val="visible"/>
                                      </p:to>
                                    </p:set>
                                    <p:anim calcmode="lin" valueType="num">
                                      <p:cBhvr additive="base">
                                        <p:cTn id="42" dur="500" fill="hold"/>
                                        <p:tgtEl>
                                          <p:spTgt spid="90"/>
                                        </p:tgtEl>
                                        <p:attrNameLst>
                                          <p:attrName>ppt_x</p:attrName>
                                        </p:attrNameLst>
                                      </p:cBhvr>
                                      <p:tavLst>
                                        <p:tav tm="0">
                                          <p:val>
                                            <p:strVal val="#ppt_x"/>
                                          </p:val>
                                        </p:tav>
                                        <p:tav tm="100000">
                                          <p:val>
                                            <p:strVal val="#ppt_x"/>
                                          </p:val>
                                        </p:tav>
                                      </p:tavLst>
                                    </p:anim>
                                    <p:anim calcmode="lin" valueType="num">
                                      <p:cBhvr additive="base">
                                        <p:cTn id="43" dur="500" fill="hold"/>
                                        <p:tgtEl>
                                          <p:spTgt spid="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7" grpId="0"/>
      <p:bldP spid="77" grpId="0"/>
      <p:bldP spid="90"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8" name="圆角矩形 31"/>
          <p:cNvSpPr/>
          <p:nvPr/>
        </p:nvSpPr>
        <p:spPr>
          <a:xfrm>
            <a:off x="257175" y="247015"/>
            <a:ext cx="2279650" cy="645795"/>
          </a:xfrm>
          <a:prstGeom prst="roundRect">
            <a:avLst>
              <a:gd name="adj" fmla="val 16667"/>
            </a:avLst>
          </a:prstGeom>
          <a:solidFill>
            <a:srgbClr val="FFFFD9"/>
          </a:solidFill>
          <a:ln w="25400" cap="flat" cmpd="sng">
            <a:solidFill>
              <a:srgbClr val="0099FF"/>
            </a:solidFill>
            <a:prstDash val="solid"/>
            <a:round/>
            <a:headEnd type="none" w="med" len="med"/>
            <a:tailEnd type="none" w="med" len="med"/>
          </a:ln>
        </p:spPr>
        <p:txBody>
          <a:bodyPr anchor="t"/>
          <a:lstStyle/>
          <a:p>
            <a:pPr algn="ctr"/>
            <a:r>
              <a:rPr lang="zh-CN" altLang="en-US" sz="2800" b="1">
                <a:latin typeface="微软雅黑" panose="020B0503020204020204" charset="-122"/>
                <a:ea typeface="微软雅黑" panose="020B0503020204020204" charset="-122"/>
              </a:rPr>
              <a:t>概念学习</a:t>
            </a:r>
          </a:p>
        </p:txBody>
      </p:sp>
      <p:sp>
        <p:nvSpPr>
          <p:cNvPr id="19457" name="Rectangle 1"/>
          <p:cNvSpPr/>
          <p:nvPr/>
        </p:nvSpPr>
        <p:spPr>
          <a:xfrm>
            <a:off x="257175" y="1025525"/>
            <a:ext cx="11271250" cy="3969385"/>
          </a:xfrm>
          <a:prstGeom prst="rect">
            <a:avLst/>
          </a:prstGeom>
          <a:noFill/>
          <a:ln w="9525">
            <a:noFill/>
          </a:ln>
        </p:spPr>
        <p:txBody>
          <a:bodyPr wrap="square">
            <a:sp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914400" eaLnBrk="1" hangingPunct="1">
              <a:lnSpc>
                <a:spcPct val="150000"/>
              </a:lnSpc>
              <a:spcBef>
                <a:spcPct val="0"/>
              </a:spcBef>
              <a:buFontTx/>
              <a:buNone/>
            </a:pP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　　如果一个图形绕某一点旋转</a:t>
            </a: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180°</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后与另一个图形重合，我们就把这两个图形叫做成中心对称，这个点叫做对称中心，其中成中心对称的点、线段和角，分别叫做对应点、对应线段和对应角</a:t>
            </a: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a:t>
            </a:r>
          </a:p>
          <a:p>
            <a:pPr marL="0" lvl="0" indent="0" defTabSz="914400" eaLnBrk="1" hangingPunct="1">
              <a:lnSpc>
                <a:spcPct val="150000"/>
              </a:lnSpc>
              <a:spcBef>
                <a:spcPct val="0"/>
              </a:spcBef>
              <a:buFontTx/>
              <a:buNone/>
            </a:pP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　　</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rPr>
              <a:t>如上图，</a:t>
            </a:r>
            <a:r>
              <a:rPr lang="zh-CN" altLang="en-US" sz="2800" dirty="0">
                <a:solidFill>
                  <a:srgbClr val="FF0000"/>
                </a:solidFill>
                <a:latin typeface="宋体" panose="02010600030101010101" pitchFamily="2" charset="-122"/>
                <a:ea typeface="宋体" panose="02010600030101010101" pitchFamily="2" charset="-122"/>
                <a:cs typeface="微软雅黑" panose="020B0503020204020204" charset="-122"/>
              </a:rPr>
              <a:t>△</a:t>
            </a:r>
            <a:r>
              <a:rPr lang="en-US" altLang="zh-CN" sz="2800" b="1" dirty="0">
                <a:solidFill>
                  <a:srgbClr val="FF0000"/>
                </a:solidFill>
                <a:latin typeface="Times New Roman" panose="02020603050405020304" pitchFamily="18" charset="0"/>
                <a:ea typeface="微软雅黑" panose="020B0503020204020204" charset="-122"/>
                <a:cs typeface="Times New Roman" panose="02020603050405020304" pitchFamily="18" charset="0"/>
              </a:rPr>
              <a:t>ABC</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rPr>
              <a:t>和</a:t>
            </a:r>
            <a:r>
              <a:rPr lang="zh-CN" altLang="en-US" sz="2800" dirty="0">
                <a:solidFill>
                  <a:srgbClr val="FF0000"/>
                </a:solidFill>
                <a:latin typeface="宋体" panose="02010600030101010101" pitchFamily="2" charset="-122"/>
                <a:ea typeface="宋体" panose="02010600030101010101" pitchFamily="2" charset="-122"/>
                <a:cs typeface="微软雅黑" panose="020B0503020204020204" charset="-122"/>
              </a:rPr>
              <a:t>△</a:t>
            </a:r>
            <a:r>
              <a:rPr lang="en-US" altLang="zh-CN" sz="2800" b="1" dirty="0">
                <a:solidFill>
                  <a:srgbClr val="FF0000"/>
                </a:solidFill>
                <a:latin typeface="Times New Roman" panose="02020603050405020304" pitchFamily="18" charset="0"/>
                <a:ea typeface="微软雅黑" panose="020B0503020204020204" charset="-122"/>
                <a:cs typeface="Times New Roman" panose="02020603050405020304" pitchFamily="18" charset="0"/>
              </a:rPr>
              <a:t>DEF</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rPr>
              <a:t>成中心对称，点</a:t>
            </a:r>
            <a:r>
              <a:rPr lang="en-US" altLang="zh-CN" sz="2800" b="1" dirty="0">
                <a:solidFill>
                  <a:srgbClr val="FF0000"/>
                </a:solidFill>
                <a:latin typeface="Times New Roman" panose="02020603050405020304" pitchFamily="18" charset="0"/>
                <a:ea typeface="微软雅黑" panose="020B0503020204020204" charset="-122"/>
                <a:cs typeface="Times New Roman" panose="02020603050405020304" pitchFamily="18" charset="0"/>
              </a:rPr>
              <a:t>O</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rPr>
              <a:t>为对称中心</a:t>
            </a:r>
            <a:r>
              <a:rPr lang="en-US" altLang="zh-CN" sz="2800" dirty="0">
                <a:solidFill>
                  <a:srgbClr val="FF0000"/>
                </a:solidFill>
                <a:latin typeface="微软雅黑" panose="020B0503020204020204" charset="-122"/>
                <a:ea typeface="微软雅黑" panose="020B0503020204020204" charset="-122"/>
                <a:cs typeface="微软雅黑" panose="020B0503020204020204" charset="-122"/>
              </a:rPr>
              <a:t>. </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rPr>
              <a:t>点</a:t>
            </a:r>
            <a:r>
              <a:rPr lang="en-US" altLang="zh-CN" sz="2800" b="1" dirty="0">
                <a:solidFill>
                  <a:srgbClr val="FF0000"/>
                </a:solidFill>
                <a:latin typeface="Times New Roman" panose="02020603050405020304" pitchFamily="18" charset="0"/>
                <a:ea typeface="微软雅黑" panose="020B0503020204020204" charset="-122"/>
                <a:cs typeface="Times New Roman" panose="02020603050405020304" pitchFamily="18" charset="0"/>
              </a:rPr>
              <a:t>A，B，C</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rPr>
              <a:t>的对应点分别为点</a:t>
            </a:r>
            <a:r>
              <a:rPr lang="en-US" altLang="zh-CN" sz="2800" b="1" dirty="0">
                <a:solidFill>
                  <a:srgbClr val="FF0000"/>
                </a:solidFill>
                <a:latin typeface="Times New Roman" panose="02020603050405020304" pitchFamily="18" charset="0"/>
                <a:ea typeface="微软雅黑" panose="020B0503020204020204" charset="-122"/>
                <a:cs typeface="Times New Roman" panose="02020603050405020304" pitchFamily="18" charset="0"/>
              </a:rPr>
              <a:t>D，E，F；</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rPr>
              <a:t>线段</a:t>
            </a:r>
            <a:r>
              <a:rPr lang="en-US" altLang="zh-CN" sz="2800" b="1" dirty="0">
                <a:solidFill>
                  <a:srgbClr val="FF0000"/>
                </a:solidFill>
                <a:latin typeface="Times New Roman" panose="02020603050405020304" pitchFamily="18" charset="0"/>
                <a:ea typeface="微软雅黑" panose="020B0503020204020204" charset="-122"/>
                <a:cs typeface="Times New Roman" panose="02020603050405020304" pitchFamily="18" charset="0"/>
              </a:rPr>
              <a:t>AB，AC，BC</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rPr>
              <a:t>的对应线段分别为线段</a:t>
            </a:r>
            <a:r>
              <a:rPr lang="en-US" altLang="zh-CN" sz="2800" b="1" dirty="0">
                <a:solidFill>
                  <a:srgbClr val="FF0000"/>
                </a:solidFill>
                <a:latin typeface="Times New Roman" panose="02020603050405020304" pitchFamily="18" charset="0"/>
                <a:ea typeface="微软雅黑" panose="020B0503020204020204" charset="-122"/>
                <a:cs typeface="Times New Roman" panose="02020603050405020304" pitchFamily="18" charset="0"/>
              </a:rPr>
              <a:t>DE，DF，EF； ∠A，∠B，∠C</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rPr>
              <a:t>的对应角分别为</a:t>
            </a:r>
            <a:r>
              <a:rPr lang="en-US" altLang="zh-CN" sz="2800" b="1" dirty="0">
                <a:solidFill>
                  <a:srgbClr val="FF0000"/>
                </a:solidFill>
                <a:latin typeface="Times New Roman" panose="02020603050405020304" pitchFamily="18" charset="0"/>
                <a:ea typeface="微软雅黑" panose="020B0503020204020204" charset="-122"/>
                <a:cs typeface="Times New Roman" panose="02020603050405020304" pitchFamily="18" charset="0"/>
              </a:rPr>
              <a:t>∠D，∠E，∠F.</a:t>
            </a:r>
            <a:endParaRPr lang="en-US" altLang="zh-CN" sz="2800" dirty="0">
              <a:solidFill>
                <a:srgbClr val="FF0000"/>
              </a:solidFill>
              <a:latin typeface="微软雅黑" panose="020B0503020204020204" charset="-122"/>
              <a:ea typeface="微软雅黑" panose="020B0503020204020204" charset="-122"/>
              <a:cs typeface="微软雅黑" panose="020B0503020204020204" charset="-122"/>
            </a:endParaRPr>
          </a:p>
        </p:txBody>
      </p:sp>
      <p:sp>
        <p:nvSpPr>
          <p:cNvPr id="2" name="文本框 1"/>
          <p:cNvSpPr txBox="1"/>
          <p:nvPr/>
        </p:nvSpPr>
        <p:spPr>
          <a:xfrm>
            <a:off x="292735" y="5127625"/>
            <a:ext cx="11607165" cy="1383665"/>
          </a:xfrm>
          <a:prstGeom prst="rect">
            <a:avLst/>
          </a:prstGeom>
          <a:noFill/>
        </p:spPr>
        <p:txBody>
          <a:bodyPr wrap="none" rtlCol="0" anchor="t">
            <a:spAutoFit/>
          </a:bodyPr>
          <a:lstStyle/>
          <a:p>
            <a:pPr>
              <a:lnSpc>
                <a:spcPct val="150000"/>
              </a:lnSpc>
            </a:pPr>
            <a:r>
              <a:rPr lang="zh-CN" altLang="en-US" sz="2800" b="1" dirty="0">
                <a:solidFill>
                  <a:srgbClr val="1D41D5"/>
                </a:solidFill>
                <a:latin typeface="微软雅黑" panose="020B0503020204020204" charset="-122"/>
                <a:ea typeface="微软雅黑" panose="020B0503020204020204" charset="-122"/>
                <a:cs typeface="微软雅黑" panose="020B0503020204020204" charset="-122"/>
                <a:sym typeface="+mn-ea"/>
              </a:rPr>
              <a:t>对比：中心对称是一种特殊的旋转.其旋转角是180 °.中心对称是两个图形</a:t>
            </a:r>
          </a:p>
          <a:p>
            <a:pPr>
              <a:lnSpc>
                <a:spcPct val="150000"/>
              </a:lnSpc>
            </a:pPr>
            <a:r>
              <a:rPr lang="zh-CN" altLang="en-US" sz="2800" b="1" dirty="0">
                <a:solidFill>
                  <a:srgbClr val="1D41D5"/>
                </a:solidFill>
                <a:latin typeface="微软雅黑" panose="020B0503020204020204" charset="-122"/>
                <a:ea typeface="微软雅黑" panose="020B0503020204020204" charset="-122"/>
                <a:cs typeface="微软雅黑" panose="020B0503020204020204" charset="-122"/>
                <a:sym typeface="+mn-ea"/>
              </a:rPr>
              <a:t>之间一种特殊的位置关系.</a:t>
            </a:r>
            <a:r>
              <a:rPr lang="en-US" altLang="zh-CN" sz="2800" b="1" dirty="0">
                <a:solidFill>
                  <a:srgbClr val="1D41D5"/>
                </a:solidFill>
                <a:latin typeface="微软雅黑" panose="020B0503020204020204" charset="-122"/>
                <a:ea typeface="微软雅黑" panose="020B0503020204020204" charset="-122"/>
                <a:cs typeface="微软雅黑" panose="020B0503020204020204" charset="-122"/>
                <a:sym typeface="+mn-ea"/>
              </a:rPr>
              <a:t> </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9457">
                                            <p:txEl>
                                              <p:pRg st="0" end="0"/>
                                            </p:txEl>
                                          </p:spTgt>
                                        </p:tgtEl>
                                        <p:attrNameLst>
                                          <p:attrName>style.visibility</p:attrName>
                                        </p:attrNameLst>
                                      </p:cBhvr>
                                      <p:to>
                                        <p:strVal val="visible"/>
                                      </p:to>
                                    </p:set>
                                    <p:anim calcmode="lin" valueType="num">
                                      <p:cBhvr additive="base">
                                        <p:cTn id="12" dur="500" fill="hold"/>
                                        <p:tgtEl>
                                          <p:spTgt spid="1945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945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9457">
                                            <p:txEl>
                                              <p:pRg st="1" end="1"/>
                                            </p:txEl>
                                          </p:spTgt>
                                        </p:tgtEl>
                                        <p:attrNameLst>
                                          <p:attrName>style.visibility</p:attrName>
                                        </p:attrNameLst>
                                      </p:cBhvr>
                                      <p:to>
                                        <p:strVal val="visible"/>
                                      </p:to>
                                    </p:set>
                                    <p:anim calcmode="lin" valueType="num">
                                      <p:cBhvr additive="base">
                                        <p:cTn id="18" dur="500" fill="hold"/>
                                        <p:tgtEl>
                                          <p:spTgt spid="1945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945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ppt_x"/>
                                          </p:val>
                                        </p:tav>
                                        <p:tav tm="100000">
                                          <p:val>
                                            <p:strVal val="#ppt_x"/>
                                          </p:val>
                                        </p:tav>
                                      </p:tavLst>
                                    </p:anim>
                                    <p:anim calcmode="lin" valueType="num">
                                      <p:cBhvr additive="base">
                                        <p:cTn id="2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graphicFrame>
        <p:nvGraphicFramePr>
          <p:cNvPr id="57346" name="Object 2"/>
          <p:cNvGraphicFramePr>
            <a:graphicFrameLocks noChangeAspect="1"/>
          </p:cNvGraphicFramePr>
          <p:nvPr/>
        </p:nvGraphicFramePr>
        <p:xfrm>
          <a:off x="1390015" y="3307715"/>
          <a:ext cx="9704070" cy="3053715"/>
        </p:xfrm>
        <a:graphic>
          <a:graphicData uri="http://schemas.openxmlformats.org/presentationml/2006/ole">
            <mc:AlternateContent xmlns:mc="http://schemas.openxmlformats.org/markup-compatibility/2006">
              <mc:Choice xmlns:v="urn:schemas-microsoft-com:vml" Requires="v">
                <p:oleObj spid="_x0000_s1046" name="Document" r:id="rId4" imgW="11877675" imgH="3514725" progId="Word.Document.8">
                  <p:embed/>
                </p:oleObj>
              </mc:Choice>
              <mc:Fallback>
                <p:oleObj name="Document" r:id="rId4" imgW="11877675" imgH="3514725" progId="Word.Document.8">
                  <p:embed/>
                  <p:pic>
                    <p:nvPicPr>
                      <p:cNvPr id="0" name="OLE substitute image"/>
                      <p:cNvPicPr/>
                      <p:nvPr/>
                    </p:nvPicPr>
                    <p:blipFill>
                      <a:blip r:embed="rId5"/>
                      <a:stretch>
                        <a:fillRect/>
                      </a:stretch>
                    </p:blipFill>
                    <p:spPr>
                      <a:xfrm>
                        <a:off x="1390015" y="3307715"/>
                        <a:ext cx="9704070" cy="3053715"/>
                      </a:xfrm>
                      <a:prstGeom prst="rect">
                        <a:avLst/>
                      </a:prstGeom>
                      <a:noFill/>
                      <a:ln>
                        <a:noFill/>
                      </a:ln>
                      <a:effectLst/>
                    </p:spPr>
                  </p:pic>
                </p:oleObj>
              </mc:Fallback>
            </mc:AlternateContent>
          </a:graphicData>
        </a:graphic>
      </p:graphicFrame>
      <p:sp>
        <p:nvSpPr>
          <p:cNvPr id="57347" name="Text Box 3"/>
          <p:cNvSpPr txBox="1">
            <a:spLocks noChangeArrowheads="1"/>
          </p:cNvSpPr>
          <p:nvPr/>
        </p:nvSpPr>
        <p:spPr bwMode="auto">
          <a:xfrm>
            <a:off x="2803525" y="459105"/>
            <a:ext cx="448881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zh-CN" altLang="en-US" sz="2800" b="1">
                <a:solidFill>
                  <a:srgbClr val="FF0000"/>
                </a:solidFill>
                <a:latin typeface="微软雅黑" panose="020B0503020204020204" charset="-122"/>
                <a:ea typeface="微软雅黑" panose="020B0503020204020204" charset="-122"/>
              </a:rPr>
              <a:t>中心对称与轴对称的区别</a:t>
            </a:r>
          </a:p>
        </p:txBody>
      </p:sp>
      <p:pic>
        <p:nvPicPr>
          <p:cNvPr id="57348" name="Picture 4"/>
          <p:cNvPicPr>
            <a:picLocks noChangeAspect="1" noChangeArrowheads="1"/>
          </p:cNvPicPr>
          <p:nvPr/>
        </p:nvPicPr>
        <p:blipFill>
          <a:blip r:embed="rId6" cstate="email"/>
          <a:stretch>
            <a:fillRect/>
          </a:stretch>
        </p:blipFill>
        <p:spPr bwMode="auto">
          <a:xfrm>
            <a:off x="2050415" y="668655"/>
            <a:ext cx="5401310" cy="263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文本框 1"/>
          <p:cNvSpPr txBox="1"/>
          <p:nvPr/>
        </p:nvSpPr>
        <p:spPr>
          <a:xfrm>
            <a:off x="442595" y="257175"/>
            <a:ext cx="1099820" cy="583565"/>
          </a:xfrm>
          <a:prstGeom prst="rect">
            <a:avLst/>
          </a:prstGeom>
          <a:solidFill>
            <a:srgbClr val="FFFF00"/>
          </a:solidFill>
        </p:spPr>
        <p:txBody>
          <a:bodyPr wrap="square" rtlCol="0">
            <a:spAutoFit/>
          </a:bodyPr>
          <a:lstStyle/>
          <a:p>
            <a:r>
              <a:rPr lang="zh-CN" altLang="en-US" sz="3200" b="1"/>
              <a:t>对比</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347"/>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3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7346"/>
                                        </p:tgtEl>
                                        <p:attrNameLst>
                                          <p:attrName>style.visibility</p:attrName>
                                        </p:attrNameLst>
                                      </p:cBhvr>
                                      <p:to>
                                        <p:strVal val="visible"/>
                                      </p:to>
                                    </p:set>
                                    <p:anim calcmode="lin" valueType="num">
                                      <p:cBhvr additive="base">
                                        <p:cTn id="15" dur="500" fill="hold"/>
                                        <p:tgtEl>
                                          <p:spTgt spid="57346"/>
                                        </p:tgtEl>
                                        <p:attrNameLst>
                                          <p:attrName>ppt_x</p:attrName>
                                        </p:attrNameLst>
                                      </p:cBhvr>
                                      <p:tavLst>
                                        <p:tav tm="0">
                                          <p:val>
                                            <p:strVal val="#ppt_x"/>
                                          </p:val>
                                        </p:tav>
                                        <p:tav tm="100000">
                                          <p:val>
                                            <p:strVal val="#ppt_x"/>
                                          </p:val>
                                        </p:tav>
                                      </p:tavLst>
                                    </p:anim>
                                    <p:anim calcmode="lin" valueType="num">
                                      <p:cBhvr additive="base">
                                        <p:cTn id="16" dur="500" fill="hold"/>
                                        <p:tgtEl>
                                          <p:spTgt spid="573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68616" name="内容占位符 7"/>
          <p:cNvSpPr txBox="1"/>
          <p:nvPr/>
        </p:nvSpPr>
        <p:spPr>
          <a:xfrm>
            <a:off x="588010" y="401955"/>
            <a:ext cx="9160510" cy="737235"/>
          </a:xfrm>
          <a:prstGeom prst="rect">
            <a:avLst/>
          </a:prstGeom>
          <a:noFill/>
          <a:ln w="9525">
            <a:noFill/>
          </a:ln>
        </p:spPr>
        <p:txBody>
          <a:bodyPr wrap="square">
            <a:sp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lnSpc>
                <a:spcPct val="150000"/>
              </a:lnSpc>
              <a:spcBef>
                <a:spcPct val="0"/>
              </a:spcBef>
              <a:buFontTx/>
              <a:buNone/>
            </a:pP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例</a:t>
            </a:r>
            <a:r>
              <a:rPr lang="en-US" altLang="zh-CN" sz="2800" b="1">
                <a:solidFill>
                  <a:srgbClr val="FF0000"/>
                </a:solidFill>
                <a:latin typeface="微软雅黑" panose="020B0503020204020204" charset="-122"/>
                <a:ea typeface="微软雅黑" panose="020B0503020204020204" charset="-122"/>
                <a:cs typeface="微软雅黑" panose="020B0503020204020204" charset="-122"/>
              </a:rPr>
              <a:t>2  </a:t>
            </a:r>
            <a:r>
              <a:rPr lang="zh-CN" altLang="en-US" sz="2800">
                <a:latin typeface="微软雅黑" panose="020B0503020204020204" charset="-122"/>
                <a:ea typeface="微软雅黑" panose="020B0503020204020204" charset="-122"/>
                <a:cs typeface="微软雅黑" panose="020B0503020204020204" charset="-122"/>
              </a:rPr>
              <a:t>如图所示的图形中，成中心对称的有</a:t>
            </a:r>
            <a:r>
              <a:rPr lang="en-US" altLang="zh-CN" sz="2800">
                <a:latin typeface="微软雅黑" panose="020B0503020204020204" charset="-122"/>
                <a:ea typeface="微软雅黑" panose="020B0503020204020204" charset="-122"/>
                <a:cs typeface="微软雅黑" panose="020B0503020204020204" charset="-122"/>
              </a:rPr>
              <a:t>________</a:t>
            </a:r>
            <a:r>
              <a:rPr lang="zh-CN" altLang="en-US" sz="2800">
                <a:latin typeface="微软雅黑" panose="020B0503020204020204" charset="-122"/>
                <a:ea typeface="微软雅黑" panose="020B0503020204020204" charset="-122"/>
                <a:cs typeface="微软雅黑" panose="020B0503020204020204" charset="-122"/>
              </a:rPr>
              <a:t>组．</a:t>
            </a:r>
          </a:p>
        </p:txBody>
      </p:sp>
      <p:sp>
        <p:nvSpPr>
          <p:cNvPr id="24" name="内容占位符 7"/>
          <p:cNvSpPr txBox="1"/>
          <p:nvPr/>
        </p:nvSpPr>
        <p:spPr>
          <a:xfrm>
            <a:off x="450215" y="3083560"/>
            <a:ext cx="11082655" cy="2030095"/>
          </a:xfrm>
          <a:prstGeom prst="rect">
            <a:avLst/>
          </a:prstGeom>
          <a:noFill/>
          <a:ln w="9525">
            <a:noFill/>
          </a:ln>
        </p:spPr>
        <p:txBody>
          <a:bodyPr wrap="square">
            <a:sp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914400" eaLnBrk="1" hangingPunct="1">
              <a:lnSpc>
                <a:spcPct val="150000"/>
              </a:lnSpc>
              <a:spcBef>
                <a:spcPct val="0"/>
              </a:spcBef>
              <a:buFontTx/>
              <a:buNone/>
            </a:pP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解析：</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利用成中心对称的定义解答</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r>
              <a:rPr lang="zh-CN" altLang="en-US" sz="2800">
                <a:solidFill>
                  <a:srgbClr val="FF0000"/>
                </a:solidFill>
                <a:latin typeface="Times New Roman" panose="02020603050405020304" pitchFamily="18" charset="0"/>
                <a:cs typeface="Times New Roman" panose="02020603050405020304" pitchFamily="18" charset="0"/>
                <a:sym typeface="+mn-ea"/>
              </a:rPr>
              <a:t>根据成中心对称的定义，看左边的图形能否绕一点旋转</a:t>
            </a:r>
            <a:r>
              <a:rPr lang="en-US" altLang="zh-CN" sz="2800">
                <a:solidFill>
                  <a:srgbClr val="FF0000"/>
                </a:solidFill>
                <a:latin typeface="Times New Roman" panose="02020603050405020304" pitchFamily="18" charset="0"/>
                <a:cs typeface="Times New Roman" panose="02020603050405020304" pitchFamily="18" charset="0"/>
                <a:sym typeface="+mn-ea"/>
              </a:rPr>
              <a:t>180°</a:t>
            </a:r>
            <a:r>
              <a:rPr lang="zh-CN" altLang="en-US" sz="2800">
                <a:solidFill>
                  <a:srgbClr val="FF0000"/>
                </a:solidFill>
                <a:latin typeface="Times New Roman" panose="02020603050405020304" pitchFamily="18" charset="0"/>
                <a:cs typeface="Times New Roman" panose="02020603050405020304" pitchFamily="18" charset="0"/>
                <a:sym typeface="+mn-ea"/>
              </a:rPr>
              <a:t>后与右边的图形重合，能就成中心对称，不能就不成中心对称．</a:t>
            </a:r>
            <a:endParaRPr lang="zh-CN" altLang="en-US" sz="2800">
              <a:solidFill>
                <a:srgbClr val="FF0000"/>
              </a:solidFill>
              <a:latin typeface="Times New Roman" panose="02020603050405020304" pitchFamily="18" charset="0"/>
              <a:ea typeface="微软雅黑" panose="020B0503020204020204" charset="-122"/>
              <a:cs typeface="Times New Roman" panose="02020603050405020304" pitchFamily="18" charset="0"/>
              <a:sym typeface="+mn-ea"/>
            </a:endParaRPr>
          </a:p>
        </p:txBody>
      </p:sp>
      <p:sp>
        <p:nvSpPr>
          <p:cNvPr id="25" name="矩形 24"/>
          <p:cNvSpPr/>
          <p:nvPr/>
        </p:nvSpPr>
        <p:spPr>
          <a:xfrm flipH="1">
            <a:off x="7635875" y="401955"/>
            <a:ext cx="76200" cy="521970"/>
          </a:xfrm>
          <a:prstGeom prst="rect">
            <a:avLst/>
          </a:prstGeom>
          <a:noFill/>
          <a:ln w="9525">
            <a:noFill/>
          </a:ln>
        </p:spPr>
        <p:txBody>
          <a:bodyPr wrap="square">
            <a:sp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914400" eaLnBrk="1" hangingPunct="1">
              <a:spcBef>
                <a:spcPct val="0"/>
              </a:spcBef>
              <a:buFontTx/>
              <a:buNone/>
            </a:pPr>
            <a:r>
              <a:rPr lang="en-US" altLang="zh-CN" sz="2800" b="1">
                <a:solidFill>
                  <a:srgbClr val="FF0000"/>
                </a:solidFill>
                <a:latin typeface="微软雅黑" panose="020B0503020204020204" charset="-122"/>
                <a:ea typeface="微软雅黑" panose="020B0503020204020204" charset="-122"/>
                <a:cs typeface="Times New Roman" panose="02020603050405020304" pitchFamily="18" charset="0"/>
              </a:rPr>
              <a:t>3</a:t>
            </a:r>
          </a:p>
        </p:txBody>
      </p:sp>
      <p:pic>
        <p:nvPicPr>
          <p:cNvPr id="68624" name="Picture 17" descr="J45"/>
          <p:cNvPicPr>
            <a:picLocks noChangeAspect="1"/>
          </p:cNvPicPr>
          <p:nvPr/>
        </p:nvPicPr>
        <p:blipFill>
          <a:blip r:embed="rId2" cstate="email"/>
          <a:stretch>
            <a:fillRect/>
          </a:stretch>
        </p:blipFill>
        <p:spPr>
          <a:xfrm>
            <a:off x="1195070" y="1571625"/>
            <a:ext cx="5567363" cy="1079500"/>
          </a:xfrm>
          <a:prstGeom prst="rect">
            <a:avLst/>
          </a:prstGeom>
          <a:noFill/>
          <a:ln w="9525">
            <a:noFill/>
          </a:ln>
        </p:spPr>
      </p:pic>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4">
                                            <p:txEl>
                                              <p:charRg st="0" end="14"/>
                                            </p:txEl>
                                          </p:spTgt>
                                        </p:tgtEl>
                                        <p:attrNameLst>
                                          <p:attrName>style.visibility</p:attrName>
                                        </p:attrNameLst>
                                      </p:cBhvr>
                                      <p:to>
                                        <p:strVal val="visible"/>
                                      </p:to>
                                    </p:set>
                                    <p:animEffect transition="in" filter="wipe(left)">
                                      <p:cBhvr>
                                        <p:cTn id="7" dur="500"/>
                                        <p:tgtEl>
                                          <p:spTgt spid="24">
                                            <p:txEl>
                                              <p:charRg st="0" end="1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500" fill="hold"/>
                                        <p:tgtEl>
                                          <p:spTgt spid="25"/>
                                        </p:tgtEl>
                                        <p:attrNameLst>
                                          <p:attrName>ppt_x</p:attrName>
                                        </p:attrNameLst>
                                      </p:cBhvr>
                                      <p:tavLst>
                                        <p:tav tm="0">
                                          <p:val>
                                            <p:strVal val="#ppt_x"/>
                                          </p:val>
                                        </p:tav>
                                        <p:tav tm="100000">
                                          <p:val>
                                            <p:strVal val="#ppt_x"/>
                                          </p:val>
                                        </p:tav>
                                      </p:tavLst>
                                    </p:anim>
                                    <p:anim calcmode="lin" valueType="num">
                                      <p:cBhvr additive="base">
                                        <p:cTn id="1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email"/>
          <a:srcRect b="-336"/>
          <a:stretch>
            <a:fillRect/>
          </a:stretch>
        </p:blipFill>
        <p:spPr>
          <a:xfrm>
            <a:off x="2673350" y="4103688"/>
            <a:ext cx="1439863" cy="1728787"/>
          </a:xfrm>
          <a:prstGeom prst="rect">
            <a:avLst/>
          </a:prstGeom>
          <a:noFill/>
          <a:ln w="25400" cap="flat" cmpd="sng">
            <a:solidFill>
              <a:schemeClr val="tx1"/>
            </a:solidFill>
            <a:prstDash val="solid"/>
            <a:miter/>
            <a:headEnd type="none" w="med" len="med"/>
            <a:tailEnd type="none" w="med" len="med"/>
          </a:ln>
        </p:spPr>
      </p:pic>
      <p:pic>
        <p:nvPicPr>
          <p:cNvPr id="4" name="Picture 3"/>
          <p:cNvPicPr>
            <a:picLocks noChangeAspect="1"/>
          </p:cNvPicPr>
          <p:nvPr/>
        </p:nvPicPr>
        <p:blipFill>
          <a:blip r:embed="rId3" cstate="email"/>
          <a:srcRect b="-250"/>
          <a:stretch>
            <a:fillRect/>
          </a:stretch>
        </p:blipFill>
        <p:spPr>
          <a:xfrm>
            <a:off x="369888" y="4103688"/>
            <a:ext cx="1439862" cy="1728787"/>
          </a:xfrm>
          <a:prstGeom prst="rect">
            <a:avLst/>
          </a:prstGeom>
          <a:noFill/>
          <a:ln w="25400" cap="flat" cmpd="sng">
            <a:solidFill>
              <a:schemeClr val="tx1"/>
            </a:solidFill>
            <a:prstDash val="solid"/>
            <a:miter/>
            <a:headEnd type="none" w="med" len="med"/>
            <a:tailEnd type="none" w="med" len="med"/>
          </a:ln>
        </p:spPr>
      </p:pic>
      <p:pic>
        <p:nvPicPr>
          <p:cNvPr id="5" name="Picture 4"/>
          <p:cNvPicPr>
            <a:picLocks noChangeAspect="1"/>
          </p:cNvPicPr>
          <p:nvPr/>
        </p:nvPicPr>
        <p:blipFill>
          <a:blip r:embed="rId4" cstate="email"/>
          <a:srcRect b="-169"/>
          <a:stretch>
            <a:fillRect/>
          </a:stretch>
        </p:blipFill>
        <p:spPr>
          <a:xfrm>
            <a:off x="7272338" y="4113213"/>
            <a:ext cx="1466850" cy="1727200"/>
          </a:xfrm>
          <a:prstGeom prst="rect">
            <a:avLst/>
          </a:prstGeom>
          <a:noFill/>
          <a:ln w="25400" cap="flat" cmpd="sng">
            <a:solidFill>
              <a:schemeClr val="tx1"/>
            </a:solidFill>
            <a:prstDash val="solid"/>
            <a:miter/>
            <a:headEnd type="none" w="med" len="med"/>
            <a:tailEnd type="none" w="med" len="med"/>
          </a:ln>
        </p:spPr>
      </p:pic>
      <p:sp>
        <p:nvSpPr>
          <p:cNvPr id="15364" name="Text Box 5"/>
          <p:cNvSpPr txBox="1"/>
          <p:nvPr/>
        </p:nvSpPr>
        <p:spPr>
          <a:xfrm>
            <a:off x="3276600" y="6078538"/>
            <a:ext cx="184150" cy="519112"/>
          </a:xfrm>
          <a:prstGeom prst="rect">
            <a:avLst/>
          </a:prstGeom>
          <a:noFill/>
          <a:ln w="9525">
            <a:noFill/>
          </a:ln>
        </p:spPr>
        <p:txBody>
          <a:bodyPr wrap="none" anchor="t" anchorCtr="0">
            <a:spAutoFit/>
          </a:bodyPr>
          <a:lstStyle/>
          <a:p>
            <a:endParaRPr lang="zh-CN" altLang="zh-CN" sz="2800">
              <a:latin typeface="宋体" panose="02010600030101010101" pitchFamily="2" charset="-122"/>
              <a:ea typeface="宋体" panose="02010600030101010101" pitchFamily="2" charset="-122"/>
            </a:endParaRPr>
          </a:p>
        </p:txBody>
      </p:sp>
      <p:pic>
        <p:nvPicPr>
          <p:cNvPr id="15365" name="Picture 6"/>
          <p:cNvPicPr>
            <a:picLocks noChangeAspect="1"/>
          </p:cNvPicPr>
          <p:nvPr/>
        </p:nvPicPr>
        <p:blipFill>
          <a:blip r:embed="rId5" cstate="email"/>
          <a:srcRect r="-702" b="-357"/>
          <a:stretch>
            <a:fillRect/>
          </a:stretch>
        </p:blipFill>
        <p:spPr>
          <a:xfrm>
            <a:off x="4895850" y="1485900"/>
            <a:ext cx="1439863" cy="1727200"/>
          </a:xfrm>
          <a:prstGeom prst="rect">
            <a:avLst/>
          </a:prstGeom>
          <a:noFill/>
          <a:ln w="25400" cap="flat" cmpd="sng">
            <a:solidFill>
              <a:schemeClr val="tx1"/>
            </a:solidFill>
            <a:prstDash val="solid"/>
            <a:miter/>
            <a:headEnd type="none" w="med" len="med"/>
            <a:tailEnd type="none" w="med" len="med"/>
          </a:ln>
        </p:spPr>
      </p:pic>
      <p:pic>
        <p:nvPicPr>
          <p:cNvPr id="15366" name="Picture 7"/>
          <p:cNvPicPr>
            <a:picLocks noChangeAspect="1"/>
          </p:cNvPicPr>
          <p:nvPr/>
        </p:nvPicPr>
        <p:blipFill>
          <a:blip r:embed="rId2" cstate="email"/>
          <a:srcRect b="-336"/>
          <a:stretch>
            <a:fillRect/>
          </a:stretch>
        </p:blipFill>
        <p:spPr>
          <a:xfrm>
            <a:off x="2746375" y="1487488"/>
            <a:ext cx="1439863" cy="1728787"/>
          </a:xfrm>
          <a:prstGeom prst="rect">
            <a:avLst/>
          </a:prstGeom>
          <a:noFill/>
          <a:ln w="25400" cap="flat" cmpd="sng">
            <a:solidFill>
              <a:schemeClr val="tx1"/>
            </a:solidFill>
            <a:prstDash val="solid"/>
            <a:miter/>
            <a:headEnd type="none" w="med" len="med"/>
            <a:tailEnd type="none" w="med" len="med"/>
          </a:ln>
        </p:spPr>
      </p:pic>
      <p:pic>
        <p:nvPicPr>
          <p:cNvPr id="15367" name="Picture 8"/>
          <p:cNvPicPr>
            <a:picLocks noChangeAspect="1"/>
          </p:cNvPicPr>
          <p:nvPr/>
        </p:nvPicPr>
        <p:blipFill>
          <a:blip r:embed="rId3" cstate="email"/>
          <a:srcRect b="-250"/>
          <a:stretch>
            <a:fillRect/>
          </a:stretch>
        </p:blipFill>
        <p:spPr>
          <a:xfrm>
            <a:off x="369888" y="1489075"/>
            <a:ext cx="1439862" cy="1728788"/>
          </a:xfrm>
          <a:prstGeom prst="rect">
            <a:avLst/>
          </a:prstGeom>
          <a:noFill/>
          <a:ln w="25400" cap="flat" cmpd="sng">
            <a:solidFill>
              <a:schemeClr val="tx1"/>
            </a:solidFill>
            <a:prstDash val="solid"/>
            <a:miter/>
            <a:headEnd type="none" w="med" len="med"/>
            <a:tailEnd type="none" w="med" len="med"/>
          </a:ln>
        </p:spPr>
      </p:pic>
      <p:pic>
        <p:nvPicPr>
          <p:cNvPr id="15368" name="Picture 9"/>
          <p:cNvPicPr>
            <a:picLocks noChangeAspect="1"/>
          </p:cNvPicPr>
          <p:nvPr/>
        </p:nvPicPr>
        <p:blipFill>
          <a:blip r:embed="rId4" cstate="email"/>
          <a:srcRect b="-169"/>
          <a:stretch>
            <a:fillRect/>
          </a:stretch>
        </p:blipFill>
        <p:spPr>
          <a:xfrm>
            <a:off x="7281863" y="1560513"/>
            <a:ext cx="1466850" cy="1727200"/>
          </a:xfrm>
          <a:prstGeom prst="rect">
            <a:avLst/>
          </a:prstGeom>
          <a:noFill/>
          <a:ln w="25400" cap="flat" cmpd="sng">
            <a:solidFill>
              <a:schemeClr val="tx1"/>
            </a:solidFill>
            <a:prstDash val="solid"/>
            <a:miter/>
            <a:headEnd type="none" w="med" len="med"/>
            <a:tailEnd type="none" w="med" len="med"/>
          </a:ln>
        </p:spPr>
      </p:pic>
      <p:pic>
        <p:nvPicPr>
          <p:cNvPr id="11" name="Picture 10"/>
          <p:cNvPicPr>
            <a:picLocks noChangeAspect="1"/>
          </p:cNvPicPr>
          <p:nvPr/>
        </p:nvPicPr>
        <p:blipFill>
          <a:blip r:embed="rId5" cstate="email"/>
          <a:srcRect r="-702" b="-357"/>
          <a:stretch>
            <a:fillRect/>
          </a:stretch>
        </p:blipFill>
        <p:spPr>
          <a:xfrm>
            <a:off x="4905375" y="4103688"/>
            <a:ext cx="1439863" cy="1727200"/>
          </a:xfrm>
          <a:prstGeom prst="rect">
            <a:avLst/>
          </a:prstGeom>
          <a:noFill/>
          <a:ln w="25400" cap="flat" cmpd="sng">
            <a:solidFill>
              <a:schemeClr val="tx1"/>
            </a:solidFill>
            <a:prstDash val="solid"/>
            <a:miter/>
            <a:headEnd type="none" w="med" len="med"/>
            <a:tailEnd type="none" w="med" len="med"/>
          </a:ln>
        </p:spPr>
      </p:pic>
      <p:sp>
        <p:nvSpPr>
          <p:cNvPr id="12" name="Rectangle 11"/>
          <p:cNvSpPr/>
          <p:nvPr/>
        </p:nvSpPr>
        <p:spPr>
          <a:xfrm>
            <a:off x="514350" y="4679950"/>
            <a:ext cx="1152525" cy="504825"/>
          </a:xfrm>
          <a:prstGeom prst="rect">
            <a:avLst/>
          </a:prstGeom>
          <a:noFill/>
          <a:ln w="38100" cap="flat" cmpd="sng">
            <a:solidFill>
              <a:srgbClr val="FF0000"/>
            </a:solidFill>
            <a:prstDash val="solid"/>
            <a:miter/>
            <a:headEnd type="none" w="med" len="med"/>
            <a:tailEnd type="none" w="med" len="med"/>
          </a:ln>
        </p:spPr>
        <p:txBody>
          <a:bodyPr wrap="none" anchor="ctr" anchorCtr="0"/>
          <a:lstStyle/>
          <a:p>
            <a:endParaRPr lang="zh-CN" altLang="en-US">
              <a:latin typeface="Arial" panose="020B0604020202020204" pitchFamily="34" charset="0"/>
              <a:ea typeface="宋体" panose="02010600030101010101" pitchFamily="2" charset="-122"/>
            </a:endParaRPr>
          </a:p>
        </p:txBody>
      </p:sp>
      <p:sp>
        <p:nvSpPr>
          <p:cNvPr id="13" name="Rectangle 12"/>
          <p:cNvSpPr/>
          <p:nvPr/>
        </p:nvSpPr>
        <p:spPr>
          <a:xfrm>
            <a:off x="514350" y="2065338"/>
            <a:ext cx="1152525" cy="504825"/>
          </a:xfrm>
          <a:prstGeom prst="rect">
            <a:avLst/>
          </a:prstGeom>
          <a:noFill/>
          <a:ln w="38100" cap="flat" cmpd="sng">
            <a:solidFill>
              <a:srgbClr val="FF0000"/>
            </a:solidFill>
            <a:prstDash val="solid"/>
            <a:miter/>
            <a:headEnd type="none" w="med" len="med"/>
            <a:tailEnd type="none" w="med" len="med"/>
          </a:ln>
        </p:spPr>
        <p:txBody>
          <a:bodyPr wrap="none" anchor="ctr" anchorCtr="0"/>
          <a:lstStyle/>
          <a:p>
            <a:endParaRPr lang="zh-CN" altLang="en-US">
              <a:latin typeface="Arial" panose="020B0604020202020204" pitchFamily="34" charset="0"/>
              <a:ea typeface="宋体" panose="02010600030101010101" pitchFamily="2" charset="-122"/>
            </a:endParaRPr>
          </a:p>
        </p:txBody>
      </p:sp>
      <p:sp>
        <p:nvSpPr>
          <p:cNvPr id="15372" name="Text Box 13"/>
          <p:cNvSpPr txBox="1"/>
          <p:nvPr/>
        </p:nvSpPr>
        <p:spPr>
          <a:xfrm>
            <a:off x="4103688" y="3286125"/>
            <a:ext cx="768350" cy="369888"/>
          </a:xfrm>
          <a:prstGeom prst="rect">
            <a:avLst/>
          </a:prstGeom>
          <a:noFill/>
          <a:ln w="9525">
            <a:noFill/>
          </a:ln>
        </p:spPr>
        <p:txBody>
          <a:bodyPr wrap="none" anchor="t" anchorCtr="0">
            <a:spAutoFit/>
          </a:bodyPr>
          <a:lstStyle/>
          <a:p>
            <a:r>
              <a:rPr lang="zh-CN" altLang="en-US" b="1">
                <a:solidFill>
                  <a:schemeClr val="tx2"/>
                </a:solidFill>
                <a:latin typeface="宋体" panose="02010600030101010101" pitchFamily="2" charset="-122"/>
                <a:ea typeface="宋体" panose="02010600030101010101" pitchFamily="2" charset="-122"/>
              </a:rPr>
              <a:t>图</a:t>
            </a:r>
            <a:r>
              <a:rPr lang="en-US" altLang="zh-CN" b="1">
                <a:solidFill>
                  <a:schemeClr val="tx2"/>
                </a:solidFill>
                <a:latin typeface="宋体" panose="02010600030101010101" pitchFamily="2" charset="-122"/>
                <a:ea typeface="宋体" panose="02010600030101010101" pitchFamily="2" charset="-122"/>
              </a:rPr>
              <a:t>(1)</a:t>
            </a:r>
          </a:p>
        </p:txBody>
      </p:sp>
      <p:sp>
        <p:nvSpPr>
          <p:cNvPr id="15373" name="Rectangle 14"/>
          <p:cNvSpPr/>
          <p:nvPr/>
        </p:nvSpPr>
        <p:spPr>
          <a:xfrm>
            <a:off x="3986213" y="5976938"/>
            <a:ext cx="768350" cy="369887"/>
          </a:xfrm>
          <a:prstGeom prst="rect">
            <a:avLst/>
          </a:prstGeom>
          <a:noFill/>
          <a:ln w="9525">
            <a:noFill/>
          </a:ln>
        </p:spPr>
        <p:txBody>
          <a:bodyPr wrap="none" anchor="t" anchorCtr="0">
            <a:spAutoFit/>
          </a:bodyPr>
          <a:lstStyle/>
          <a:p>
            <a:r>
              <a:rPr lang="zh-CN" altLang="en-US" b="1">
                <a:solidFill>
                  <a:schemeClr val="tx2"/>
                </a:solidFill>
                <a:latin typeface="宋体" panose="02010600030101010101" pitchFamily="2" charset="-122"/>
                <a:ea typeface="宋体" panose="02010600030101010101" pitchFamily="2" charset="-122"/>
              </a:rPr>
              <a:t>图</a:t>
            </a:r>
            <a:r>
              <a:rPr lang="en-US" altLang="zh-CN" b="1">
                <a:solidFill>
                  <a:schemeClr val="tx2"/>
                </a:solidFill>
                <a:latin typeface="宋体" panose="02010600030101010101" pitchFamily="2" charset="-122"/>
                <a:ea typeface="宋体" panose="02010600030101010101" pitchFamily="2" charset="-122"/>
              </a:rPr>
              <a:t>(2)</a:t>
            </a:r>
          </a:p>
        </p:txBody>
      </p:sp>
      <p:sp>
        <p:nvSpPr>
          <p:cNvPr id="16" name="Rectangle 15"/>
          <p:cNvSpPr/>
          <p:nvPr/>
        </p:nvSpPr>
        <p:spPr>
          <a:xfrm>
            <a:off x="2817813" y="4679950"/>
            <a:ext cx="1152525" cy="504825"/>
          </a:xfrm>
          <a:prstGeom prst="rect">
            <a:avLst/>
          </a:prstGeom>
          <a:noFill/>
          <a:ln w="38100" cap="flat" cmpd="sng">
            <a:solidFill>
              <a:srgbClr val="FF0000"/>
            </a:solidFill>
            <a:prstDash val="solid"/>
            <a:miter/>
            <a:headEnd type="none" w="med" len="med"/>
            <a:tailEnd type="none" w="med" len="med"/>
          </a:ln>
        </p:spPr>
        <p:txBody>
          <a:bodyPr wrap="none" anchor="ctr" anchorCtr="0"/>
          <a:lstStyle/>
          <a:p>
            <a:endParaRPr lang="zh-CN" altLang="en-US">
              <a:latin typeface="Arial" panose="020B0604020202020204" pitchFamily="34" charset="0"/>
              <a:ea typeface="宋体" panose="02010600030101010101" pitchFamily="2" charset="-122"/>
            </a:endParaRPr>
          </a:p>
        </p:txBody>
      </p:sp>
      <p:sp>
        <p:nvSpPr>
          <p:cNvPr id="17" name="Rectangle 16"/>
          <p:cNvSpPr/>
          <p:nvPr/>
        </p:nvSpPr>
        <p:spPr>
          <a:xfrm>
            <a:off x="2889250" y="2065338"/>
            <a:ext cx="1152525" cy="504825"/>
          </a:xfrm>
          <a:prstGeom prst="rect">
            <a:avLst/>
          </a:prstGeom>
          <a:noFill/>
          <a:ln w="38100" cap="flat" cmpd="sng">
            <a:solidFill>
              <a:srgbClr val="FF0000"/>
            </a:solidFill>
            <a:prstDash val="solid"/>
            <a:miter/>
            <a:headEnd type="none" w="med" len="med"/>
            <a:tailEnd type="none" w="med" len="med"/>
          </a:ln>
        </p:spPr>
        <p:txBody>
          <a:bodyPr wrap="none" anchor="ctr" anchorCtr="0"/>
          <a:lstStyle/>
          <a:p>
            <a:endParaRPr lang="zh-CN" altLang="en-US">
              <a:latin typeface="Arial" panose="020B0604020202020204" pitchFamily="34" charset="0"/>
              <a:ea typeface="宋体" panose="02010600030101010101" pitchFamily="2" charset="-122"/>
            </a:endParaRPr>
          </a:p>
        </p:txBody>
      </p:sp>
      <p:sp>
        <p:nvSpPr>
          <p:cNvPr id="18" name="AutoShape 17"/>
          <p:cNvSpPr/>
          <p:nvPr/>
        </p:nvSpPr>
        <p:spPr>
          <a:xfrm>
            <a:off x="7464425" y="1770063"/>
            <a:ext cx="1152525" cy="792162"/>
          </a:xfrm>
          <a:prstGeom prst="flowChartExtract">
            <a:avLst/>
          </a:prstGeom>
          <a:noFill/>
          <a:ln w="28575" cap="flat" cmpd="sng">
            <a:solidFill>
              <a:srgbClr val="000000"/>
            </a:solidFill>
            <a:prstDash val="solid"/>
            <a:miter/>
            <a:headEnd type="none" w="med" len="med"/>
            <a:tailEnd type="none" w="med" len="med"/>
          </a:ln>
        </p:spPr>
        <p:txBody>
          <a:bodyPr wrap="none" anchor="ctr" anchorCtr="0"/>
          <a:lstStyle/>
          <a:p>
            <a:endParaRPr lang="zh-CN" altLang="en-US">
              <a:latin typeface="Arial" panose="020B0604020202020204" pitchFamily="34" charset="0"/>
              <a:ea typeface="宋体" panose="02010600030101010101" pitchFamily="2" charset="-122"/>
            </a:endParaRPr>
          </a:p>
        </p:txBody>
      </p:sp>
      <p:sp>
        <p:nvSpPr>
          <p:cNvPr id="19" name="AutoShape 18"/>
          <p:cNvSpPr/>
          <p:nvPr/>
        </p:nvSpPr>
        <p:spPr>
          <a:xfrm rot="10800000">
            <a:off x="7439025" y="4776788"/>
            <a:ext cx="1152525" cy="792162"/>
          </a:xfrm>
          <a:prstGeom prst="flowChartExtract">
            <a:avLst/>
          </a:prstGeom>
          <a:noFill/>
          <a:ln w="28575" cap="flat" cmpd="sng">
            <a:solidFill>
              <a:srgbClr val="000000"/>
            </a:solidFill>
            <a:prstDash val="solid"/>
            <a:miter/>
            <a:headEnd type="none" w="med" len="med"/>
            <a:tailEnd type="none" w="med" len="med"/>
          </a:ln>
        </p:spPr>
        <p:txBody>
          <a:bodyPr wrap="none" anchor="ctr" anchorCtr="0"/>
          <a:lstStyle/>
          <a:p>
            <a:endParaRPr lang="zh-CN" altLang="en-US">
              <a:latin typeface="Arial" panose="020B0604020202020204" pitchFamily="34" charset="0"/>
              <a:ea typeface="宋体" panose="02010600030101010101" pitchFamily="2" charset="-122"/>
            </a:endParaRPr>
          </a:p>
        </p:txBody>
      </p:sp>
      <p:grpSp>
        <p:nvGrpSpPr>
          <p:cNvPr id="2" name="Group 19"/>
          <p:cNvGrpSpPr/>
          <p:nvPr/>
        </p:nvGrpSpPr>
        <p:grpSpPr>
          <a:xfrm>
            <a:off x="5435600" y="3394075"/>
            <a:ext cx="503238" cy="360363"/>
            <a:chOff x="0" y="0"/>
            <a:chExt cx="317" cy="227"/>
          </a:xfrm>
        </p:grpSpPr>
        <p:sp>
          <p:nvSpPr>
            <p:cNvPr id="15379" name="Line 20"/>
            <p:cNvSpPr/>
            <p:nvPr/>
          </p:nvSpPr>
          <p:spPr>
            <a:xfrm>
              <a:off x="0" y="90"/>
              <a:ext cx="90" cy="137"/>
            </a:xfrm>
            <a:prstGeom prst="line">
              <a:avLst/>
            </a:prstGeom>
            <a:ln w="38100" cap="flat" cmpd="sng">
              <a:solidFill>
                <a:srgbClr val="FF0000"/>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15380" name="Line 21"/>
            <p:cNvSpPr/>
            <p:nvPr/>
          </p:nvSpPr>
          <p:spPr>
            <a:xfrm flipV="1">
              <a:off x="90" y="0"/>
              <a:ext cx="227" cy="227"/>
            </a:xfrm>
            <a:prstGeom prst="line">
              <a:avLst/>
            </a:prstGeom>
            <a:ln w="38100" cap="flat" cmpd="sng">
              <a:solidFill>
                <a:srgbClr val="FF0000"/>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grpSp>
      <p:grpSp>
        <p:nvGrpSpPr>
          <p:cNvPr id="6" name="Group 22"/>
          <p:cNvGrpSpPr/>
          <p:nvPr/>
        </p:nvGrpSpPr>
        <p:grpSpPr>
          <a:xfrm>
            <a:off x="4905375" y="4103688"/>
            <a:ext cx="1439863" cy="1728787"/>
            <a:chOff x="0" y="0"/>
            <a:chExt cx="907" cy="1089"/>
          </a:xfrm>
        </p:grpSpPr>
        <p:sp>
          <p:nvSpPr>
            <p:cNvPr id="15382" name="Line 23"/>
            <p:cNvSpPr/>
            <p:nvPr/>
          </p:nvSpPr>
          <p:spPr>
            <a:xfrm>
              <a:off x="0" y="0"/>
              <a:ext cx="907" cy="1089"/>
            </a:xfrm>
            <a:prstGeom prst="line">
              <a:avLst/>
            </a:prstGeom>
            <a:ln w="25400" cap="flat" cmpd="sng">
              <a:solidFill>
                <a:srgbClr val="0000FF"/>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15383" name="Line 24"/>
            <p:cNvSpPr/>
            <p:nvPr/>
          </p:nvSpPr>
          <p:spPr>
            <a:xfrm flipH="1">
              <a:off x="0" y="0"/>
              <a:ext cx="907" cy="1089"/>
            </a:xfrm>
            <a:prstGeom prst="line">
              <a:avLst/>
            </a:prstGeom>
            <a:ln w="25400" cap="flat" cmpd="sng">
              <a:solidFill>
                <a:srgbClr val="0000FF"/>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pic>
          <p:nvPicPr>
            <p:cNvPr id="15384" name="Picture 25" descr="W_080"/>
            <p:cNvPicPr>
              <a:picLocks noChangeAspect="1"/>
            </p:cNvPicPr>
            <p:nvPr/>
          </p:nvPicPr>
          <p:blipFill>
            <a:blip r:embed="rId6"/>
            <a:stretch>
              <a:fillRect/>
            </a:stretch>
          </p:blipFill>
          <p:spPr>
            <a:xfrm>
              <a:off x="296" y="424"/>
              <a:ext cx="300" cy="240"/>
            </a:xfrm>
            <a:prstGeom prst="rect">
              <a:avLst/>
            </a:prstGeom>
            <a:noFill/>
            <a:ln w="9525">
              <a:noFill/>
            </a:ln>
          </p:spPr>
        </p:pic>
      </p:grpSp>
      <p:sp>
        <p:nvSpPr>
          <p:cNvPr id="15385" name="Text Box 26"/>
          <p:cNvSpPr txBox="1"/>
          <p:nvPr/>
        </p:nvSpPr>
        <p:spPr>
          <a:xfrm>
            <a:off x="2916238" y="517525"/>
            <a:ext cx="3311525" cy="768350"/>
          </a:xfrm>
          <a:prstGeom prst="rect">
            <a:avLst/>
          </a:prstGeom>
          <a:noFill/>
          <a:ln w="9525">
            <a:noFill/>
          </a:ln>
        </p:spPr>
        <p:txBody>
          <a:bodyPr anchor="t" anchorCtr="0">
            <a:spAutoFit/>
          </a:bodyPr>
          <a:lstStyle/>
          <a:p>
            <a:pPr algn="ctr"/>
            <a:r>
              <a:rPr lang="zh-CN" altLang="en-US" sz="4400" b="1">
                <a:solidFill>
                  <a:srgbClr val="FF0000"/>
                </a:solidFill>
                <a:latin typeface="微软雅黑" panose="020B0503020204020204" charset="-122"/>
                <a:ea typeface="微软雅黑" panose="020B0503020204020204" charset="-122"/>
              </a:rPr>
              <a:t>解密魔术</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10800000">
                                      <p:cBhvr>
                                        <p:cTn id="6" dur="1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8" presetClass="entr" presetSubtype="0" accel="10000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ppt_w</p:attrName>
                                        </p:attrNameLst>
                                      </p:cBhvr>
                                      <p:tavLst>
                                        <p:tav tm="0">
                                          <p:val>
                                            <p:strVal val="#ppt_w*2.5"/>
                                          </p:val>
                                        </p:tav>
                                        <p:tav tm="100000">
                                          <p:val>
                                            <p:strVal val="#ppt_w"/>
                                          </p:val>
                                        </p:tav>
                                      </p:tavLst>
                                    </p:anim>
                                    <p:anim calcmode="lin" valueType="num">
                                      <p:cBhvr>
                                        <p:cTn id="12" dur="1000" fill="hold"/>
                                        <p:tgtEl>
                                          <p:spTgt spid="12"/>
                                        </p:tgtEl>
                                        <p:attrNameLst>
                                          <p:attrName>ppt_h</p:attrName>
                                        </p:attrNameLst>
                                      </p:cBhvr>
                                      <p:tavLst>
                                        <p:tav tm="0">
                                          <p:val>
                                            <p:strVal val="#ppt_h*0.01"/>
                                          </p:val>
                                        </p:tav>
                                        <p:tav tm="100000">
                                          <p:val>
                                            <p:strVal val="#ppt_h"/>
                                          </p:val>
                                        </p:tav>
                                      </p:tavLst>
                                    </p:anim>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h+1"/>
                                          </p:val>
                                        </p:tav>
                                        <p:tav tm="100000">
                                          <p:val>
                                            <p:strVal val="#ppt_y"/>
                                          </p:val>
                                        </p:tav>
                                      </p:tavLst>
                                    </p:anim>
                                    <p:animEffect transition="in" filter="fade">
                                      <p:cBhvr>
                                        <p:cTn id="15" dur="1000"/>
                                        <p:tgtEl>
                                          <p:spTgt spid="12"/>
                                        </p:tgtEl>
                                      </p:cBhvr>
                                    </p:animEffect>
                                  </p:childTnLst>
                                </p:cTn>
                              </p:par>
                              <p:par>
                                <p:cTn id="16" presetID="58" presetClass="entr" presetSubtype="0" accel="10000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p:cTn id="18" dur="1000" fill="hold"/>
                                        <p:tgtEl>
                                          <p:spTgt spid="13"/>
                                        </p:tgtEl>
                                        <p:attrNameLst>
                                          <p:attrName>ppt_w</p:attrName>
                                        </p:attrNameLst>
                                      </p:cBhvr>
                                      <p:tavLst>
                                        <p:tav tm="0">
                                          <p:val>
                                            <p:strVal val="#ppt_w*2.5"/>
                                          </p:val>
                                        </p:tav>
                                        <p:tav tm="100000">
                                          <p:val>
                                            <p:strVal val="#ppt_w"/>
                                          </p:val>
                                        </p:tav>
                                      </p:tavLst>
                                    </p:anim>
                                    <p:anim calcmode="lin" valueType="num">
                                      <p:cBhvr>
                                        <p:cTn id="19" dur="1000" fill="hold"/>
                                        <p:tgtEl>
                                          <p:spTgt spid="13"/>
                                        </p:tgtEl>
                                        <p:attrNameLst>
                                          <p:attrName>ppt_h</p:attrName>
                                        </p:attrNameLst>
                                      </p:cBhvr>
                                      <p:tavLst>
                                        <p:tav tm="0">
                                          <p:val>
                                            <p:strVal val="#ppt_h*0.01"/>
                                          </p:val>
                                        </p:tav>
                                        <p:tav tm="100000">
                                          <p:val>
                                            <p:strVal val="#ppt_h"/>
                                          </p:val>
                                        </p:tav>
                                      </p:tavLst>
                                    </p:anim>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h+1"/>
                                          </p:val>
                                        </p:tav>
                                        <p:tav tm="100000">
                                          <p:val>
                                            <p:strVal val="#ppt_y"/>
                                          </p:val>
                                        </p:tav>
                                      </p:tavLst>
                                    </p:anim>
                                    <p:animEffect transition="in" filter="fade">
                                      <p:cBhvr>
                                        <p:cTn id="22" dur="1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nodeType="clickEffect">
                                  <p:stCondLst>
                                    <p:cond delay="0"/>
                                  </p:stCondLst>
                                  <p:childTnLst>
                                    <p:animRot by="10800000">
                                      <p:cBhvr>
                                        <p:cTn id="26" dur="1000" fill="hold"/>
                                        <p:tgtEl>
                                          <p:spTgt spid="3"/>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8" presetClass="entr" presetSubtype="0" accel="10000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1000" fill="hold"/>
                                        <p:tgtEl>
                                          <p:spTgt spid="16"/>
                                        </p:tgtEl>
                                        <p:attrNameLst>
                                          <p:attrName>ppt_w</p:attrName>
                                        </p:attrNameLst>
                                      </p:cBhvr>
                                      <p:tavLst>
                                        <p:tav tm="0">
                                          <p:val>
                                            <p:strVal val="#ppt_w*2.5"/>
                                          </p:val>
                                        </p:tav>
                                        <p:tav tm="100000">
                                          <p:val>
                                            <p:strVal val="#ppt_w"/>
                                          </p:val>
                                        </p:tav>
                                      </p:tavLst>
                                    </p:anim>
                                    <p:anim calcmode="lin" valueType="num">
                                      <p:cBhvr>
                                        <p:cTn id="32" dur="1000" fill="hold"/>
                                        <p:tgtEl>
                                          <p:spTgt spid="16"/>
                                        </p:tgtEl>
                                        <p:attrNameLst>
                                          <p:attrName>ppt_h</p:attrName>
                                        </p:attrNameLst>
                                      </p:cBhvr>
                                      <p:tavLst>
                                        <p:tav tm="0">
                                          <p:val>
                                            <p:strVal val="#ppt_h*0.01"/>
                                          </p:val>
                                        </p:tav>
                                        <p:tav tm="100000">
                                          <p:val>
                                            <p:strVal val="#ppt_h"/>
                                          </p:val>
                                        </p:tav>
                                      </p:tavLst>
                                    </p:anim>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h+1"/>
                                          </p:val>
                                        </p:tav>
                                        <p:tav tm="100000">
                                          <p:val>
                                            <p:strVal val="#ppt_y"/>
                                          </p:val>
                                        </p:tav>
                                      </p:tavLst>
                                    </p:anim>
                                    <p:animEffect transition="in" filter="fade">
                                      <p:cBhvr>
                                        <p:cTn id="35" dur="1000"/>
                                        <p:tgtEl>
                                          <p:spTgt spid="16"/>
                                        </p:tgtEl>
                                      </p:cBhvr>
                                    </p:animEffect>
                                  </p:childTnLst>
                                </p:cTn>
                              </p:par>
                              <p:par>
                                <p:cTn id="36" presetID="58" presetClass="entr" presetSubtype="0" accel="100000"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p:cTn id="38" dur="1000" fill="hold"/>
                                        <p:tgtEl>
                                          <p:spTgt spid="17"/>
                                        </p:tgtEl>
                                        <p:attrNameLst>
                                          <p:attrName>ppt_w</p:attrName>
                                        </p:attrNameLst>
                                      </p:cBhvr>
                                      <p:tavLst>
                                        <p:tav tm="0">
                                          <p:val>
                                            <p:strVal val="#ppt_w*2.5"/>
                                          </p:val>
                                        </p:tav>
                                        <p:tav tm="100000">
                                          <p:val>
                                            <p:strVal val="#ppt_w"/>
                                          </p:val>
                                        </p:tav>
                                      </p:tavLst>
                                    </p:anim>
                                    <p:anim calcmode="lin" valueType="num">
                                      <p:cBhvr>
                                        <p:cTn id="39" dur="1000" fill="hold"/>
                                        <p:tgtEl>
                                          <p:spTgt spid="17"/>
                                        </p:tgtEl>
                                        <p:attrNameLst>
                                          <p:attrName>ppt_h</p:attrName>
                                        </p:attrNameLst>
                                      </p:cBhvr>
                                      <p:tavLst>
                                        <p:tav tm="0">
                                          <p:val>
                                            <p:strVal val="#ppt_h*0.01"/>
                                          </p:val>
                                        </p:tav>
                                        <p:tav tm="100000">
                                          <p:val>
                                            <p:strVal val="#ppt_h"/>
                                          </p:val>
                                        </p:tav>
                                      </p:tavLst>
                                    </p:anim>
                                    <p:anim calcmode="lin" valueType="num">
                                      <p:cBhvr>
                                        <p:cTn id="40" dur="1000" fill="hold"/>
                                        <p:tgtEl>
                                          <p:spTgt spid="17"/>
                                        </p:tgtEl>
                                        <p:attrNameLst>
                                          <p:attrName>ppt_x</p:attrName>
                                        </p:attrNameLst>
                                      </p:cBhvr>
                                      <p:tavLst>
                                        <p:tav tm="0">
                                          <p:val>
                                            <p:strVal val="#ppt_x"/>
                                          </p:val>
                                        </p:tav>
                                        <p:tav tm="100000">
                                          <p:val>
                                            <p:strVal val="#ppt_x"/>
                                          </p:val>
                                        </p:tav>
                                      </p:tavLst>
                                    </p:anim>
                                    <p:anim calcmode="lin" valueType="num">
                                      <p:cBhvr>
                                        <p:cTn id="41" dur="1000" fill="hold"/>
                                        <p:tgtEl>
                                          <p:spTgt spid="17"/>
                                        </p:tgtEl>
                                        <p:attrNameLst>
                                          <p:attrName>ppt_y</p:attrName>
                                        </p:attrNameLst>
                                      </p:cBhvr>
                                      <p:tavLst>
                                        <p:tav tm="0">
                                          <p:val>
                                            <p:strVal val="#ppt_h+1"/>
                                          </p:val>
                                        </p:tav>
                                        <p:tav tm="100000">
                                          <p:val>
                                            <p:strVal val="#ppt_y"/>
                                          </p:val>
                                        </p:tav>
                                      </p:tavLst>
                                    </p:anim>
                                    <p:animEffect transition="in" filter="fade">
                                      <p:cBhvr>
                                        <p:cTn id="42" dur="10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mph" presetSubtype="0" fill="hold" nodeType="clickEffect">
                                  <p:stCondLst>
                                    <p:cond delay="0"/>
                                  </p:stCondLst>
                                  <p:childTnLst>
                                    <p:animRot by="10800000">
                                      <p:cBhvr>
                                        <p:cTn id="46" dur="1000" fill="hold"/>
                                        <p:tgtEl>
                                          <p:spTgt spid="11"/>
                                        </p:tgtEl>
                                        <p:attrNameLst>
                                          <p:attrName>r</p:attrName>
                                        </p:attrNameLst>
                                      </p:cBhvr>
                                    </p:animRot>
                                  </p:childTnLst>
                                </p:cTn>
                              </p:par>
                            </p:childTnLst>
                          </p:cTn>
                        </p:par>
                      </p:childTnLst>
                    </p:cTn>
                  </p:par>
                  <p:par>
                    <p:cTn id="47" fill="hold">
                      <p:stCondLst>
                        <p:cond delay="indefinite"/>
                      </p:stCondLst>
                      <p:childTnLst>
                        <p:par>
                          <p:cTn id="48" fill="hold">
                            <p:stCondLst>
                              <p:cond delay="0"/>
                            </p:stCondLst>
                            <p:childTnLst>
                              <p:par>
                                <p:cTn id="49" presetID="8" presetClass="emph" presetSubtype="0" fill="hold" nodeType="clickEffect">
                                  <p:stCondLst>
                                    <p:cond delay="0"/>
                                  </p:stCondLst>
                                  <p:childTnLst>
                                    <p:animRot by="10800000">
                                      <p:cBhvr>
                                        <p:cTn id="50" dur="1000" fill="hold"/>
                                        <p:tgtEl>
                                          <p:spTgt spid="5"/>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58" presetClass="entr" presetSubtype="0" accel="10000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p:cTn id="55" dur="1000" fill="hold"/>
                                        <p:tgtEl>
                                          <p:spTgt spid="19"/>
                                        </p:tgtEl>
                                        <p:attrNameLst>
                                          <p:attrName>ppt_w</p:attrName>
                                        </p:attrNameLst>
                                      </p:cBhvr>
                                      <p:tavLst>
                                        <p:tav tm="0">
                                          <p:val>
                                            <p:strVal val="#ppt_w*2.5"/>
                                          </p:val>
                                        </p:tav>
                                        <p:tav tm="100000">
                                          <p:val>
                                            <p:strVal val="#ppt_w"/>
                                          </p:val>
                                        </p:tav>
                                      </p:tavLst>
                                    </p:anim>
                                    <p:anim calcmode="lin" valueType="num">
                                      <p:cBhvr>
                                        <p:cTn id="56" dur="1000" fill="hold"/>
                                        <p:tgtEl>
                                          <p:spTgt spid="19"/>
                                        </p:tgtEl>
                                        <p:attrNameLst>
                                          <p:attrName>ppt_h</p:attrName>
                                        </p:attrNameLst>
                                      </p:cBhvr>
                                      <p:tavLst>
                                        <p:tav tm="0">
                                          <p:val>
                                            <p:strVal val="#ppt_h*0.01"/>
                                          </p:val>
                                        </p:tav>
                                        <p:tav tm="100000">
                                          <p:val>
                                            <p:strVal val="#ppt_h"/>
                                          </p:val>
                                        </p:tav>
                                      </p:tavLst>
                                    </p:anim>
                                    <p:anim calcmode="lin" valueType="num">
                                      <p:cBhvr>
                                        <p:cTn id="57" dur="1000" fill="hold"/>
                                        <p:tgtEl>
                                          <p:spTgt spid="19"/>
                                        </p:tgtEl>
                                        <p:attrNameLst>
                                          <p:attrName>ppt_x</p:attrName>
                                        </p:attrNameLst>
                                      </p:cBhvr>
                                      <p:tavLst>
                                        <p:tav tm="0">
                                          <p:val>
                                            <p:strVal val="#ppt_x"/>
                                          </p:val>
                                        </p:tav>
                                        <p:tav tm="100000">
                                          <p:val>
                                            <p:strVal val="#ppt_x"/>
                                          </p:val>
                                        </p:tav>
                                      </p:tavLst>
                                    </p:anim>
                                    <p:anim calcmode="lin" valueType="num">
                                      <p:cBhvr>
                                        <p:cTn id="58" dur="1000" fill="hold"/>
                                        <p:tgtEl>
                                          <p:spTgt spid="19"/>
                                        </p:tgtEl>
                                        <p:attrNameLst>
                                          <p:attrName>ppt_y</p:attrName>
                                        </p:attrNameLst>
                                      </p:cBhvr>
                                      <p:tavLst>
                                        <p:tav tm="0">
                                          <p:val>
                                            <p:strVal val="#ppt_h+1"/>
                                          </p:val>
                                        </p:tav>
                                        <p:tav tm="100000">
                                          <p:val>
                                            <p:strVal val="#ppt_y"/>
                                          </p:val>
                                        </p:tav>
                                      </p:tavLst>
                                    </p:anim>
                                    <p:animEffect transition="in" filter="fade">
                                      <p:cBhvr>
                                        <p:cTn id="59" dur="1000"/>
                                        <p:tgtEl>
                                          <p:spTgt spid="19"/>
                                        </p:tgtEl>
                                      </p:cBhvr>
                                    </p:animEffect>
                                  </p:childTnLst>
                                </p:cTn>
                              </p:par>
                              <p:par>
                                <p:cTn id="60" presetID="58" presetClass="entr" presetSubtype="0" accel="100000" fill="hold" grpId="0" nodeType="with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1000" fill="hold"/>
                                        <p:tgtEl>
                                          <p:spTgt spid="18"/>
                                        </p:tgtEl>
                                        <p:attrNameLst>
                                          <p:attrName>ppt_w</p:attrName>
                                        </p:attrNameLst>
                                      </p:cBhvr>
                                      <p:tavLst>
                                        <p:tav tm="0">
                                          <p:val>
                                            <p:strVal val="#ppt_w*2.5"/>
                                          </p:val>
                                        </p:tav>
                                        <p:tav tm="100000">
                                          <p:val>
                                            <p:strVal val="#ppt_w"/>
                                          </p:val>
                                        </p:tav>
                                      </p:tavLst>
                                    </p:anim>
                                    <p:anim calcmode="lin" valueType="num">
                                      <p:cBhvr>
                                        <p:cTn id="63" dur="1000" fill="hold"/>
                                        <p:tgtEl>
                                          <p:spTgt spid="18"/>
                                        </p:tgtEl>
                                        <p:attrNameLst>
                                          <p:attrName>ppt_h</p:attrName>
                                        </p:attrNameLst>
                                      </p:cBhvr>
                                      <p:tavLst>
                                        <p:tav tm="0">
                                          <p:val>
                                            <p:strVal val="#ppt_h*0.01"/>
                                          </p:val>
                                        </p:tav>
                                        <p:tav tm="100000">
                                          <p:val>
                                            <p:strVal val="#ppt_h"/>
                                          </p:val>
                                        </p:tav>
                                      </p:tavLst>
                                    </p:anim>
                                    <p:anim calcmode="lin" valueType="num">
                                      <p:cBhvr>
                                        <p:cTn id="64" dur="1000" fill="hold"/>
                                        <p:tgtEl>
                                          <p:spTgt spid="18"/>
                                        </p:tgtEl>
                                        <p:attrNameLst>
                                          <p:attrName>ppt_x</p:attrName>
                                        </p:attrNameLst>
                                      </p:cBhvr>
                                      <p:tavLst>
                                        <p:tav tm="0">
                                          <p:val>
                                            <p:strVal val="#ppt_x"/>
                                          </p:val>
                                        </p:tav>
                                        <p:tav tm="100000">
                                          <p:val>
                                            <p:strVal val="#ppt_x"/>
                                          </p:val>
                                        </p:tav>
                                      </p:tavLst>
                                    </p:anim>
                                    <p:anim calcmode="lin" valueType="num">
                                      <p:cBhvr>
                                        <p:cTn id="65" dur="1000" fill="hold"/>
                                        <p:tgtEl>
                                          <p:spTgt spid="18"/>
                                        </p:tgtEl>
                                        <p:attrNameLst>
                                          <p:attrName>ppt_y</p:attrName>
                                        </p:attrNameLst>
                                      </p:cBhvr>
                                      <p:tavLst>
                                        <p:tav tm="0">
                                          <p:val>
                                            <p:strVal val="#ppt_h+1"/>
                                          </p:val>
                                        </p:tav>
                                        <p:tav tm="100000">
                                          <p:val>
                                            <p:strVal val="#ppt_y"/>
                                          </p:val>
                                        </p:tav>
                                      </p:tavLst>
                                    </p:anim>
                                    <p:animEffect transition="in" filter="fade">
                                      <p:cBhvr>
                                        <p:cTn id="66" dur="1000"/>
                                        <p:tgtEl>
                                          <p:spTgt spid="18"/>
                                        </p:tgtEl>
                                      </p:cBhvr>
                                    </p:animEffect>
                                  </p:childTnLst>
                                </p:cTn>
                              </p:par>
                            </p:childTnLst>
                          </p:cTn>
                        </p:par>
                      </p:childTnLst>
                    </p:cTn>
                  </p:par>
                  <p:par>
                    <p:cTn id="67" fill="hold">
                      <p:stCondLst>
                        <p:cond delay="indefinite"/>
                      </p:stCondLst>
                      <p:childTnLst>
                        <p:par>
                          <p:cTn id="68" fill="hold">
                            <p:stCondLst>
                              <p:cond delay="0"/>
                            </p:stCondLst>
                            <p:childTnLst>
                              <p:par>
                                <p:cTn id="69" presetID="30" presetClass="entr" presetSubtype="0" fill="hold" nodeType="clickEffect">
                                  <p:stCondLst>
                                    <p:cond delay="0"/>
                                  </p:stCondLst>
                                  <p:childTnLst>
                                    <p:set>
                                      <p:cBhvr>
                                        <p:cTn id="70" dur="1" fill="hold">
                                          <p:stCondLst>
                                            <p:cond delay="0"/>
                                          </p:stCondLst>
                                        </p:cTn>
                                        <p:tgtEl>
                                          <p:spTgt spid="2"/>
                                        </p:tgtEl>
                                        <p:attrNameLst>
                                          <p:attrName>style.visibility</p:attrName>
                                        </p:attrNameLst>
                                      </p:cBhvr>
                                      <p:to>
                                        <p:strVal val="visible"/>
                                      </p:to>
                                    </p:set>
                                    <p:animEffect transition="in" filter="fade">
                                      <p:cBhvr>
                                        <p:cTn id="71" dur="800" decel="100000"/>
                                        <p:tgtEl>
                                          <p:spTgt spid="2"/>
                                        </p:tgtEl>
                                      </p:cBhvr>
                                    </p:animEffect>
                                    <p:anim calcmode="lin" valueType="num">
                                      <p:cBhvr>
                                        <p:cTn id="72" dur="800" decel="100000" fill="hold"/>
                                        <p:tgtEl>
                                          <p:spTgt spid="2"/>
                                        </p:tgtEl>
                                        <p:attrNameLst>
                                          <p:attrName>style.rotation</p:attrName>
                                        </p:attrNameLst>
                                      </p:cBhvr>
                                      <p:tavLst>
                                        <p:tav tm="0">
                                          <p:val>
                                            <p:fltVal val="-90"/>
                                          </p:val>
                                        </p:tav>
                                        <p:tav tm="100000">
                                          <p:val>
                                            <p:fltVal val="0"/>
                                          </p:val>
                                        </p:tav>
                                      </p:tavLst>
                                    </p:anim>
                                    <p:anim calcmode="lin" valueType="num">
                                      <p:cBhvr>
                                        <p:cTn id="73" dur="800" decel="100000" fill="hold"/>
                                        <p:tgtEl>
                                          <p:spTgt spid="2"/>
                                        </p:tgtEl>
                                        <p:attrNameLst>
                                          <p:attrName>ppt_x</p:attrName>
                                        </p:attrNameLst>
                                      </p:cBhvr>
                                      <p:tavLst>
                                        <p:tav tm="0">
                                          <p:val>
                                            <p:strVal val="#ppt_x+0.4"/>
                                          </p:val>
                                        </p:tav>
                                        <p:tav tm="100000">
                                          <p:val>
                                            <p:strVal val="#ppt_x-0.05"/>
                                          </p:val>
                                        </p:tav>
                                      </p:tavLst>
                                    </p:anim>
                                    <p:anim calcmode="lin" valueType="num">
                                      <p:cBhvr>
                                        <p:cTn id="74" dur="800" decel="100000" fill="hold"/>
                                        <p:tgtEl>
                                          <p:spTgt spid="2"/>
                                        </p:tgtEl>
                                        <p:attrNameLst>
                                          <p:attrName>ppt_y</p:attrName>
                                        </p:attrNameLst>
                                      </p:cBhvr>
                                      <p:tavLst>
                                        <p:tav tm="0">
                                          <p:val>
                                            <p:strVal val="#ppt_y-0.4"/>
                                          </p:val>
                                        </p:tav>
                                        <p:tav tm="100000">
                                          <p:val>
                                            <p:strVal val="#ppt_y+0.1"/>
                                          </p:val>
                                        </p:tav>
                                      </p:tavLst>
                                    </p:anim>
                                    <p:anim calcmode="lin" valueType="num">
                                      <p:cBhvr>
                                        <p:cTn id="75"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76"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nodeType="clickEffect">
                                  <p:stCondLst>
                                    <p:cond delay="0"/>
                                  </p:stCondLst>
                                  <p:childTnLst>
                                    <p:set>
                                      <p:cBhvr>
                                        <p:cTn id="80" dur="1" fill="hold">
                                          <p:stCondLst>
                                            <p:cond delay="0"/>
                                          </p:stCondLst>
                                        </p:cTn>
                                        <p:tgtEl>
                                          <p:spTgt spid="6"/>
                                        </p:tgtEl>
                                        <p:attrNameLst>
                                          <p:attrName>style.visibility</p:attrName>
                                        </p:attrNameLst>
                                      </p:cBhvr>
                                      <p:to>
                                        <p:strVal val="visible"/>
                                      </p:to>
                                    </p:set>
                                    <p:anim calcmode="lin" valueType="num">
                                      <p:cBhvr>
                                        <p:cTn id="81" dur="500" fill="hold"/>
                                        <p:tgtEl>
                                          <p:spTgt spid="6"/>
                                        </p:tgtEl>
                                        <p:attrNameLst>
                                          <p:attrName>ppt_w</p:attrName>
                                        </p:attrNameLst>
                                      </p:cBhvr>
                                      <p:tavLst>
                                        <p:tav tm="0">
                                          <p:val>
                                            <p:fltVal val="0"/>
                                          </p:val>
                                        </p:tav>
                                        <p:tav tm="100000">
                                          <p:val>
                                            <p:strVal val="#ppt_w"/>
                                          </p:val>
                                        </p:tav>
                                      </p:tavLst>
                                    </p:anim>
                                    <p:anim calcmode="lin" valueType="num">
                                      <p:cBhvr>
                                        <p:cTn id="82" dur="500" fill="hold"/>
                                        <p:tgtEl>
                                          <p:spTgt spid="6"/>
                                        </p:tgtEl>
                                        <p:attrNameLst>
                                          <p:attrName>ppt_h</p:attrName>
                                        </p:attrNameLst>
                                      </p:cBhvr>
                                      <p:tavLst>
                                        <p:tav tm="0">
                                          <p:val>
                                            <p:fltVal val="0"/>
                                          </p:val>
                                        </p:tav>
                                        <p:tav tm="100000">
                                          <p:val>
                                            <p:strVal val="#ppt_h"/>
                                          </p:val>
                                        </p:tav>
                                      </p:tavLst>
                                    </p:anim>
                                    <p:animEffect transition="in" filter="fade">
                                      <p:cBhvr>
                                        <p:cTn id="83" dur="500"/>
                                        <p:tgtEl>
                                          <p:spTgt spid="6"/>
                                        </p:tgtEl>
                                      </p:cBhvr>
                                    </p:animEffect>
                                  </p:childTnLst>
                                </p:cTn>
                              </p:par>
                            </p:childTnLst>
                          </p:cTn>
                        </p:par>
                      </p:childTnLst>
                    </p:cTn>
                  </p:par>
                  <p:par>
                    <p:cTn id="84" fill="hold">
                      <p:stCondLst>
                        <p:cond delay="indefinite"/>
                      </p:stCondLst>
                      <p:childTnLst>
                        <p:par>
                          <p:cTn id="85" fill="hold">
                            <p:stCondLst>
                              <p:cond delay="0"/>
                            </p:stCondLst>
                            <p:childTnLst>
                              <p:par>
                                <p:cTn id="86" presetID="8" presetClass="emph" presetSubtype="0" fill="hold" nodeType="clickEffect">
                                  <p:stCondLst>
                                    <p:cond delay="0"/>
                                  </p:stCondLst>
                                  <p:childTnLst>
                                    <p:animRot by="10800000">
                                      <p:cBhvr>
                                        <p:cTn id="87" dur="2000" fill="hold"/>
                                        <p:tgtEl>
                                          <p:spTgt spid="6"/>
                                        </p:tgtEl>
                                        <p:attrNameLst>
                                          <p:attrName>r</p:attrName>
                                        </p:attrNameLst>
                                      </p:cBhvr>
                                    </p:animRot>
                                  </p:childTnLst>
                                </p:cTn>
                              </p:par>
                              <p:par>
                                <p:cTn id="88" presetID="8" presetClass="emph" presetSubtype="0" fill="hold" nodeType="withEffect">
                                  <p:stCondLst>
                                    <p:cond delay="0"/>
                                  </p:stCondLst>
                                  <p:childTnLst>
                                    <p:animRot by="10800000">
                                      <p:cBhvr>
                                        <p:cTn id="89" dur="2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6" grpId="0" animBg="1"/>
      <p:bldP spid="17" grpId="0" animBg="1"/>
      <p:bldP spid="18" grpId="0" animBg="1"/>
      <p:bldP spid="1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grpSp>
        <p:nvGrpSpPr>
          <p:cNvPr id="34" name="组合 33"/>
          <p:cNvGrpSpPr/>
          <p:nvPr/>
        </p:nvGrpSpPr>
        <p:grpSpPr>
          <a:xfrm>
            <a:off x="163195" y="137160"/>
            <a:ext cx="5355590" cy="777875"/>
            <a:chOff x="1214" y="1427"/>
            <a:chExt cx="8434" cy="1225"/>
          </a:xfrm>
        </p:grpSpPr>
        <p:sp>
          <p:nvSpPr>
            <p:cNvPr id="35" name="圆角矩形 31"/>
            <p:cNvSpPr/>
            <p:nvPr/>
          </p:nvSpPr>
          <p:spPr>
            <a:xfrm>
              <a:off x="1214" y="1628"/>
              <a:ext cx="2445" cy="930"/>
            </a:xfrm>
            <a:prstGeom prst="roundRect">
              <a:avLst>
                <a:gd name="adj" fmla="val 16667"/>
              </a:avLst>
            </a:prstGeom>
            <a:solidFill>
              <a:srgbClr val="FFFFD9"/>
            </a:solidFill>
            <a:ln w="25400" cap="flat" cmpd="sng">
              <a:solidFill>
                <a:srgbClr val="0099FF"/>
              </a:solidFill>
              <a:prstDash val="solid"/>
              <a:round/>
              <a:headEnd type="none" w="med" len="med"/>
              <a:tailEnd type="none" w="med" len="med"/>
            </a:ln>
          </p:spPr>
          <p:txBody>
            <a:bodyPr anchor="t"/>
            <a:lstStyle/>
            <a:p>
              <a:pPr algn="ctr"/>
              <a:r>
                <a:rPr lang="zh-CN" altLang="en-US" sz="2800" b="1">
                  <a:latin typeface="微软雅黑" panose="020B0503020204020204" charset="-122"/>
                  <a:ea typeface="微软雅黑" panose="020B0503020204020204" charset="-122"/>
                </a:rPr>
                <a:t>知识点</a:t>
              </a:r>
            </a:p>
          </p:txBody>
        </p:sp>
        <p:sp>
          <p:nvSpPr>
            <p:cNvPr id="29703" name="文本框 28"/>
            <p:cNvSpPr txBox="1"/>
            <p:nvPr/>
          </p:nvSpPr>
          <p:spPr>
            <a:xfrm>
              <a:off x="4769" y="1628"/>
              <a:ext cx="4879" cy="822"/>
            </a:xfrm>
            <a:prstGeom prst="rect">
              <a:avLst/>
            </a:prstGeom>
            <a:noFill/>
            <a:ln w="9525">
              <a:noFill/>
            </a:ln>
          </p:spPr>
          <p:txBody>
            <a:bodyPr wrap="square" anchor="t">
              <a:spAutoFit/>
            </a:bodyPr>
            <a:lstStyle/>
            <a:p>
              <a:r>
                <a:rPr lang="zh-CN" altLang="en-US" sz="2800" b="1" dirty="0">
                  <a:solidFill>
                    <a:srgbClr val="FF0000"/>
                  </a:solidFill>
                  <a:latin typeface="微软雅黑" panose="020B0503020204020204" charset="-122"/>
                  <a:ea typeface="微软雅黑" panose="020B0503020204020204" charset="-122"/>
                </a:rPr>
                <a:t>成中心对称的性质</a:t>
              </a:r>
            </a:p>
          </p:txBody>
        </p:sp>
        <p:sp>
          <p:nvSpPr>
            <p:cNvPr id="29701" name="AutoShape 11"/>
            <p:cNvSpPr/>
            <p:nvPr/>
          </p:nvSpPr>
          <p:spPr>
            <a:xfrm>
              <a:off x="3544" y="1427"/>
              <a:ext cx="1225" cy="1225"/>
            </a:xfrm>
            <a:prstGeom prst="diamond">
              <a:avLst/>
            </a:prstGeom>
            <a:solidFill>
              <a:srgbClr val="FF6600"/>
            </a:solidFill>
            <a:ln w="38100" cap="flat" cmpd="sng">
              <a:solidFill>
                <a:schemeClr val="bg1"/>
              </a:solidFill>
              <a:prstDash val="solid"/>
              <a:miter/>
              <a:headEnd type="none" w="med" len="med"/>
              <a:tailEnd type="none" w="med" len="med"/>
            </a:ln>
            <a:effectLst>
              <a:outerShdw sy="50000" rotWithShape="0">
                <a:srgbClr val="808080">
                  <a:alpha val="50000"/>
                </a:srgbClr>
              </a:outerShdw>
            </a:effectLst>
          </p:spPr>
          <p:txBody>
            <a:bodyPr wrap="none" anchor="ctr"/>
            <a:lstStyle/>
            <a:p>
              <a:pPr algn="ctr" eaLnBrk="0" hangingPunct="0"/>
              <a:r>
                <a:rPr lang="en-US" altLang="ko-KR" sz="2800" b="1">
                  <a:solidFill>
                    <a:srgbClr val="FFFFFF"/>
                  </a:solidFill>
                  <a:latin typeface="Calibri" panose="020F0502020204030204"/>
                  <a:ea typeface="Gulim" panose="020B0600000101010101" pitchFamily="34" charset="-127"/>
                </a:rPr>
                <a:t>3</a:t>
              </a:r>
            </a:p>
          </p:txBody>
        </p:sp>
      </p:grpSp>
      <p:sp>
        <p:nvSpPr>
          <p:cNvPr id="10" name="文本框 9"/>
          <p:cNvSpPr txBox="1"/>
          <p:nvPr/>
        </p:nvSpPr>
        <p:spPr>
          <a:xfrm>
            <a:off x="163195" y="1068070"/>
            <a:ext cx="1716405" cy="521970"/>
          </a:xfrm>
          <a:prstGeom prst="rect">
            <a:avLst/>
          </a:prstGeom>
          <a:solidFill>
            <a:srgbClr val="FFFF00"/>
          </a:solidFill>
        </p:spPr>
        <p:txBody>
          <a:bodyPr wrap="square" rtlCol="0">
            <a:spAutoFit/>
          </a:bodyPr>
          <a:lstStyle/>
          <a:p>
            <a:r>
              <a:rPr lang="zh-CN" altLang="en-US" sz="2800" b="1"/>
              <a:t>大家谈谈</a:t>
            </a:r>
          </a:p>
        </p:txBody>
      </p:sp>
      <p:sp>
        <p:nvSpPr>
          <p:cNvPr id="76814" name="Rectangle 1"/>
          <p:cNvSpPr>
            <a:spLocks noChangeArrowheads="1"/>
          </p:cNvSpPr>
          <p:nvPr/>
        </p:nvSpPr>
        <p:spPr bwMode="auto">
          <a:xfrm>
            <a:off x="446405" y="1743075"/>
            <a:ext cx="11298555" cy="4912995"/>
          </a:xfrm>
          <a:prstGeom prst="rect">
            <a:avLst/>
          </a:prstGeom>
          <a:noFill/>
          <a:ln w="9525">
            <a:noFill/>
            <a:miter lim="800000"/>
          </a:ln>
        </p:spPr>
        <p:txBody>
          <a:bodyPr wrap="square">
            <a:spAutoFit/>
          </a:bodyPr>
          <a:lstStyle/>
          <a:p>
            <a:pPr marL="263525" marR="0" lvl="0" indent="-263525" algn="l" defTabSz="457200" rtl="0" eaLnBrk="1" fontAlgn="base" latinLnBrk="0" hangingPunct="1">
              <a:lnSpc>
                <a:spcPct val="140000"/>
              </a:lnSpc>
              <a:spcBef>
                <a:spcPct val="0"/>
              </a:spcBef>
              <a:spcAft>
                <a:spcPct val="0"/>
              </a:spcAft>
              <a:buClrTx/>
              <a:buSzTx/>
              <a:buFontTx/>
              <a:buNone/>
              <a:defRPr/>
            </a:pPr>
            <a:r>
              <a:rPr kumimoji="0" lang="en-US" altLang="zh-CN" sz="2800" i="0"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微软雅黑" panose="020B0503020204020204" charset="-122"/>
              </a:rPr>
              <a:t>1.</a:t>
            </a:r>
            <a:r>
              <a:rPr kumimoji="0" lang="zh-CN" altLang="en-US" sz="2800" i="0"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微软雅黑" panose="020B0503020204020204" charset="-122"/>
              </a:rPr>
              <a:t>如果将成中心对称的两个图形看成一个图形，那么这个图形是不是中心对称图形</a:t>
            </a:r>
            <a:r>
              <a:rPr kumimoji="0" lang="en-US" altLang="zh-CN" sz="2800" i="0"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微软雅黑" panose="020B0503020204020204" charset="-122"/>
              </a:rPr>
              <a:t>?</a:t>
            </a:r>
            <a:endParaRPr kumimoji="0" lang="zh-CN" altLang="en-US" sz="2800" i="0"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微软雅黑" panose="020B0503020204020204" charset="-122"/>
            </a:endParaRPr>
          </a:p>
          <a:p>
            <a:pPr marL="263525" marR="0" lvl="0" indent="-263525" algn="l" defTabSz="457200" rtl="0" eaLnBrk="1" fontAlgn="base" latinLnBrk="0" hangingPunct="1">
              <a:lnSpc>
                <a:spcPct val="140000"/>
              </a:lnSpc>
              <a:spcBef>
                <a:spcPct val="0"/>
              </a:spcBef>
              <a:spcAft>
                <a:spcPct val="0"/>
              </a:spcAft>
              <a:buClrTx/>
              <a:buSzTx/>
              <a:buFontTx/>
              <a:buNone/>
              <a:defRPr/>
            </a:pPr>
            <a:r>
              <a:rPr kumimoji="0" lang="en-US" altLang="zh-CN" sz="2800" i="0"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微软雅黑" panose="020B0503020204020204" charset="-122"/>
              </a:rPr>
              <a:t>2.</a:t>
            </a:r>
            <a:r>
              <a:rPr kumimoji="0" lang="zh-CN" altLang="en-US" sz="2800" i="0"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微软雅黑" panose="020B0503020204020204" charset="-122"/>
              </a:rPr>
              <a:t>我们已经学习过图形的旋转，中心对称图形和图形的旋转之间有什么关系</a:t>
            </a:r>
            <a:r>
              <a:rPr kumimoji="0" lang="en-US" altLang="zh-CN" sz="2800" i="0"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微软雅黑" panose="020B0503020204020204" charset="-122"/>
              </a:rPr>
              <a:t>?</a:t>
            </a:r>
            <a:endParaRPr kumimoji="0" lang="zh-CN" altLang="en-US" sz="2800" i="0"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微软雅黑" panose="020B0503020204020204" charset="-122"/>
            </a:endParaRPr>
          </a:p>
          <a:p>
            <a:pPr marL="263525" marR="0" lvl="0" indent="-263525" algn="l" defTabSz="457200" rtl="0" eaLnBrk="1" fontAlgn="base" latinLnBrk="0" hangingPunct="1">
              <a:lnSpc>
                <a:spcPct val="140000"/>
              </a:lnSpc>
              <a:spcBef>
                <a:spcPct val="0"/>
              </a:spcBef>
              <a:spcAft>
                <a:spcPct val="0"/>
              </a:spcAft>
              <a:buClrTx/>
              <a:buSzTx/>
              <a:buFontTx/>
              <a:buNone/>
              <a:defRPr/>
            </a:pPr>
            <a:r>
              <a:rPr kumimoji="0" lang="en-US" altLang="zh-CN" sz="2800" i="0"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微软雅黑" panose="020B0503020204020204" charset="-122"/>
              </a:rPr>
              <a:t>3.</a:t>
            </a:r>
            <a:r>
              <a:rPr kumimoji="0" lang="zh-CN" altLang="en-US" sz="2800" i="0"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微软雅黑" panose="020B0503020204020204" charset="-122"/>
              </a:rPr>
              <a:t>对于图形的旋转，有基本性质：“一个图形和它经过旋转所得到的图形中，对应点到旋转中心的距离相等，两组对应点分别与旋转中心连线所成的角相等</a:t>
            </a:r>
            <a:r>
              <a:rPr kumimoji="0" lang="en-US" altLang="zh-CN" sz="2800" i="0"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微软雅黑" panose="020B0503020204020204" charset="-122"/>
              </a:rPr>
              <a:t>.”</a:t>
            </a:r>
            <a:r>
              <a:rPr kumimoji="0" lang="zh-CN" altLang="en-US" sz="2800" i="0"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微软雅黑" panose="020B0503020204020204" charset="-122"/>
              </a:rPr>
              <a:t>中心对称图形具有怎样的性质？</a:t>
            </a:r>
          </a:p>
          <a:p>
            <a:pPr marL="263525" marR="0" lvl="0" indent="0" algn="l" defTabSz="457200" rtl="0" eaLnBrk="1" fontAlgn="base" latinLnBrk="0" hangingPunct="1">
              <a:lnSpc>
                <a:spcPct val="140000"/>
              </a:lnSpc>
              <a:spcBef>
                <a:spcPct val="0"/>
              </a:spcBef>
              <a:spcAft>
                <a:spcPct val="0"/>
              </a:spcAft>
              <a:buClrTx/>
              <a:buSzTx/>
              <a:buFontTx/>
              <a:buNone/>
              <a:defRPr/>
            </a:pPr>
            <a:r>
              <a:rPr kumimoji="0" lang="zh-CN" altLang="en-US" sz="2800" b="1" i="0"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微软雅黑" panose="020B0503020204020204" charset="-122"/>
              </a:rPr>
              <a:t>将你的想法和大家进行交流</a:t>
            </a:r>
            <a:r>
              <a:rPr kumimoji="0" lang="en-US" altLang="zh-CN" sz="2800" b="1" i="0"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微软雅黑" panose="020B0503020204020204" charset="-122"/>
              </a:rPr>
              <a:t>.</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6814">
                                            <p:txEl>
                                              <p:pRg st="0" end="0"/>
                                            </p:txEl>
                                          </p:spTgt>
                                        </p:tgtEl>
                                        <p:attrNameLst>
                                          <p:attrName>style.visibility</p:attrName>
                                        </p:attrNameLst>
                                      </p:cBhvr>
                                      <p:to>
                                        <p:strVal val="visible"/>
                                      </p:to>
                                    </p:set>
                                    <p:anim calcmode="lin" valueType="num">
                                      <p:cBhvr additive="base">
                                        <p:cTn id="7" dur="500" fill="hold"/>
                                        <p:tgtEl>
                                          <p:spTgt spid="768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68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6814">
                                            <p:txEl>
                                              <p:pRg st="1" end="1"/>
                                            </p:txEl>
                                          </p:spTgt>
                                        </p:tgtEl>
                                        <p:attrNameLst>
                                          <p:attrName>style.visibility</p:attrName>
                                        </p:attrNameLst>
                                      </p:cBhvr>
                                      <p:to>
                                        <p:strVal val="visible"/>
                                      </p:to>
                                    </p:set>
                                    <p:anim calcmode="lin" valueType="num">
                                      <p:cBhvr additive="base">
                                        <p:cTn id="13" dur="500" fill="hold"/>
                                        <p:tgtEl>
                                          <p:spTgt spid="768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68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6814">
                                            <p:txEl>
                                              <p:pRg st="2" end="2"/>
                                            </p:txEl>
                                          </p:spTgt>
                                        </p:tgtEl>
                                        <p:attrNameLst>
                                          <p:attrName>style.visibility</p:attrName>
                                        </p:attrNameLst>
                                      </p:cBhvr>
                                      <p:to>
                                        <p:strVal val="visible"/>
                                      </p:to>
                                    </p:set>
                                    <p:anim calcmode="lin" valueType="num">
                                      <p:cBhvr additive="base">
                                        <p:cTn id="19" dur="500" fill="hold"/>
                                        <p:tgtEl>
                                          <p:spTgt spid="768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68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6814">
                                            <p:txEl>
                                              <p:pRg st="3" end="3"/>
                                            </p:txEl>
                                          </p:spTgt>
                                        </p:tgtEl>
                                        <p:attrNameLst>
                                          <p:attrName>style.visibility</p:attrName>
                                        </p:attrNameLst>
                                      </p:cBhvr>
                                      <p:to>
                                        <p:strVal val="visible"/>
                                      </p:to>
                                    </p:set>
                                    <p:anim calcmode="lin" valueType="num">
                                      <p:cBhvr additive="base">
                                        <p:cTn id="25" dur="500" fill="hold"/>
                                        <p:tgtEl>
                                          <p:spTgt spid="768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681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19457" name="Rectangle 1"/>
          <p:cNvSpPr/>
          <p:nvPr/>
        </p:nvSpPr>
        <p:spPr>
          <a:xfrm>
            <a:off x="428625" y="1436370"/>
            <a:ext cx="11334750" cy="1383665"/>
          </a:xfrm>
          <a:prstGeom prst="rect">
            <a:avLst/>
          </a:prstGeom>
          <a:noFill/>
          <a:ln w="9525">
            <a:noFill/>
          </a:ln>
        </p:spPr>
        <p:txBody>
          <a:bodyPr wrap="square">
            <a:sp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914400" eaLnBrk="1" hangingPunct="1">
              <a:lnSpc>
                <a:spcPct val="150000"/>
              </a:lnSpc>
              <a:spcBef>
                <a:spcPct val="0"/>
              </a:spcBef>
              <a:buFontTx/>
              <a:buNone/>
            </a:pP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　　在成中心对称的两个图形中，对应点的连线经过对称中心，并且被对称中心平分</a:t>
            </a:r>
            <a:r>
              <a:rPr lang="en-US" altLang="zh-CN" sz="2800" b="1">
                <a:solidFill>
                  <a:srgbClr val="FF0000"/>
                </a:solidFill>
                <a:latin typeface="微软雅黑" panose="020B0503020204020204" charset="-122"/>
                <a:ea typeface="微软雅黑" panose="020B0503020204020204" charset="-122"/>
                <a:cs typeface="微软雅黑" panose="020B0503020204020204" charset="-122"/>
              </a:rPr>
              <a:t>.</a:t>
            </a:r>
            <a:endParaRPr lang="en-US" altLang="zh-CN" sz="2800" b="1" i="1">
              <a:solidFill>
                <a:srgbClr val="FF0000"/>
              </a:solidFill>
              <a:latin typeface="微软雅黑" panose="020B0503020204020204" charset="-122"/>
              <a:ea typeface="微软雅黑" panose="020B0503020204020204" charset="-122"/>
              <a:cs typeface="微软雅黑" panose="020B0503020204020204" charset="-122"/>
            </a:endParaRPr>
          </a:p>
        </p:txBody>
      </p:sp>
      <p:sp>
        <p:nvSpPr>
          <p:cNvPr id="2" name="文本框 1"/>
          <p:cNvSpPr txBox="1"/>
          <p:nvPr/>
        </p:nvSpPr>
        <p:spPr>
          <a:xfrm>
            <a:off x="442595" y="257175"/>
            <a:ext cx="1099820" cy="583565"/>
          </a:xfrm>
          <a:prstGeom prst="rect">
            <a:avLst/>
          </a:prstGeom>
          <a:solidFill>
            <a:srgbClr val="FFFF00"/>
          </a:solidFill>
        </p:spPr>
        <p:txBody>
          <a:bodyPr wrap="square" rtlCol="0">
            <a:spAutoFit/>
          </a:bodyPr>
          <a:lstStyle/>
          <a:p>
            <a:r>
              <a:rPr lang="zh-CN" altLang="en-US" sz="3200" b="1"/>
              <a:t>归纳</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457">
                                            <p:txEl>
                                              <p:charRg st="0" end="25"/>
                                            </p:txEl>
                                          </p:spTgt>
                                        </p:tgtEl>
                                        <p:attrNameLst>
                                          <p:attrName>style.visibility</p:attrName>
                                        </p:attrNameLst>
                                      </p:cBhvr>
                                      <p:to>
                                        <p:strVal val="visible"/>
                                      </p:to>
                                    </p:set>
                                    <p:animEffect transition="in" filter="wipe(left)">
                                      <p:cBhvr>
                                        <p:cTn id="7" dur="500"/>
                                        <p:tgtEl>
                                          <p:spTgt spid="19457">
                                            <p:txEl>
                                              <p:charRg st="0"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486410" y="168275"/>
            <a:ext cx="2185035" cy="583565"/>
            <a:chOff x="752" y="266"/>
            <a:chExt cx="3441" cy="919"/>
          </a:xfrm>
        </p:grpSpPr>
        <p:sp>
          <p:nvSpPr>
            <p:cNvPr id="9" name="文本框 3">
              <a:hlinkClick r:id="" action="ppaction://noaction"/>
            </p:cNvPr>
            <p:cNvSpPr txBox="1"/>
            <p:nvPr/>
          </p:nvSpPr>
          <p:spPr>
            <a:xfrm>
              <a:off x="1345" y="266"/>
              <a:ext cx="2848" cy="919"/>
            </a:xfrm>
            <a:prstGeom prst="rect">
              <a:avLst/>
            </a:prstGeom>
            <a:noFill/>
          </p:spPr>
          <p:txBody>
            <a:bodyPr wrap="none" rtlCol="0">
              <a:spAutoFit/>
            </a:bodyPr>
            <a:lstStyle/>
            <a:p>
              <a:r>
                <a:rPr lang="zh-CN" altLang="en-US" sz="3200" dirty="0" smtClean="0">
                  <a:solidFill>
                    <a:srgbClr val="FF6600"/>
                  </a:solidFill>
                  <a:latin typeface="微软雅黑" panose="020B0503020204020204" charset="-122"/>
                  <a:ea typeface="微软雅黑" panose="020B0503020204020204" charset="-122"/>
                </a:rPr>
                <a:t>知识回顾</a:t>
              </a:r>
            </a:p>
          </p:txBody>
        </p:sp>
        <p:grpSp>
          <p:nvGrpSpPr>
            <p:cNvPr id="2" name="组合 1"/>
            <p:cNvGrpSpPr/>
            <p:nvPr/>
          </p:nvGrpSpPr>
          <p:grpSpPr>
            <a:xfrm>
              <a:off x="752" y="540"/>
              <a:ext cx="692" cy="442"/>
              <a:chOff x="7703976" y="5138335"/>
              <a:chExt cx="1084013" cy="853067"/>
            </a:xfrm>
          </p:grpSpPr>
          <p:sp>
            <p:nvSpPr>
              <p:cNvPr id="7"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tx1"/>
                  </a:solidFill>
                  <a:cs typeface="+mn-lt"/>
                </a:endParaRPr>
              </a:p>
            </p:txBody>
          </p:sp>
          <p:sp>
            <p:nvSpPr>
              <p:cNvPr id="8"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tx1"/>
                  </a:solidFill>
                  <a:cs typeface="+mn-lt"/>
                </a:endParaRPr>
              </a:p>
            </p:txBody>
          </p:sp>
          <p:sp>
            <p:nvSpPr>
              <p:cNvPr id="3"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tx1"/>
                  </a:solidFill>
                  <a:cs typeface="+mn-lt"/>
                </a:endParaRPr>
              </a:p>
            </p:txBody>
          </p:sp>
        </p:grpSp>
      </p:grpSp>
      <p:sp>
        <p:nvSpPr>
          <p:cNvPr id="11" name="Text Box 2"/>
          <p:cNvSpPr txBox="1"/>
          <p:nvPr/>
        </p:nvSpPr>
        <p:spPr>
          <a:xfrm>
            <a:off x="316230" y="751840"/>
            <a:ext cx="4669790" cy="521970"/>
          </a:xfrm>
          <a:prstGeom prst="rect">
            <a:avLst/>
          </a:prstGeom>
          <a:noFill/>
          <a:ln w="9525">
            <a:noFill/>
          </a:ln>
        </p:spPr>
        <p:txBody>
          <a:bodyPr wrap="square" anchor="t">
            <a:spAutoFit/>
          </a:bodyPr>
          <a:lstStyle/>
          <a:p>
            <a:pPr eaLnBrk="0" hangingPunct="0"/>
            <a:r>
              <a:rPr lang="en-US" altLang="zh-CN" sz="2800" dirty="0">
                <a:latin typeface="微软雅黑" panose="020B0503020204020204" charset="-122"/>
                <a:ea typeface="微软雅黑" panose="020B0503020204020204" charset="-122"/>
              </a:rPr>
              <a:t>1.</a:t>
            </a:r>
            <a:r>
              <a:rPr lang="zh-CN" altLang="en-US" sz="2800" dirty="0">
                <a:latin typeface="微软雅黑" panose="020B0503020204020204" charset="-122"/>
                <a:ea typeface="微软雅黑" panose="020B0503020204020204" charset="-122"/>
              </a:rPr>
              <a:t>什么叫做轴对称图形？</a:t>
            </a:r>
          </a:p>
        </p:txBody>
      </p:sp>
      <p:sp>
        <p:nvSpPr>
          <p:cNvPr id="6169" name="文本框 11"/>
          <p:cNvSpPr txBox="1"/>
          <p:nvPr/>
        </p:nvSpPr>
        <p:spPr>
          <a:xfrm>
            <a:off x="593725" y="1242695"/>
            <a:ext cx="11299825" cy="1383665"/>
          </a:xfrm>
          <a:prstGeom prst="rect">
            <a:avLst/>
          </a:prstGeom>
          <a:noFill/>
          <a:ln w="9525">
            <a:noFill/>
          </a:ln>
        </p:spPr>
        <p:txBody>
          <a:bodyPr wrap="square" anchor="t">
            <a:spAutoFit/>
          </a:bodyPr>
          <a:lstStyle/>
          <a:p>
            <a:pPr algn="l">
              <a:lnSpc>
                <a:spcPct val="150000"/>
              </a:lnSpc>
            </a:pP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mn-ea"/>
              </a:rPr>
              <a:t>一般地，如果一个图形沿某条直线对折后，直线两旁的部分能够完全重合，那么这个图形就叫做轴对称图形，这条直线叫做对称轴</a:t>
            </a:r>
            <a:r>
              <a:rPr lang="en-US" altLang="zh-CN" sz="2800" dirty="0">
                <a:solidFill>
                  <a:srgbClr val="FF0000"/>
                </a:solidFill>
                <a:latin typeface="微软雅黑" panose="020B0503020204020204" charset="-122"/>
                <a:ea typeface="微软雅黑" panose="020B0503020204020204" charset="-122"/>
                <a:cs typeface="微软雅黑" panose="020B0503020204020204" charset="-122"/>
                <a:sym typeface="+mn-ea"/>
              </a:rPr>
              <a:t>. </a:t>
            </a:r>
            <a:endParaRPr lang="en-US" altLang="zh-CN" sz="2800" dirty="0">
              <a:ln w="22225">
                <a:solidFill>
                  <a:schemeClr val="accent2"/>
                </a:solidFill>
                <a:prstDash val="solid"/>
              </a:ln>
              <a:solidFill>
                <a:srgbClr val="FF0000"/>
              </a:solidFill>
              <a:effectLst/>
              <a:latin typeface="微软雅黑" panose="020B0503020204020204" charset="-122"/>
              <a:ea typeface="微软雅黑" panose="020B0503020204020204" charset="-122"/>
              <a:cs typeface="微软雅黑" panose="020B0503020204020204" charset="-122"/>
              <a:sym typeface="+mn-ea"/>
            </a:endParaRPr>
          </a:p>
        </p:txBody>
      </p:sp>
      <p:sp>
        <p:nvSpPr>
          <p:cNvPr id="5" name="Text Box 2"/>
          <p:cNvSpPr txBox="1"/>
          <p:nvPr/>
        </p:nvSpPr>
        <p:spPr>
          <a:xfrm>
            <a:off x="316230" y="4775200"/>
            <a:ext cx="4446905" cy="521970"/>
          </a:xfrm>
          <a:prstGeom prst="rect">
            <a:avLst/>
          </a:prstGeom>
          <a:noFill/>
          <a:ln w="9525">
            <a:noFill/>
          </a:ln>
        </p:spPr>
        <p:txBody>
          <a:bodyPr wrap="square" anchor="t">
            <a:spAutoFit/>
          </a:bodyPr>
          <a:lstStyle/>
          <a:p>
            <a:pPr eaLnBrk="0" hangingPunct="0"/>
            <a:r>
              <a:rPr lang="en-US" altLang="zh-CN" sz="2800" dirty="0">
                <a:latin typeface="微软雅黑" panose="020B0503020204020204" charset="-122"/>
                <a:ea typeface="微软雅黑" panose="020B0503020204020204" charset="-122"/>
              </a:rPr>
              <a:t>3.</a:t>
            </a:r>
            <a:r>
              <a:rPr lang="zh-CN" altLang="en-US" sz="2800" dirty="0">
                <a:latin typeface="微软雅黑" panose="020B0503020204020204" charset="-122"/>
                <a:ea typeface="微软雅黑" panose="020B0503020204020204" charset="-122"/>
              </a:rPr>
              <a:t>轴对称的性质是什么？</a:t>
            </a:r>
          </a:p>
        </p:txBody>
      </p:sp>
      <p:sp>
        <p:nvSpPr>
          <p:cNvPr id="6" name="文本框 11"/>
          <p:cNvSpPr txBox="1"/>
          <p:nvPr/>
        </p:nvSpPr>
        <p:spPr>
          <a:xfrm>
            <a:off x="593725" y="3269615"/>
            <a:ext cx="11971020" cy="1383665"/>
          </a:xfrm>
          <a:prstGeom prst="rect">
            <a:avLst/>
          </a:prstGeom>
          <a:noFill/>
          <a:ln w="9525">
            <a:noFill/>
          </a:ln>
        </p:spPr>
        <p:txBody>
          <a:bodyPr wrap="square" anchor="t">
            <a:spAutoFit/>
          </a:bodyPr>
          <a:lstStyle/>
          <a:p>
            <a:pPr>
              <a:lnSpc>
                <a:spcPct val="150000"/>
              </a:lnSpc>
            </a:pP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mn-ea"/>
              </a:rPr>
              <a:t>一般地，如果两个图形沿某条直线对折后，这两个图形能够完全重合，那么我们就说这两个图形成轴对称，这条直线叫做对称轴</a:t>
            </a:r>
            <a:r>
              <a:rPr lang="en-US" altLang="zh-CN" sz="2800" dirty="0">
                <a:solidFill>
                  <a:srgbClr val="FF0000"/>
                </a:solidFill>
                <a:latin typeface="微软雅黑" panose="020B0503020204020204" charset="-122"/>
                <a:ea typeface="微软雅黑" panose="020B0503020204020204" charset="-122"/>
                <a:cs typeface="微软雅黑" panose="020B0503020204020204" charset="-122"/>
                <a:sym typeface="+mn-ea"/>
              </a:rPr>
              <a:t>. </a:t>
            </a:r>
            <a:endParaRPr lang="en-US" altLang="zh-CN" sz="2800" dirty="0">
              <a:ln w="22225">
                <a:solidFill>
                  <a:schemeClr val="accent2"/>
                </a:solidFill>
                <a:prstDash val="solid"/>
              </a:ln>
              <a:solidFill>
                <a:srgbClr val="FF0000"/>
              </a:solidFill>
              <a:effectLst/>
              <a:latin typeface="微软雅黑" panose="020B0503020204020204" charset="-122"/>
              <a:ea typeface="微软雅黑" panose="020B0503020204020204" charset="-122"/>
              <a:cs typeface="微软雅黑" panose="020B0503020204020204" charset="-122"/>
              <a:sym typeface="+mn-ea"/>
            </a:endParaRPr>
          </a:p>
        </p:txBody>
      </p:sp>
      <p:sp>
        <p:nvSpPr>
          <p:cNvPr id="12" name="文本框 11"/>
          <p:cNvSpPr txBox="1"/>
          <p:nvPr/>
        </p:nvSpPr>
        <p:spPr>
          <a:xfrm>
            <a:off x="593725" y="5297170"/>
            <a:ext cx="11514455" cy="1470025"/>
          </a:xfrm>
          <a:prstGeom prst="rect">
            <a:avLst/>
          </a:prstGeom>
          <a:noFill/>
          <a:ln w="9525">
            <a:noFill/>
          </a:ln>
        </p:spPr>
        <p:txBody>
          <a:bodyPr wrap="square" anchor="t">
            <a:spAutoFit/>
          </a:bodyPr>
          <a:lstStyle/>
          <a:p>
            <a:pPr>
              <a:lnSpc>
                <a:spcPct val="160000"/>
              </a:lnSpc>
            </a:pP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mn-ea"/>
              </a:rPr>
              <a:t>如果两个图形关于某一条直线成轴对称，那么</a:t>
            </a:r>
            <a:r>
              <a:rPr lang="en-US" altLang="zh-CN" sz="2800" dirty="0">
                <a:solidFill>
                  <a:srgbClr val="FF0000"/>
                </a:solidFill>
                <a:latin typeface="微软雅黑" panose="020B0503020204020204" charset="-122"/>
                <a:ea typeface="微软雅黑" panose="020B0503020204020204" charset="-122"/>
                <a:cs typeface="微软雅黑" panose="020B0503020204020204" charset="-122"/>
                <a:sym typeface="+mn-ea"/>
              </a:rPr>
              <a:t>,</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sym typeface="+mn-ea"/>
              </a:rPr>
              <a:t>这两个图形是全等形,它们的对应线段相等，对应角相等，对应点所连的线段被对称轴垂直平分.</a:t>
            </a:r>
            <a:endParaRPr lang="zh-CN" altLang="en-US" sz="2800" dirty="0">
              <a:ln w="22225">
                <a:solidFill>
                  <a:schemeClr val="accent2"/>
                </a:solidFill>
                <a:prstDash val="solid"/>
              </a:ln>
              <a:solidFill>
                <a:srgbClr val="FF0000"/>
              </a:solidFill>
              <a:effectLst/>
              <a:latin typeface="微软雅黑" panose="020B0503020204020204" charset="-122"/>
              <a:ea typeface="微软雅黑" panose="020B0503020204020204" charset="-122"/>
              <a:cs typeface="微软雅黑" panose="020B0503020204020204" charset="-122"/>
              <a:sym typeface="+mn-ea"/>
            </a:endParaRPr>
          </a:p>
        </p:txBody>
      </p:sp>
      <p:sp>
        <p:nvSpPr>
          <p:cNvPr id="10" name="Text Box 2"/>
          <p:cNvSpPr txBox="1"/>
          <p:nvPr/>
        </p:nvSpPr>
        <p:spPr>
          <a:xfrm>
            <a:off x="316230" y="2763520"/>
            <a:ext cx="7733030" cy="521970"/>
          </a:xfrm>
          <a:prstGeom prst="rect">
            <a:avLst/>
          </a:prstGeom>
          <a:noFill/>
          <a:ln w="9525">
            <a:noFill/>
          </a:ln>
        </p:spPr>
        <p:txBody>
          <a:bodyPr wrap="square" anchor="t">
            <a:spAutoFit/>
          </a:bodyPr>
          <a:lstStyle/>
          <a:p>
            <a:pPr eaLnBrk="0" hangingPunct="0"/>
            <a:r>
              <a:rPr lang="en-US" altLang="zh-CN" sz="2800" dirty="0">
                <a:latin typeface="微软雅黑" panose="020B0503020204020204" charset="-122"/>
                <a:ea typeface="微软雅黑" panose="020B0503020204020204" charset="-122"/>
              </a:rPr>
              <a:t>2.</a:t>
            </a:r>
            <a:r>
              <a:rPr lang="zh-CN" altLang="en-US" sz="2800" dirty="0">
                <a:latin typeface="微软雅黑" panose="020B0503020204020204" charset="-122"/>
                <a:ea typeface="微软雅黑" panose="020B0503020204020204" charset="-122"/>
              </a:rPr>
              <a:t>什么叫做轴对称？</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169"/>
                                        </p:tgtEl>
                                        <p:attrNameLst>
                                          <p:attrName>style.visibility</p:attrName>
                                        </p:attrNameLst>
                                      </p:cBhvr>
                                      <p:to>
                                        <p:strVal val="visible"/>
                                      </p:to>
                                    </p:set>
                                    <p:anim calcmode="lin" valueType="num">
                                      <p:cBhvr additive="base">
                                        <p:cTn id="12" dur="500" fill="hold"/>
                                        <p:tgtEl>
                                          <p:spTgt spid="6169"/>
                                        </p:tgtEl>
                                        <p:attrNameLst>
                                          <p:attrName>ppt_x</p:attrName>
                                        </p:attrNameLst>
                                      </p:cBhvr>
                                      <p:tavLst>
                                        <p:tav tm="0">
                                          <p:val>
                                            <p:strVal val="#ppt_x"/>
                                          </p:val>
                                        </p:tav>
                                        <p:tav tm="100000">
                                          <p:val>
                                            <p:strVal val="#ppt_x"/>
                                          </p:val>
                                        </p:tav>
                                      </p:tavLst>
                                    </p:anim>
                                    <p:anim calcmode="lin" valueType="num">
                                      <p:cBhvr additive="base">
                                        <p:cTn id="13" dur="500" fill="hold"/>
                                        <p:tgtEl>
                                          <p:spTgt spid="616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blinds(horizontal)">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additive="base">
                                        <p:cTn id="34" dur="500" fill="hold"/>
                                        <p:tgtEl>
                                          <p:spTgt spid="12"/>
                                        </p:tgtEl>
                                        <p:attrNameLst>
                                          <p:attrName>ppt_x</p:attrName>
                                        </p:attrNameLst>
                                      </p:cBhvr>
                                      <p:tavLst>
                                        <p:tav tm="0">
                                          <p:val>
                                            <p:strVal val="#ppt_x"/>
                                          </p:val>
                                        </p:tav>
                                        <p:tav tm="100000">
                                          <p:val>
                                            <p:strVal val="#ppt_x"/>
                                          </p:val>
                                        </p:tav>
                                      </p:tavLst>
                                    </p:anim>
                                    <p:anim calcmode="lin" valueType="num">
                                      <p:cBhvr additive="base">
                                        <p:cTn id="3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6169" grpId="0"/>
      <p:bldP spid="5" grpId="0"/>
      <p:bldP spid="6" grpId="0"/>
      <p:bldP spid="12"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9698" name="标题 20481"/>
          <p:cNvSpPr>
            <a:spLocks noGrp="1"/>
          </p:cNvSpPr>
          <p:nvPr>
            <p:ph type="title" idx="4294967295"/>
          </p:nvPr>
        </p:nvSpPr>
        <p:spPr>
          <a:xfrm>
            <a:off x="1644968" y="117475"/>
            <a:ext cx="8229600" cy="863600"/>
          </a:xfrm>
          <a:prstGeom prst="rect">
            <a:avLst/>
          </a:prstGeom>
          <a:noFill/>
          <a:ln>
            <a:solidFill>
              <a:prstClr val="black"/>
            </a:solidFill>
            <a:miter lim="800000"/>
          </a:ln>
        </p:spPr>
        <p:txBody>
          <a:bodyPr anchor="ctr" anchorCtr="0"/>
          <a:lstStyle>
            <a:lvl1pPr marL="0" lvl="0" indent="0" algn="ctr" defTabSz="914400" rtl="0" eaLnBrk="1" fontAlgn="base" latinLnBrk="0" hangingPunct="1">
              <a:lnSpc>
                <a:spcPct val="100000"/>
              </a:lnSpc>
              <a:spcBef>
                <a:spcPct val="0"/>
              </a:spcBef>
              <a:spcAft>
                <a:spcPct val="0"/>
              </a:spcAft>
              <a:buClrTx/>
              <a:buSzTx/>
              <a:buFontTx/>
              <a:buNone/>
              <a:defRPr lang="zh-CN" altLang="en-US" sz="4400" b="0" i="0" u="none" kern="1200" baseline="0">
                <a:solidFill>
                  <a:schemeClr val="tx2"/>
                </a:solidFill>
                <a:latin typeface="+mj-lt"/>
                <a:ea typeface="+mj-ea"/>
                <a:cs typeface="+mj-cs"/>
              </a:defRPr>
            </a:lvl1pPr>
          </a:lstStyle>
          <a:p>
            <a:pPr lvl="0"/>
            <a:r>
              <a:rPr lang="zh-CN" altLang="en-US" sz="3200" b="1">
                <a:solidFill>
                  <a:srgbClr val="FF0066"/>
                </a:solidFill>
              </a:rPr>
              <a:t>中心对称图形和中心对称的区别和联系</a:t>
            </a:r>
          </a:p>
        </p:txBody>
      </p:sp>
      <p:graphicFrame>
        <p:nvGraphicFramePr>
          <p:cNvPr id="29700" name="内容占位符 20483"/>
          <p:cNvGraphicFramePr>
            <a:graphicFrameLocks noGrp="1"/>
          </p:cNvGraphicFramePr>
          <p:nvPr>
            <p:custDataLst>
              <p:tags r:id="rId1"/>
            </p:custDataLst>
          </p:nvPr>
        </p:nvGraphicFramePr>
        <p:xfrm>
          <a:off x="1645602" y="2493010"/>
          <a:ext cx="7924800" cy="3841433"/>
        </p:xfrm>
        <a:graphic>
          <a:graphicData uri="http://schemas.openxmlformats.org/drawingml/2006/table">
            <a:tbl>
              <a:tblPr/>
              <a:tblGrid>
                <a:gridCol w="1265238">
                  <a:extLst>
                    <a:ext uri="{9D8B030D-6E8A-4147-A177-3AD203B41FA5}">
                      <a16:colId xmlns:a16="http://schemas.microsoft.com/office/drawing/2014/main" val="20000"/>
                    </a:ext>
                  </a:extLst>
                </a:gridCol>
                <a:gridCol w="3327400">
                  <a:extLst>
                    <a:ext uri="{9D8B030D-6E8A-4147-A177-3AD203B41FA5}">
                      <a16:colId xmlns:a16="http://schemas.microsoft.com/office/drawing/2014/main" val="20001"/>
                    </a:ext>
                  </a:extLst>
                </a:gridCol>
                <a:gridCol w="3332162">
                  <a:extLst>
                    <a:ext uri="{9D8B030D-6E8A-4147-A177-3AD203B41FA5}">
                      <a16:colId xmlns:a16="http://schemas.microsoft.com/office/drawing/2014/main" val="20002"/>
                    </a:ext>
                  </a:extLst>
                </a:gridCol>
              </a:tblGrid>
              <a:tr h="457200">
                <a:tc>
                  <a:txBody>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20000"/>
                        </a:spcBef>
                      </a:pPr>
                      <a:endParaRPr lang="zh-CN" altLang="en-US" sz="2400" b="1">
                        <a:solidFill>
                          <a:srgbClr val="0000FF"/>
                        </a:solidFill>
                        <a:latin typeface="微软雅黑" panose="020B0503020204020204" charset="-122"/>
                        <a:ea typeface="微软雅黑" panose="020B0503020204020204" charset="-122"/>
                        <a:sym typeface="宋体" panose="02010600030101010101" pitchFamily="2" charset="-122"/>
                      </a:endParaRPr>
                    </a:p>
                  </a:txBody>
                  <a:tcPr>
                    <a:lnL w="6350">
                      <a:solidFill>
                        <a:srgbClr val="080000"/>
                      </a:solidFill>
                      <a:miter lim="800000"/>
                    </a:lnL>
                    <a:lnR w="6350">
                      <a:solidFill>
                        <a:srgbClr val="080000"/>
                      </a:solidFill>
                      <a:miter lim="800000"/>
                    </a:lnR>
                    <a:lnT w="6350">
                      <a:solidFill>
                        <a:srgbClr val="080000"/>
                      </a:solidFill>
                      <a:miter lim="800000"/>
                    </a:lnT>
                    <a:lnB w="6350">
                      <a:solidFill>
                        <a:srgbClr val="080000"/>
                      </a:solidFill>
                      <a:miter lim="800000"/>
                    </a:lnB>
                    <a:noFill/>
                  </a:tcPr>
                </a:tc>
                <a:tc>
                  <a:txBody>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20000"/>
                        </a:spcBef>
                      </a:pPr>
                      <a:r>
                        <a:rPr lang="en-US" altLang="zh-CN" sz="2400" b="1">
                          <a:solidFill>
                            <a:srgbClr val="0000FF"/>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   </a:t>
                      </a:r>
                      <a:r>
                        <a:rPr lang="zh-CN" altLang="en-US" sz="2400" b="1">
                          <a:solidFill>
                            <a:srgbClr val="0000FF"/>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中心对称图形</a:t>
                      </a:r>
                    </a:p>
                  </a:txBody>
                  <a:tcPr>
                    <a:lnL w="6350">
                      <a:solidFill>
                        <a:srgbClr val="080000"/>
                      </a:solidFill>
                      <a:miter lim="800000"/>
                    </a:lnL>
                    <a:lnR w="6350">
                      <a:solidFill>
                        <a:srgbClr val="080000"/>
                      </a:solidFill>
                      <a:miter lim="800000"/>
                    </a:lnR>
                    <a:lnT w="6350">
                      <a:solidFill>
                        <a:srgbClr val="080000"/>
                      </a:solidFill>
                      <a:miter lim="800000"/>
                    </a:lnT>
                    <a:lnB w="6350">
                      <a:solidFill>
                        <a:srgbClr val="080000"/>
                      </a:solidFill>
                      <a:miter lim="800000"/>
                    </a:lnB>
                    <a:noFill/>
                  </a:tcPr>
                </a:tc>
                <a:tc>
                  <a:txBody>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20000"/>
                        </a:spcBef>
                      </a:pPr>
                      <a:r>
                        <a:rPr lang="en-US" altLang="zh-CN" sz="2400" b="1">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        </a:t>
                      </a:r>
                      <a:r>
                        <a:rPr lang="zh-CN" altLang="en-US" sz="2400" b="1">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成中心对称</a:t>
                      </a:r>
                    </a:p>
                  </a:txBody>
                  <a:tcPr>
                    <a:lnL w="6350">
                      <a:solidFill>
                        <a:srgbClr val="080000"/>
                      </a:solidFill>
                      <a:miter lim="800000"/>
                    </a:lnL>
                    <a:lnR w="6350">
                      <a:solidFill>
                        <a:srgbClr val="080000"/>
                      </a:solidFill>
                      <a:miter lim="800000"/>
                    </a:lnR>
                    <a:lnT w="6350">
                      <a:solidFill>
                        <a:srgbClr val="080000"/>
                      </a:solidFill>
                      <a:miter lim="800000"/>
                    </a:lnT>
                    <a:lnB w="6350">
                      <a:solidFill>
                        <a:srgbClr val="080000"/>
                      </a:solidFill>
                      <a:miter lim="800000"/>
                    </a:lnB>
                    <a:noFill/>
                  </a:tcPr>
                </a:tc>
                <a:extLst>
                  <a:ext uri="{0D108BD9-81ED-4DB2-BD59-A6C34878D82A}">
                    <a16:rowId xmlns:a16="http://schemas.microsoft.com/office/drawing/2014/main" val="10000"/>
                  </a:ext>
                </a:extLst>
              </a:tr>
              <a:tr h="457200">
                <a:tc>
                  <a:txBody>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20000"/>
                        </a:spcBef>
                      </a:pPr>
                      <a:r>
                        <a:rPr lang="en-US" altLang="zh-CN" sz="2400" b="1">
                          <a:solidFill>
                            <a:schemeClr val="tx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  </a:t>
                      </a:r>
                      <a:r>
                        <a:rPr lang="zh-CN" altLang="en-US" sz="2400" b="1">
                          <a:solidFill>
                            <a:schemeClr val="tx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对象</a:t>
                      </a:r>
                    </a:p>
                  </a:txBody>
                  <a:tcPr>
                    <a:lnL w="6350">
                      <a:solidFill>
                        <a:srgbClr val="080000"/>
                      </a:solidFill>
                      <a:miter lim="800000"/>
                    </a:lnL>
                    <a:lnR w="6350">
                      <a:solidFill>
                        <a:srgbClr val="080000"/>
                      </a:solidFill>
                      <a:miter lim="800000"/>
                    </a:lnR>
                    <a:lnT w="6350">
                      <a:solidFill>
                        <a:srgbClr val="080000"/>
                      </a:solidFill>
                      <a:miter lim="800000"/>
                    </a:lnT>
                    <a:lnB w="6350">
                      <a:solidFill>
                        <a:srgbClr val="080000"/>
                      </a:solidFill>
                      <a:miter lim="800000"/>
                    </a:lnB>
                    <a:noFill/>
                  </a:tcPr>
                </a:tc>
                <a:tc>
                  <a:txBody>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20000"/>
                        </a:spcBef>
                      </a:pPr>
                      <a:r>
                        <a:rPr lang="en-US" altLang="zh-CN" sz="2400" b="1">
                          <a:solidFill>
                            <a:srgbClr val="0000FF"/>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     1</a:t>
                      </a:r>
                      <a:r>
                        <a:rPr lang="zh-CN" altLang="en-US" sz="2400" b="1">
                          <a:solidFill>
                            <a:srgbClr val="0000FF"/>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个图形</a:t>
                      </a:r>
                    </a:p>
                  </a:txBody>
                  <a:tcPr>
                    <a:lnL w="6350">
                      <a:solidFill>
                        <a:srgbClr val="080000"/>
                      </a:solidFill>
                      <a:miter lim="800000"/>
                    </a:lnL>
                    <a:lnR w="6350">
                      <a:solidFill>
                        <a:srgbClr val="080000"/>
                      </a:solidFill>
                      <a:miter lim="800000"/>
                    </a:lnR>
                    <a:lnT w="6350">
                      <a:solidFill>
                        <a:srgbClr val="080000"/>
                      </a:solidFill>
                      <a:miter lim="800000"/>
                    </a:lnT>
                    <a:lnB w="6350">
                      <a:solidFill>
                        <a:srgbClr val="080000"/>
                      </a:solidFill>
                      <a:miter lim="800000"/>
                    </a:lnB>
                    <a:noFill/>
                  </a:tcPr>
                </a:tc>
                <a:tc>
                  <a:txBody>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20000"/>
                        </a:spcBef>
                      </a:pPr>
                      <a:r>
                        <a:rPr lang="en-US" altLang="zh-CN" sz="2400" b="1">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        2</a:t>
                      </a:r>
                      <a:r>
                        <a:rPr lang="zh-CN" altLang="en-US" sz="2400" b="1">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个图形</a:t>
                      </a:r>
                    </a:p>
                  </a:txBody>
                  <a:tcPr>
                    <a:lnL w="6350">
                      <a:solidFill>
                        <a:srgbClr val="080000"/>
                      </a:solidFill>
                      <a:miter lim="800000"/>
                    </a:lnL>
                    <a:lnR w="6350">
                      <a:solidFill>
                        <a:srgbClr val="080000"/>
                      </a:solidFill>
                      <a:miter lim="800000"/>
                    </a:lnR>
                    <a:lnT w="6350">
                      <a:solidFill>
                        <a:srgbClr val="080000"/>
                      </a:solidFill>
                      <a:miter lim="800000"/>
                    </a:lnT>
                    <a:lnB w="6350">
                      <a:solidFill>
                        <a:srgbClr val="080000"/>
                      </a:solidFill>
                      <a:miter lim="800000"/>
                    </a:lnB>
                    <a:noFill/>
                  </a:tcPr>
                </a:tc>
                <a:extLst>
                  <a:ext uri="{0D108BD9-81ED-4DB2-BD59-A6C34878D82A}">
                    <a16:rowId xmlns:a16="http://schemas.microsoft.com/office/drawing/2014/main" val="10001"/>
                  </a:ext>
                </a:extLst>
              </a:tr>
              <a:tr h="457200">
                <a:tc>
                  <a:txBody>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20000"/>
                        </a:spcBef>
                      </a:pPr>
                      <a:r>
                        <a:rPr lang="en-US" altLang="zh-CN" sz="2400" b="1">
                          <a:solidFill>
                            <a:schemeClr val="tx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  </a:t>
                      </a:r>
                      <a:r>
                        <a:rPr lang="zh-CN" altLang="en-US" sz="2400" b="1">
                          <a:solidFill>
                            <a:schemeClr val="tx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特征</a:t>
                      </a:r>
                    </a:p>
                  </a:txBody>
                  <a:tcPr>
                    <a:lnL w="6350">
                      <a:solidFill>
                        <a:srgbClr val="080000"/>
                      </a:solidFill>
                      <a:miter lim="800000"/>
                    </a:lnL>
                    <a:lnR w="6350">
                      <a:solidFill>
                        <a:srgbClr val="080000"/>
                      </a:solidFill>
                      <a:miter lim="800000"/>
                    </a:lnR>
                    <a:lnT w="6350">
                      <a:solidFill>
                        <a:srgbClr val="080000"/>
                      </a:solidFill>
                      <a:miter lim="800000"/>
                    </a:lnT>
                    <a:lnB w="6350">
                      <a:solidFill>
                        <a:srgbClr val="080000"/>
                      </a:solidFill>
                      <a:miter lim="800000"/>
                    </a:lnB>
                    <a:noFill/>
                  </a:tcPr>
                </a:tc>
                <a:tc>
                  <a:txBody>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20000"/>
                        </a:spcBef>
                      </a:pPr>
                      <a:r>
                        <a:rPr lang="zh-CN" altLang="en-US" sz="2400" b="1">
                          <a:solidFill>
                            <a:srgbClr val="0000FF"/>
                          </a:solidFill>
                          <a:latin typeface="微软雅黑" panose="020B0503020204020204" charset="-122"/>
                          <a:ea typeface="微软雅黑" panose="020B0503020204020204" charset="-122"/>
                          <a:sym typeface="宋体" panose="02010600030101010101" pitchFamily="2" charset="-122"/>
                        </a:rPr>
                        <a:t>与自身完全重合</a:t>
                      </a:r>
                    </a:p>
                  </a:txBody>
                  <a:tcPr>
                    <a:lnL w="6350">
                      <a:solidFill>
                        <a:srgbClr val="080000"/>
                      </a:solidFill>
                      <a:miter lim="800000"/>
                    </a:lnL>
                    <a:lnR w="6350">
                      <a:solidFill>
                        <a:srgbClr val="080000"/>
                      </a:solidFill>
                      <a:miter lim="800000"/>
                    </a:lnR>
                    <a:lnT w="6350">
                      <a:solidFill>
                        <a:srgbClr val="080000"/>
                      </a:solidFill>
                      <a:miter lim="800000"/>
                    </a:lnT>
                    <a:lnB w="6350">
                      <a:solidFill>
                        <a:srgbClr val="080000"/>
                      </a:solidFill>
                      <a:miter lim="800000"/>
                    </a:lnB>
                    <a:noFill/>
                  </a:tcPr>
                </a:tc>
                <a:tc>
                  <a:txBody>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20000"/>
                        </a:spcBef>
                      </a:pPr>
                      <a:r>
                        <a:rPr lang="zh-CN" altLang="en-US" sz="2400" b="1">
                          <a:solidFill>
                            <a:srgbClr val="FF0000"/>
                          </a:solidFill>
                          <a:latin typeface="微软雅黑" panose="020B0503020204020204" charset="-122"/>
                          <a:ea typeface="微软雅黑" panose="020B0503020204020204" charset="-122"/>
                          <a:sym typeface="宋体" panose="02010600030101010101" pitchFamily="2" charset="-122"/>
                        </a:rPr>
                        <a:t>与另一个图形完全重合</a:t>
                      </a:r>
                    </a:p>
                  </a:txBody>
                  <a:tcPr>
                    <a:lnL w="6350">
                      <a:solidFill>
                        <a:srgbClr val="080000"/>
                      </a:solidFill>
                      <a:miter lim="800000"/>
                    </a:lnL>
                    <a:lnR w="6350">
                      <a:solidFill>
                        <a:srgbClr val="080000"/>
                      </a:solidFill>
                      <a:miter lim="800000"/>
                    </a:lnR>
                    <a:lnT w="6350">
                      <a:solidFill>
                        <a:srgbClr val="080000"/>
                      </a:solidFill>
                      <a:miter lim="800000"/>
                    </a:lnT>
                    <a:lnB w="6350">
                      <a:solidFill>
                        <a:srgbClr val="080000"/>
                      </a:solidFill>
                      <a:miter lim="800000"/>
                    </a:lnB>
                    <a:noFill/>
                  </a:tcPr>
                </a:tc>
                <a:extLst>
                  <a:ext uri="{0D108BD9-81ED-4DB2-BD59-A6C34878D82A}">
                    <a16:rowId xmlns:a16="http://schemas.microsoft.com/office/drawing/2014/main" val="10002"/>
                  </a:ext>
                </a:extLst>
              </a:tr>
              <a:tr h="1189038">
                <a:tc>
                  <a:txBody>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20000"/>
                        </a:spcBef>
                      </a:pPr>
                      <a:r>
                        <a:rPr lang="en-US" altLang="zh-CN" sz="2400" b="1">
                          <a:solidFill>
                            <a:schemeClr val="tx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  </a:t>
                      </a:r>
                      <a:r>
                        <a:rPr lang="zh-CN" altLang="en-US" sz="2400" b="1">
                          <a:solidFill>
                            <a:schemeClr val="tx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性质</a:t>
                      </a:r>
                    </a:p>
                  </a:txBody>
                  <a:tcPr>
                    <a:lnL w="6350">
                      <a:solidFill>
                        <a:srgbClr val="080000"/>
                      </a:solidFill>
                      <a:miter lim="800000"/>
                    </a:lnL>
                    <a:lnR w="6350">
                      <a:solidFill>
                        <a:srgbClr val="080000"/>
                      </a:solidFill>
                      <a:miter lim="800000"/>
                    </a:lnR>
                    <a:lnT w="6350">
                      <a:solidFill>
                        <a:srgbClr val="080000"/>
                      </a:solidFill>
                      <a:miter lim="800000"/>
                    </a:lnT>
                    <a:lnB w="6350">
                      <a:solidFill>
                        <a:srgbClr val="080000"/>
                      </a:solidFill>
                      <a:miter lim="800000"/>
                    </a:lnB>
                    <a:noFill/>
                  </a:tcPr>
                </a:tc>
                <a:tc>
                  <a:txBody>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20000"/>
                        </a:spcBef>
                      </a:pPr>
                      <a:r>
                        <a:rPr lang="zh-CN" altLang="en-US" sz="2400" b="1">
                          <a:solidFill>
                            <a:srgbClr val="0000FF"/>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经过对称中心任意一条直线，都能把这个图形分为全等的两部分 </a:t>
                      </a:r>
                    </a:p>
                  </a:txBody>
                  <a:tcPr>
                    <a:lnL w="6350">
                      <a:solidFill>
                        <a:srgbClr val="080000"/>
                      </a:solidFill>
                      <a:miter lim="800000"/>
                    </a:lnL>
                    <a:lnR w="6350">
                      <a:solidFill>
                        <a:srgbClr val="080000"/>
                      </a:solidFill>
                      <a:miter lim="800000"/>
                    </a:lnR>
                    <a:lnT w="6350">
                      <a:solidFill>
                        <a:srgbClr val="080000"/>
                      </a:solidFill>
                      <a:miter lim="800000"/>
                    </a:lnT>
                    <a:lnB w="6350">
                      <a:solidFill>
                        <a:srgbClr val="080000"/>
                      </a:solidFill>
                      <a:miter lim="800000"/>
                    </a:lnB>
                    <a:noFill/>
                  </a:tcPr>
                </a:tc>
                <a:tc>
                  <a:txBody>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20000"/>
                        </a:spcBef>
                      </a:pPr>
                      <a:r>
                        <a:rPr lang="zh-CN" altLang="en-US" sz="2400" b="1">
                          <a:solidFill>
                            <a:srgbClr val="FF0000"/>
                          </a:solidFill>
                          <a:latin typeface="微软雅黑" panose="020B0503020204020204" charset="-122"/>
                          <a:ea typeface="微软雅黑" panose="020B0503020204020204" charset="-122"/>
                          <a:sym typeface="宋体" panose="02010600030101010101" pitchFamily="2" charset="-122"/>
                        </a:rPr>
                        <a:t>对应点连线经过对称中心，并且被对称中心平分</a:t>
                      </a:r>
                    </a:p>
                  </a:txBody>
                  <a:tcPr>
                    <a:lnL w="6350">
                      <a:solidFill>
                        <a:srgbClr val="080000"/>
                      </a:solidFill>
                      <a:miter lim="800000"/>
                    </a:lnL>
                    <a:lnR w="6350">
                      <a:solidFill>
                        <a:srgbClr val="080000"/>
                      </a:solidFill>
                      <a:miter lim="800000"/>
                    </a:lnR>
                    <a:lnT w="6350">
                      <a:solidFill>
                        <a:srgbClr val="080000"/>
                      </a:solidFill>
                      <a:miter lim="800000"/>
                    </a:lnT>
                    <a:lnB w="6350">
                      <a:solidFill>
                        <a:srgbClr val="080000"/>
                      </a:solidFill>
                      <a:miter lim="800000"/>
                    </a:lnB>
                    <a:noFill/>
                  </a:tcPr>
                </a:tc>
                <a:extLst>
                  <a:ext uri="{0D108BD9-81ED-4DB2-BD59-A6C34878D82A}">
                    <a16:rowId xmlns:a16="http://schemas.microsoft.com/office/drawing/2014/main" val="10003"/>
                  </a:ext>
                </a:extLst>
              </a:tr>
              <a:tr h="457200">
                <a:tc>
                  <a:txBody>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20000"/>
                        </a:spcBef>
                      </a:pPr>
                      <a:r>
                        <a:rPr lang="en-US" altLang="zh-CN" sz="2400" b="1">
                          <a:solidFill>
                            <a:schemeClr val="tx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  </a:t>
                      </a:r>
                      <a:r>
                        <a:rPr lang="zh-CN" altLang="en-US" sz="2400" b="1">
                          <a:solidFill>
                            <a:schemeClr val="tx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区别</a:t>
                      </a:r>
                    </a:p>
                  </a:txBody>
                  <a:tcPr>
                    <a:lnL w="6350">
                      <a:solidFill>
                        <a:srgbClr val="080000"/>
                      </a:solidFill>
                      <a:miter lim="800000"/>
                    </a:lnL>
                    <a:lnR w="6350">
                      <a:solidFill>
                        <a:srgbClr val="080000"/>
                      </a:solidFill>
                      <a:miter lim="800000"/>
                    </a:lnR>
                    <a:lnT w="6350">
                      <a:solidFill>
                        <a:srgbClr val="080000"/>
                      </a:solidFill>
                      <a:miter lim="800000"/>
                    </a:lnT>
                    <a:lnB w="6350">
                      <a:solidFill>
                        <a:srgbClr val="080000"/>
                      </a:solidFill>
                      <a:miter lim="800000"/>
                    </a:lnB>
                    <a:noFill/>
                  </a:tcPr>
                </a:tc>
                <a:tc>
                  <a:txBody>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20000"/>
                        </a:spcBef>
                      </a:pPr>
                      <a:r>
                        <a:rPr lang="zh-CN" altLang="en-US" sz="2400" b="1">
                          <a:solidFill>
                            <a:srgbClr val="0000FF"/>
                          </a:solidFill>
                          <a:latin typeface="微软雅黑" panose="020B0503020204020204" charset="-122"/>
                          <a:ea typeface="微软雅黑" panose="020B0503020204020204" charset="-122"/>
                          <a:sym typeface="宋体" panose="02010600030101010101" pitchFamily="2" charset="-122"/>
                        </a:rPr>
                        <a:t>对应点在自身</a:t>
                      </a:r>
                    </a:p>
                  </a:txBody>
                  <a:tcPr>
                    <a:lnL w="6350">
                      <a:solidFill>
                        <a:srgbClr val="080000"/>
                      </a:solidFill>
                      <a:miter lim="800000"/>
                    </a:lnL>
                    <a:lnR w="6350">
                      <a:solidFill>
                        <a:srgbClr val="080000"/>
                      </a:solidFill>
                      <a:miter lim="800000"/>
                    </a:lnR>
                    <a:lnT w="6350">
                      <a:solidFill>
                        <a:srgbClr val="080000"/>
                      </a:solidFill>
                      <a:miter lim="800000"/>
                    </a:lnT>
                    <a:lnB w="6350">
                      <a:solidFill>
                        <a:srgbClr val="080000"/>
                      </a:solidFill>
                      <a:miter lim="800000"/>
                    </a:lnB>
                    <a:noFill/>
                  </a:tcPr>
                </a:tc>
                <a:tc>
                  <a:txBody>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20000"/>
                        </a:spcBef>
                      </a:pPr>
                      <a:r>
                        <a:rPr lang="zh-CN" altLang="en-US" sz="2400" b="1">
                          <a:solidFill>
                            <a:srgbClr val="FF0000"/>
                          </a:solidFill>
                          <a:latin typeface="微软雅黑" panose="020B0503020204020204" charset="-122"/>
                          <a:ea typeface="微软雅黑" panose="020B0503020204020204" charset="-122"/>
                          <a:sym typeface="宋体" panose="02010600030101010101" pitchFamily="2" charset="-122"/>
                        </a:rPr>
                        <a:t>对应点在另一个图形上</a:t>
                      </a:r>
                    </a:p>
                  </a:txBody>
                  <a:tcPr>
                    <a:lnL w="6350">
                      <a:solidFill>
                        <a:srgbClr val="080000"/>
                      </a:solidFill>
                      <a:miter lim="800000"/>
                    </a:lnL>
                    <a:lnR w="6350">
                      <a:solidFill>
                        <a:srgbClr val="080000"/>
                      </a:solidFill>
                      <a:miter lim="800000"/>
                    </a:lnR>
                    <a:lnT w="6350">
                      <a:solidFill>
                        <a:srgbClr val="080000"/>
                      </a:solidFill>
                      <a:miter lim="800000"/>
                    </a:lnT>
                    <a:lnB w="6350">
                      <a:solidFill>
                        <a:srgbClr val="080000"/>
                      </a:solidFill>
                      <a:miter lim="800000"/>
                    </a:lnB>
                    <a:noFill/>
                  </a:tcPr>
                </a:tc>
                <a:extLst>
                  <a:ext uri="{0D108BD9-81ED-4DB2-BD59-A6C34878D82A}">
                    <a16:rowId xmlns:a16="http://schemas.microsoft.com/office/drawing/2014/main" val="10004"/>
                  </a:ext>
                </a:extLst>
              </a:tr>
              <a:tr h="823595">
                <a:tc>
                  <a:txBody>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20000"/>
                        </a:spcBef>
                      </a:pPr>
                      <a:r>
                        <a:rPr lang="en-US" altLang="zh-CN" sz="2400" b="1">
                          <a:solidFill>
                            <a:schemeClr val="tx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  </a:t>
                      </a:r>
                      <a:r>
                        <a:rPr lang="zh-CN" altLang="en-US" sz="2400" b="1">
                          <a:solidFill>
                            <a:schemeClr val="tx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联系</a:t>
                      </a:r>
                    </a:p>
                  </a:txBody>
                  <a:tcPr>
                    <a:lnL w="6350">
                      <a:solidFill>
                        <a:srgbClr val="080000"/>
                      </a:solidFill>
                      <a:miter lim="800000"/>
                    </a:lnL>
                    <a:lnR w="6350">
                      <a:solidFill>
                        <a:srgbClr val="080000"/>
                      </a:solidFill>
                      <a:miter lim="800000"/>
                    </a:lnR>
                    <a:lnT w="6350">
                      <a:solidFill>
                        <a:srgbClr val="080000"/>
                      </a:solidFill>
                      <a:miter lim="800000"/>
                    </a:lnT>
                    <a:lnB w="6350">
                      <a:solidFill>
                        <a:srgbClr val="080000"/>
                      </a:solidFill>
                      <a:miter lim="800000"/>
                    </a:lnB>
                    <a:noFill/>
                  </a:tcPr>
                </a:tc>
                <a:tc>
                  <a:txBody>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20000"/>
                        </a:spcBef>
                      </a:pPr>
                      <a:r>
                        <a:rPr lang="zh-CN" altLang="en-US" sz="2400" b="1">
                          <a:solidFill>
                            <a:srgbClr val="0000FF"/>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把自身看成两个图形就是成中心对称 </a:t>
                      </a:r>
                    </a:p>
                  </a:txBody>
                  <a:tcPr>
                    <a:lnL w="6350">
                      <a:solidFill>
                        <a:srgbClr val="080000"/>
                      </a:solidFill>
                      <a:miter lim="800000"/>
                    </a:lnL>
                    <a:lnR w="6350">
                      <a:solidFill>
                        <a:srgbClr val="080000"/>
                      </a:solidFill>
                      <a:miter lim="800000"/>
                    </a:lnR>
                    <a:lnT w="6350">
                      <a:solidFill>
                        <a:srgbClr val="080000"/>
                      </a:solidFill>
                      <a:miter lim="800000"/>
                    </a:lnT>
                    <a:lnB w="6350">
                      <a:solidFill>
                        <a:srgbClr val="080000"/>
                      </a:solidFill>
                      <a:miter lim="800000"/>
                    </a:lnB>
                    <a:noFill/>
                  </a:tcPr>
                </a:tc>
                <a:tc>
                  <a:txBody>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20000"/>
                        </a:spcBef>
                      </a:pPr>
                      <a:r>
                        <a:rPr lang="zh-CN" altLang="en-US" sz="2400" b="1">
                          <a:solidFill>
                            <a:srgbClr val="FF0000"/>
                          </a:solidFill>
                          <a:latin typeface="微软雅黑" panose="020B0503020204020204" charset="-122"/>
                          <a:ea typeface="微软雅黑" panose="020B0503020204020204" charset="-122"/>
                          <a:sym typeface="宋体" panose="02010600030101010101" pitchFamily="2" charset="-122"/>
                        </a:rPr>
                        <a:t>把自身看成一个图形就是中心对称图形</a:t>
                      </a:r>
                    </a:p>
                  </a:txBody>
                  <a:tcPr>
                    <a:lnL w="6350">
                      <a:solidFill>
                        <a:srgbClr val="080000"/>
                      </a:solidFill>
                      <a:miter lim="800000"/>
                    </a:lnL>
                    <a:lnR w="6350">
                      <a:solidFill>
                        <a:srgbClr val="080000"/>
                      </a:solidFill>
                      <a:miter lim="800000"/>
                    </a:lnR>
                    <a:lnT w="6350">
                      <a:solidFill>
                        <a:srgbClr val="080000"/>
                      </a:solidFill>
                      <a:miter lim="800000"/>
                    </a:lnT>
                    <a:lnB w="6350">
                      <a:solidFill>
                        <a:srgbClr val="080000"/>
                      </a:solidFill>
                      <a:miter lim="800000"/>
                    </a:lnB>
                    <a:noFill/>
                  </a:tcPr>
                </a:tc>
                <a:extLst>
                  <a:ext uri="{0D108BD9-81ED-4DB2-BD59-A6C34878D82A}">
                    <a16:rowId xmlns:a16="http://schemas.microsoft.com/office/drawing/2014/main" val="10005"/>
                  </a:ext>
                </a:extLst>
              </a:tr>
            </a:tbl>
          </a:graphicData>
        </a:graphic>
      </p:graphicFrame>
      <p:pic>
        <p:nvPicPr>
          <p:cNvPr id="29731" name="图片 54" descr="中国结"/>
          <p:cNvPicPr/>
          <p:nvPr/>
        </p:nvPicPr>
        <p:blipFill>
          <a:blip r:embed="rId3" cstate="email">
            <a:clrChange>
              <a:clrFrom>
                <a:srgbClr val="FCFEFC"/>
              </a:clrFrom>
              <a:clrTo>
                <a:srgbClr val="FCFEFC">
                  <a:alpha val="0"/>
                </a:srgbClr>
              </a:clrTo>
            </a:clrChange>
          </a:blip>
          <a:stretch>
            <a:fillRect/>
          </a:stretch>
        </p:blipFill>
        <p:spPr>
          <a:xfrm>
            <a:off x="3536950" y="1046480"/>
            <a:ext cx="1152525" cy="1381125"/>
          </a:xfrm>
          <a:prstGeom prst="rect">
            <a:avLst/>
          </a:prstGeom>
          <a:noFill/>
          <a:ln>
            <a:noFill/>
            <a:miter lim="800000"/>
            <a:headEnd/>
            <a:tailEnd/>
          </a:ln>
        </p:spPr>
      </p:pic>
      <p:pic>
        <p:nvPicPr>
          <p:cNvPr id="29732" name="图片 52" descr="160220L04-0"/>
          <p:cNvPicPr/>
          <p:nvPr/>
        </p:nvPicPr>
        <p:blipFill>
          <a:blip r:embed="rId4" cstate="email"/>
          <a:stretch>
            <a:fillRect/>
          </a:stretch>
        </p:blipFill>
        <p:spPr>
          <a:xfrm>
            <a:off x="7612698" y="1016953"/>
            <a:ext cx="1468438" cy="1439862"/>
          </a:xfrm>
          <a:prstGeom prst="rect">
            <a:avLst/>
          </a:prstGeom>
          <a:noFill/>
          <a:ln>
            <a:noFill/>
            <a:miter lim="800000"/>
            <a:headEnd/>
            <a:tailEnd/>
          </a:ln>
        </p:spPr>
      </p:pic>
    </p:spTree>
  </p:cSld>
  <p:clrMapOvr>
    <a:masterClrMapping/>
  </p:clrMapOvr>
  <p:transition>
    <p:push dir="u"/>
  </p:transition>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104" name="文本框 103"/>
          <p:cNvSpPr txBox="1"/>
          <p:nvPr/>
        </p:nvSpPr>
        <p:spPr>
          <a:xfrm>
            <a:off x="3556000" y="6500813"/>
            <a:ext cx="5080000" cy="414020"/>
          </a:xfrm>
          <a:prstGeom prst="rect">
            <a:avLst/>
          </a:prstGeom>
          <a:noFill/>
          <a:ln w="9525">
            <a:noFill/>
          </a:ln>
        </p:spPr>
        <p:txBody>
          <a:bodyPr>
            <a:spAutoFit/>
          </a:bodyPr>
          <a:lstStyle/>
          <a:p>
            <a:pPr indent="0"/>
            <a:endParaRPr lang="en-US" sz="1050" b="0">
              <a:latin typeface="Calibri" panose="020F0502020204030204"/>
            </a:endParaRPr>
          </a:p>
          <a:p>
            <a:pPr indent="0"/>
            <a:r>
              <a:rPr lang="en-US" sz="1050" b="0">
                <a:latin typeface="Calibri" panose="020F0502020204030204"/>
              </a:rPr>
              <a:t> </a:t>
            </a:r>
            <a:endParaRPr lang="zh-CN" altLang="en-US"/>
          </a:p>
        </p:txBody>
      </p:sp>
      <p:sp>
        <p:nvSpPr>
          <p:cNvPr id="75787" name="Rectangle 1"/>
          <p:cNvSpPr/>
          <p:nvPr/>
        </p:nvSpPr>
        <p:spPr>
          <a:xfrm>
            <a:off x="291465" y="427990"/>
            <a:ext cx="10283190" cy="1383665"/>
          </a:xfrm>
          <a:prstGeom prst="rect">
            <a:avLst/>
          </a:prstGeom>
          <a:noFill/>
          <a:ln w="9525">
            <a:noFill/>
          </a:ln>
        </p:spPr>
        <p:txBody>
          <a:bodyPr wrap="square">
            <a:sp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lnSpc>
                <a:spcPct val="150000"/>
              </a:lnSpc>
              <a:spcBef>
                <a:spcPct val="0"/>
              </a:spcBef>
              <a:buFontTx/>
              <a:buNone/>
            </a:pPr>
            <a:r>
              <a:rPr lang="zh-CN" altLang="en-US" sz="2800" b="1">
                <a:solidFill>
                  <a:srgbClr val="000000"/>
                </a:solidFill>
                <a:latin typeface="微软雅黑" panose="020B0503020204020204" charset="-122"/>
                <a:ea typeface="微软雅黑" panose="020B0503020204020204" charset="-122"/>
                <a:cs typeface="微软雅黑" panose="020B0503020204020204" charset="-122"/>
              </a:rPr>
              <a:t> </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例</a:t>
            </a:r>
            <a:r>
              <a:rPr lang="en-US" altLang="zh-CN" sz="2800" b="1">
                <a:solidFill>
                  <a:srgbClr val="FF0000"/>
                </a:solidFill>
                <a:latin typeface="微软雅黑" panose="020B0503020204020204" charset="-122"/>
                <a:ea typeface="微软雅黑" panose="020B0503020204020204" charset="-122"/>
                <a:cs typeface="微软雅黑" panose="020B0503020204020204" charset="-122"/>
              </a:rPr>
              <a:t>3 </a:t>
            </a:r>
            <a:r>
              <a:rPr lang="en-US" altLang="zh-CN" sz="2800" b="1">
                <a:solidFill>
                  <a:srgbClr val="000000"/>
                </a:solidFill>
                <a:latin typeface="微软雅黑" panose="020B0503020204020204" charset="-122"/>
                <a:ea typeface="微软雅黑" panose="020B0503020204020204" charset="-122"/>
                <a:cs typeface="微软雅黑" panose="020B0503020204020204" charset="-122"/>
              </a:rPr>
              <a:t> </a:t>
            </a:r>
            <a:r>
              <a:rPr lang="zh-CN" altLang="en-US" sz="2800">
                <a:solidFill>
                  <a:srgbClr val="000000"/>
                </a:solidFill>
                <a:latin typeface="微软雅黑" panose="020B0503020204020204" charset="-122"/>
                <a:ea typeface="微软雅黑" panose="020B0503020204020204" charset="-122"/>
                <a:cs typeface="微软雅黑" panose="020B0503020204020204" charset="-122"/>
              </a:rPr>
              <a:t>如图，四边形</a:t>
            </a:r>
            <a:r>
              <a:rPr kumimoji="1" lang="en-US" altLang="zh-CN" sz="2800">
                <a:latin typeface="Times New Roman" panose="02020603050405020304" pitchFamily="18" charset="0"/>
                <a:ea typeface="微软雅黑" panose="020B0503020204020204" charset="-122"/>
                <a:cs typeface="Times New Roman" panose="02020603050405020304" pitchFamily="18" charset="0"/>
              </a:rPr>
              <a:t>ABCD</a:t>
            </a:r>
            <a:r>
              <a:rPr lang="zh-CN" altLang="en-US" sz="2800">
                <a:solidFill>
                  <a:srgbClr val="000000"/>
                </a:solidFill>
                <a:latin typeface="微软雅黑" panose="020B0503020204020204" charset="-122"/>
                <a:ea typeface="微软雅黑" panose="020B0503020204020204" charset="-122"/>
                <a:cs typeface="微软雅黑" panose="020B0503020204020204" charset="-122"/>
              </a:rPr>
              <a:t>与四边形</a:t>
            </a:r>
            <a:r>
              <a:rPr kumimoji="1" lang="en-US" altLang="zh-CN" sz="2800">
                <a:latin typeface="Times New Roman" panose="02020603050405020304" pitchFamily="18" charset="0"/>
                <a:ea typeface="微软雅黑" panose="020B0503020204020204" charset="-122"/>
                <a:cs typeface="Times New Roman" panose="02020603050405020304" pitchFamily="18" charset="0"/>
              </a:rPr>
              <a:t>A′B′C′D′</a:t>
            </a:r>
            <a:r>
              <a:rPr lang="zh-CN" altLang="en-US" sz="2800">
                <a:solidFill>
                  <a:srgbClr val="000000"/>
                </a:solidFill>
                <a:latin typeface="微软雅黑" panose="020B0503020204020204" charset="-122"/>
                <a:ea typeface="微软雅黑" panose="020B0503020204020204" charset="-122"/>
                <a:cs typeface="微软雅黑" panose="020B0503020204020204" charset="-122"/>
              </a:rPr>
              <a:t>成中心对称，试画出它们的对称中心</a:t>
            </a:r>
            <a:r>
              <a:rPr kumimoji="1" lang="en-US" altLang="zh-CN" sz="2800">
                <a:latin typeface="Times New Roman" panose="02020603050405020304" pitchFamily="18" charset="0"/>
                <a:ea typeface="微软雅黑" panose="020B0503020204020204" charset="-122"/>
                <a:cs typeface="Times New Roman" panose="02020603050405020304" pitchFamily="18" charset="0"/>
              </a:rPr>
              <a:t>O</a:t>
            </a:r>
            <a:r>
              <a:rPr lang="zh-CN" altLang="en-US" sz="2800">
                <a:solidFill>
                  <a:srgbClr val="000000"/>
                </a:solidFill>
                <a:latin typeface="微软雅黑" panose="020B0503020204020204" charset="-122"/>
                <a:ea typeface="微软雅黑" panose="020B0503020204020204" charset="-122"/>
                <a:cs typeface="微软雅黑" panose="020B0503020204020204" charset="-122"/>
              </a:rPr>
              <a:t>，并简要说明理由．</a:t>
            </a:r>
            <a:endParaRPr lang="en-US" altLang="zh-CN" sz="2800">
              <a:solidFill>
                <a:srgbClr val="000000"/>
              </a:solidFill>
              <a:latin typeface="微软雅黑" panose="020B0503020204020204" charset="-122"/>
              <a:ea typeface="微软雅黑" panose="020B0503020204020204" charset="-122"/>
              <a:cs typeface="微软雅黑" panose="020B0503020204020204" charset="-122"/>
            </a:endParaRPr>
          </a:p>
        </p:txBody>
      </p:sp>
      <p:pic>
        <p:nvPicPr>
          <p:cNvPr id="75790" name="图片 23" descr="图片2.png"/>
          <p:cNvPicPr>
            <a:picLocks noChangeAspect="1"/>
          </p:cNvPicPr>
          <p:nvPr/>
        </p:nvPicPr>
        <p:blipFill>
          <a:blip r:embed="rId2" cstate="email"/>
          <a:stretch>
            <a:fillRect/>
          </a:stretch>
        </p:blipFill>
        <p:spPr>
          <a:xfrm>
            <a:off x="2465388" y="2061528"/>
            <a:ext cx="4241800" cy="1560512"/>
          </a:xfrm>
          <a:prstGeom prst="rect">
            <a:avLst/>
          </a:prstGeom>
          <a:noFill/>
          <a:ln w="9525">
            <a:noFill/>
          </a:ln>
        </p:spPr>
      </p:pic>
      <p:sp>
        <p:nvSpPr>
          <p:cNvPr id="26" name="内容占位符 7"/>
          <p:cNvSpPr txBox="1"/>
          <p:nvPr/>
        </p:nvSpPr>
        <p:spPr>
          <a:xfrm>
            <a:off x="291465" y="4124325"/>
            <a:ext cx="11233150" cy="1383665"/>
          </a:xfrm>
          <a:prstGeom prst="rect">
            <a:avLst/>
          </a:prstGeom>
          <a:noFill/>
          <a:ln w="9525">
            <a:noFill/>
          </a:ln>
        </p:spPr>
        <p:txBody>
          <a:bodyPr wrap="square">
            <a:sp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914400" eaLnBrk="1" hangingPunct="1">
              <a:lnSpc>
                <a:spcPct val="150000"/>
              </a:lnSpc>
              <a:spcBef>
                <a:spcPct val="0"/>
              </a:spcBef>
              <a:buFontTx/>
              <a:buNone/>
            </a:pPr>
            <a:r>
              <a:rPr lang="zh-CN" altLang="en-US" sz="2800" b="1">
                <a:solidFill>
                  <a:srgbClr val="FF0000"/>
                </a:solidFill>
                <a:latin typeface="Times New Roman" panose="02020603050405020304" pitchFamily="18" charset="0"/>
                <a:cs typeface="Times New Roman" panose="02020603050405020304" pitchFamily="18" charset="0"/>
              </a:rPr>
              <a:t>分析：</a:t>
            </a:r>
            <a:r>
              <a:rPr lang="zh-CN" altLang="en-US" sz="2800">
                <a:solidFill>
                  <a:srgbClr val="FF0000"/>
                </a:solidFill>
                <a:latin typeface="Times New Roman" panose="02020603050405020304" pitchFamily="18" charset="0"/>
                <a:cs typeface="Times New Roman" panose="02020603050405020304" pitchFamily="18" charset="0"/>
              </a:rPr>
              <a:t>根据成中心对称的性质知，对称中心应该在对应点连线上并且平分对应点所连线段，只需连接两对对应点，两条连线的交点即为所求．</a:t>
            </a:r>
            <a:endParaRPr lang="en-US" altLang="zh-CN" sz="280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6">
                                            <p:txEl>
                                              <p:charRg st="0" end="23"/>
                                            </p:txEl>
                                          </p:spTgt>
                                        </p:tgtEl>
                                        <p:attrNameLst>
                                          <p:attrName>style.visibility</p:attrName>
                                        </p:attrNameLst>
                                      </p:cBhvr>
                                      <p:to>
                                        <p:strVal val="visible"/>
                                      </p:to>
                                    </p:set>
                                    <p:animEffect transition="in" filter="wipe(left)">
                                      <p:cBhvr>
                                        <p:cTn id="7" dur="500"/>
                                        <p:tgtEl>
                                          <p:spTgt spid="26">
                                            <p:txEl>
                                              <p:charRg st="0" end="2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8" name="内容占位符 7"/>
          <p:cNvSpPr txBox="1"/>
          <p:nvPr/>
        </p:nvSpPr>
        <p:spPr>
          <a:xfrm>
            <a:off x="590233" y="686753"/>
            <a:ext cx="7334250" cy="2030095"/>
          </a:xfrm>
          <a:prstGeom prst="rect">
            <a:avLst/>
          </a:prstGeom>
          <a:noFill/>
          <a:ln w="9525">
            <a:noFill/>
          </a:ln>
        </p:spPr>
        <p:txBody>
          <a:bodyPr>
            <a:sp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914400" eaLnBrk="1" hangingPunct="1">
              <a:lnSpc>
                <a:spcPct val="150000"/>
              </a:lnSpc>
              <a:spcBef>
                <a:spcPct val="0"/>
              </a:spcBef>
              <a:buFontTx/>
              <a:buNone/>
            </a:pPr>
            <a:r>
              <a:rPr lang="zh-CN" altLang="en-US" sz="2800" b="1">
                <a:solidFill>
                  <a:srgbClr val="FF0000"/>
                </a:solidFill>
                <a:latin typeface="微软雅黑" panose="020B0503020204020204" charset="-122"/>
                <a:ea typeface="微软雅黑" panose="020B0503020204020204" charset="-122"/>
                <a:cs typeface="Times New Roman" panose="02020603050405020304" pitchFamily="18" charset="0"/>
              </a:rPr>
              <a:t>解：</a:t>
            </a:r>
            <a:r>
              <a:rPr lang="zh-CN" altLang="en-US" sz="2800">
                <a:solidFill>
                  <a:srgbClr val="FF0000"/>
                </a:solidFill>
                <a:latin typeface="微软雅黑" panose="020B0503020204020204" charset="-122"/>
                <a:ea typeface="微软雅黑" panose="020B0503020204020204" charset="-122"/>
                <a:cs typeface="Times New Roman" panose="02020603050405020304" pitchFamily="18" charset="0"/>
              </a:rPr>
              <a:t>如图所示．</a:t>
            </a:r>
            <a:endParaRPr lang="en-US" altLang="zh-CN" sz="2800">
              <a:solidFill>
                <a:srgbClr val="FF0000"/>
              </a:solidFill>
              <a:latin typeface="微软雅黑" panose="020B0503020204020204" charset="-122"/>
              <a:ea typeface="微软雅黑" panose="020B0503020204020204" charset="-122"/>
              <a:cs typeface="Times New Roman" panose="02020603050405020304" pitchFamily="18" charset="0"/>
            </a:endParaRPr>
          </a:p>
          <a:p>
            <a:pPr marL="0" lvl="0" indent="0" defTabSz="914400" eaLnBrk="1" hangingPunct="1">
              <a:lnSpc>
                <a:spcPct val="150000"/>
              </a:lnSpc>
              <a:spcBef>
                <a:spcPct val="0"/>
              </a:spcBef>
              <a:buFontTx/>
              <a:buNone/>
            </a:pPr>
            <a:r>
              <a:rPr lang="zh-CN" altLang="en-US" sz="2800">
                <a:solidFill>
                  <a:srgbClr val="0000FF"/>
                </a:solidFill>
                <a:latin typeface="微软雅黑" panose="020B0503020204020204" charset="-122"/>
                <a:ea typeface="微软雅黑" panose="020B0503020204020204" charset="-122"/>
                <a:cs typeface="Times New Roman" panose="02020603050405020304" pitchFamily="18" charset="0"/>
              </a:rPr>
              <a:t>理由：</a:t>
            </a:r>
            <a:r>
              <a:rPr lang="zh-CN" altLang="en-US" sz="2800">
                <a:solidFill>
                  <a:srgbClr val="FF0000"/>
                </a:solidFill>
                <a:latin typeface="微软雅黑" panose="020B0503020204020204" charset="-122"/>
                <a:ea typeface="微软雅黑" panose="020B0503020204020204" charset="-122"/>
                <a:cs typeface="Times New Roman" panose="02020603050405020304" pitchFamily="18" charset="0"/>
              </a:rPr>
              <a:t>成中心对称的两个图形，对应点连线都经过对称中心，而且被对称中心平分．</a:t>
            </a:r>
            <a:endParaRPr lang="zh-CN" altLang="en-US" sz="2800">
              <a:solidFill>
                <a:srgbClr val="FF0000"/>
              </a:solidFill>
              <a:latin typeface="微软雅黑" panose="020B0503020204020204" charset="-122"/>
              <a:ea typeface="微软雅黑" panose="020B0503020204020204" charset="-122"/>
            </a:endParaRPr>
          </a:p>
        </p:txBody>
      </p:sp>
      <p:pic>
        <p:nvPicPr>
          <p:cNvPr id="22" name="Picture 16" descr="J51"/>
          <p:cNvPicPr>
            <a:picLocks noChangeAspect="1"/>
          </p:cNvPicPr>
          <p:nvPr/>
        </p:nvPicPr>
        <p:blipFill>
          <a:blip r:embed="rId2" cstate="email"/>
          <a:stretch>
            <a:fillRect/>
          </a:stretch>
        </p:blipFill>
        <p:spPr>
          <a:xfrm>
            <a:off x="2428875" y="3238500"/>
            <a:ext cx="4225925" cy="1547813"/>
          </a:xfrm>
          <a:prstGeom prst="rect">
            <a:avLst/>
          </a:prstGeom>
          <a:noFill/>
          <a:ln w="9525">
            <a:noFill/>
          </a:ln>
        </p:spPr>
      </p:pic>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8">
                                            <p:txEl>
                                              <p:charRg st="0" end="6"/>
                                            </p:txEl>
                                          </p:spTgt>
                                        </p:tgtEl>
                                        <p:attrNameLst>
                                          <p:attrName>style.visibility</p:attrName>
                                        </p:attrNameLst>
                                      </p:cBhvr>
                                      <p:to>
                                        <p:strVal val="visible"/>
                                      </p:to>
                                    </p:set>
                                    <p:animEffect transition="in" filter="wipe(left)">
                                      <p:cBhvr>
                                        <p:cTn id="7" dur="500"/>
                                        <p:tgtEl>
                                          <p:spTgt spid="28">
                                            <p:txEl>
                                              <p:charRg st="0" end="6"/>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8">
                                            <p:txEl>
                                              <p:charRg st="6" end="30"/>
                                            </p:txEl>
                                          </p:spTgt>
                                        </p:tgtEl>
                                        <p:attrNameLst>
                                          <p:attrName>style.visibility</p:attrName>
                                        </p:attrNameLst>
                                      </p:cBhvr>
                                      <p:to>
                                        <p:strVal val="visible"/>
                                      </p:to>
                                    </p:set>
                                    <p:animEffect transition="in" filter="wipe(left)">
                                      <p:cBhvr>
                                        <p:cTn id="11" dur="500"/>
                                        <p:tgtEl>
                                          <p:spTgt spid="28">
                                            <p:txEl>
                                              <p:charRg st="6" end="30"/>
                                            </p:txEl>
                                          </p:spTgt>
                                        </p:tgtEl>
                                      </p:cBhvr>
                                    </p:animEffect>
                                  </p:childTnLst>
                                </p:cTn>
                              </p:par>
                              <p:par>
                                <p:cTn id="12" presetID="2" presetClass="entr" presetSubtype="4" fill="hold" nodeType="with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additive="base">
                                        <p:cTn id="14" dur="500" fill="hold"/>
                                        <p:tgtEl>
                                          <p:spTgt spid="22"/>
                                        </p:tgtEl>
                                        <p:attrNameLst>
                                          <p:attrName>ppt_x</p:attrName>
                                        </p:attrNameLst>
                                      </p:cBhvr>
                                      <p:tavLst>
                                        <p:tav tm="0">
                                          <p:val>
                                            <p:strVal val="#ppt_x"/>
                                          </p:val>
                                        </p:tav>
                                        <p:tav tm="100000">
                                          <p:val>
                                            <p:strVal val="#ppt_x"/>
                                          </p:val>
                                        </p:tav>
                                      </p:tavLst>
                                    </p:anim>
                                    <p:anim calcmode="lin" valueType="num">
                                      <p:cBhvr additive="base">
                                        <p:cTn id="15"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553085" y="1767205"/>
            <a:ext cx="10814050" cy="3322955"/>
          </a:xfrm>
          <a:prstGeom prst="rect">
            <a:avLst/>
          </a:prstGeom>
          <a:noFill/>
          <a:ln w="9525">
            <a:noFill/>
            <a:miter lim="800000"/>
          </a:ln>
        </p:spPr>
        <p:txBody>
          <a:bodyPr wrap="square">
            <a:spAutoFit/>
          </a:body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en-US" altLang="zh-CN" sz="2800" b="1" i="0" u="none" strike="noStrike" kern="1200" cap="none" spc="0" normalizeH="0" baseline="0" noProof="0" dirty="0">
                <a:ln>
                  <a:noFill/>
                </a:ln>
                <a:solidFill>
                  <a:srgbClr val="1D41D5"/>
                </a:solidFill>
                <a:effectLst/>
                <a:uLnTx/>
                <a:uFillTx/>
                <a:latin typeface="微软雅黑" panose="020B0503020204020204" charset="-122"/>
                <a:ea typeface="微软雅黑" panose="020B0503020204020204" charset="-122"/>
                <a:cs typeface="微软雅黑" panose="020B0503020204020204" charset="-122"/>
              </a:rPr>
              <a:t>1.</a:t>
            </a:r>
            <a:r>
              <a:rPr kumimoji="0" lang="zh-CN" altLang="en-US" sz="2800" b="1" i="0" u="none" strike="noStrike" kern="1200" cap="none" spc="0" normalizeH="0" baseline="0" noProof="0" dirty="0">
                <a:ln>
                  <a:noFill/>
                </a:ln>
                <a:solidFill>
                  <a:srgbClr val="1D41D5"/>
                </a:solidFill>
                <a:effectLst/>
                <a:uLnTx/>
                <a:uFillTx/>
                <a:latin typeface="微软雅黑" panose="020B0503020204020204" charset="-122"/>
                <a:ea typeface="微软雅黑" panose="020B0503020204020204" charset="-122"/>
                <a:cs typeface="微软雅黑" panose="020B0503020204020204" charset="-122"/>
              </a:rPr>
              <a:t>找对称中心的方法：已知一组成中心对称的图形，连接两对对应点，其交点即为对称中心；或者连接任意一对对应点，这条线段的中点即为对称中心．</a:t>
            </a:r>
            <a:endParaRPr kumimoji="0" lang="en-US" altLang="zh-CN" sz="2800" b="1" i="0" u="none" strike="noStrike" kern="1200" cap="none" spc="0" normalizeH="0" baseline="0" noProof="0" dirty="0">
              <a:ln>
                <a:noFill/>
              </a:ln>
              <a:solidFill>
                <a:srgbClr val="1D41D5"/>
              </a:solidFill>
              <a:effectLst/>
              <a:uLnTx/>
              <a:uFillTx/>
              <a:latin typeface="微软雅黑" panose="020B0503020204020204" charset="-122"/>
              <a:ea typeface="微软雅黑" panose="020B0503020204020204" charset="-122"/>
              <a:cs typeface="微软雅黑" panose="020B0503020204020204" charset="-122"/>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en-US" altLang="zh-CN" sz="2800" b="1" i="0" u="none" strike="noStrike" kern="1200" cap="none" spc="0" normalizeH="0" baseline="0" noProof="0" dirty="0">
                <a:ln>
                  <a:noFill/>
                </a:ln>
                <a:solidFill>
                  <a:srgbClr val="1D41D5"/>
                </a:solidFill>
                <a:effectLst/>
                <a:uLnTx/>
                <a:uFillTx/>
                <a:latin typeface="微软雅黑" panose="020B0503020204020204" charset="-122"/>
                <a:ea typeface="微软雅黑" panose="020B0503020204020204" charset="-122"/>
                <a:cs typeface="微软雅黑" panose="020B0503020204020204" charset="-122"/>
              </a:rPr>
              <a:t>2.</a:t>
            </a:r>
            <a:r>
              <a:rPr kumimoji="0" lang="zh-CN" altLang="en-US" sz="2800" b="1" i="0" u="none" strike="noStrike" kern="1200" cap="none" spc="0" normalizeH="0" baseline="0" noProof="0" dirty="0">
                <a:ln>
                  <a:noFill/>
                </a:ln>
                <a:solidFill>
                  <a:srgbClr val="1D41D5"/>
                </a:solidFill>
                <a:effectLst/>
                <a:uLnTx/>
                <a:uFillTx/>
                <a:latin typeface="微软雅黑" panose="020B0503020204020204" charset="-122"/>
                <a:ea typeface="微软雅黑" panose="020B0503020204020204" charset="-122"/>
                <a:cs typeface="微软雅黑" panose="020B0503020204020204" charset="-122"/>
              </a:rPr>
              <a:t>确定两个图形是否成中心对称，只需看所有对应点的连线是否过同一点，并且被这点平分即可．</a:t>
            </a:r>
          </a:p>
        </p:txBody>
      </p:sp>
      <p:sp>
        <p:nvSpPr>
          <p:cNvPr id="2" name="文本框 1"/>
          <p:cNvSpPr txBox="1"/>
          <p:nvPr/>
        </p:nvSpPr>
        <p:spPr>
          <a:xfrm>
            <a:off x="442595" y="257175"/>
            <a:ext cx="1099820" cy="583565"/>
          </a:xfrm>
          <a:prstGeom prst="rect">
            <a:avLst/>
          </a:prstGeom>
          <a:solidFill>
            <a:srgbClr val="FFFF00"/>
          </a:solidFill>
        </p:spPr>
        <p:txBody>
          <a:bodyPr wrap="square" rtlCol="0">
            <a:spAutoFit/>
          </a:bodyPr>
          <a:lstStyle/>
          <a:p>
            <a:r>
              <a:rPr lang="zh-CN" altLang="en-US" sz="3200" b="1"/>
              <a:t>归纳</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7"/>
                                        </p:tgtEl>
                                        <p:attrNameLst>
                                          <p:attrName>style.visibility</p:attrName>
                                        </p:attrNameLst>
                                      </p:cBhvr>
                                      <p:to>
                                        <p:strVal val="visible"/>
                                      </p:to>
                                    </p:set>
                                    <p:anim calcmode="lin" valueType="num">
                                      <p:cBhvr additive="base">
                                        <p:cTn id="7" dur="500" fill="hold"/>
                                        <p:tgtEl>
                                          <p:spTgt spid="19457"/>
                                        </p:tgtEl>
                                        <p:attrNameLst>
                                          <p:attrName>ppt_x</p:attrName>
                                        </p:attrNameLst>
                                      </p:cBhvr>
                                      <p:tavLst>
                                        <p:tav tm="0">
                                          <p:val>
                                            <p:strVal val="#ppt_x"/>
                                          </p:val>
                                        </p:tav>
                                        <p:tav tm="100000">
                                          <p:val>
                                            <p:strVal val="#ppt_x"/>
                                          </p:val>
                                        </p:tav>
                                      </p:tavLst>
                                    </p:anim>
                                    <p:anim calcmode="lin" valueType="num">
                                      <p:cBhvr additive="base">
                                        <p:cTn id="8" dur="500" fill="hold"/>
                                        <p:tgtEl>
                                          <p:spTgt spid="194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101" name="文本框 100"/>
          <p:cNvSpPr txBox="1"/>
          <p:nvPr/>
        </p:nvSpPr>
        <p:spPr>
          <a:xfrm>
            <a:off x="3556000" y="4014470"/>
            <a:ext cx="5080000" cy="414020"/>
          </a:xfrm>
          <a:prstGeom prst="rect">
            <a:avLst/>
          </a:prstGeom>
          <a:noFill/>
          <a:ln w="9525">
            <a:noFill/>
          </a:ln>
        </p:spPr>
        <p:txBody>
          <a:bodyPr>
            <a:spAutoFit/>
          </a:bodyPr>
          <a:lstStyle/>
          <a:p>
            <a:pPr indent="0"/>
            <a:endParaRPr lang="en-US" sz="1050" b="0">
              <a:latin typeface="Calibri" panose="020F0502020204030204"/>
            </a:endParaRPr>
          </a:p>
          <a:p>
            <a:pPr indent="0"/>
            <a:r>
              <a:rPr lang="en-US" sz="1050" b="0">
                <a:latin typeface="Calibri" panose="020F0502020204030204"/>
              </a:rPr>
              <a:t> </a:t>
            </a:r>
            <a:endParaRPr lang="zh-CN" altLang="en-US"/>
          </a:p>
        </p:txBody>
      </p:sp>
      <p:sp>
        <p:nvSpPr>
          <p:cNvPr id="3" name="Text Box 21"/>
          <p:cNvSpPr txBox="1">
            <a:spLocks noChangeArrowheads="1"/>
          </p:cNvSpPr>
          <p:nvPr/>
        </p:nvSpPr>
        <p:spPr bwMode="auto">
          <a:xfrm>
            <a:off x="289197" y="1151656"/>
            <a:ext cx="11614304" cy="1383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2800" b="1">
                <a:solidFill>
                  <a:schemeClr val="accent6"/>
                </a:solidFill>
                <a:latin typeface="微软雅黑" panose="020B0503020204020204" charset="-122"/>
                <a:ea typeface="微软雅黑" panose="020B0503020204020204" charset="-122"/>
                <a:cs typeface="微软雅黑" panose="020B0503020204020204" charset="-122"/>
              </a:rPr>
              <a:t>变式练习</a:t>
            </a:r>
            <a:r>
              <a:rPr lang="en-US" altLang="zh-CN" sz="2800" b="1">
                <a:solidFill>
                  <a:schemeClr val="accent6"/>
                </a:solidFill>
                <a:latin typeface="微软雅黑" panose="020B0503020204020204" charset="-122"/>
                <a:ea typeface="微软雅黑" panose="020B0503020204020204" charset="-122"/>
                <a:cs typeface="微软雅黑" panose="020B0503020204020204" charset="-122"/>
              </a:rPr>
              <a:t>3 </a:t>
            </a:r>
            <a:r>
              <a:rPr lang="en-US" altLang="zh-CN" sz="2800">
                <a:latin typeface="微软雅黑" panose="020B0503020204020204" charset="-122"/>
                <a:ea typeface="微软雅黑" panose="020B0503020204020204" charset="-122"/>
                <a:cs typeface="微软雅黑" panose="020B0503020204020204" charset="-122"/>
              </a:rPr>
              <a:t> </a:t>
            </a:r>
            <a:r>
              <a:rPr lang="zh-CN" altLang="en-US" sz="2800">
                <a:latin typeface="微软雅黑" panose="020B0503020204020204" charset="-122"/>
                <a:ea typeface="微软雅黑" panose="020B0503020204020204" charset="-122"/>
                <a:cs typeface="微软雅黑" panose="020B0503020204020204" charset="-122"/>
              </a:rPr>
              <a:t>下图中</a:t>
            </a:r>
            <a:r>
              <a:rPr lang="zh-CN" altLang="en-US" sz="2800" b="1">
                <a:latin typeface="宋体" panose="02010600030101010101" pitchFamily="2" charset="-122"/>
                <a:cs typeface="微软雅黑" panose="020B0503020204020204" charset="-122"/>
              </a:rPr>
              <a:t>△</a:t>
            </a:r>
            <a:r>
              <a:rPr kumimoji="1" lang="en-US" altLang="zh-CN" sz="2800">
                <a:latin typeface="Times New Roman" panose="02020603050405020304" pitchFamily="18" charset="0"/>
                <a:ea typeface="微软雅黑" panose="020B0503020204020204" charset="-122"/>
                <a:cs typeface="Times New Roman" panose="02020603050405020304" pitchFamily="18" charset="0"/>
              </a:rPr>
              <a:t>A′B′C′</a:t>
            </a:r>
            <a:r>
              <a:rPr lang="zh-CN" altLang="en-US" sz="2800">
                <a:latin typeface="微软雅黑" panose="020B0503020204020204" charset="-122"/>
                <a:ea typeface="微软雅黑" panose="020B0503020204020204" charset="-122"/>
                <a:cs typeface="微软雅黑" panose="020B0503020204020204" charset="-122"/>
              </a:rPr>
              <a:t>与</a:t>
            </a:r>
            <a:r>
              <a:rPr lang="zh-CN" altLang="en-US" sz="2800" b="1">
                <a:latin typeface="宋体" panose="02010600030101010101" pitchFamily="2" charset="-122"/>
                <a:cs typeface="微软雅黑" panose="020B0503020204020204" charset="-122"/>
              </a:rPr>
              <a:t>△</a:t>
            </a:r>
            <a:r>
              <a:rPr kumimoji="1" lang="en-US" altLang="zh-CN" sz="2800">
                <a:latin typeface="Times New Roman" panose="02020603050405020304" pitchFamily="18" charset="0"/>
                <a:ea typeface="微软雅黑" panose="020B0503020204020204" charset="-122"/>
                <a:cs typeface="Times New Roman" panose="02020603050405020304" pitchFamily="18" charset="0"/>
              </a:rPr>
              <a:t>ABC</a:t>
            </a:r>
            <a:r>
              <a:rPr lang="zh-CN" altLang="en-US" sz="2800">
                <a:latin typeface="微软雅黑" panose="020B0503020204020204" charset="-122"/>
                <a:ea typeface="微软雅黑" panose="020B0503020204020204" charset="-122"/>
                <a:cs typeface="微软雅黑" panose="020B0503020204020204" charset="-122"/>
              </a:rPr>
              <a:t>关于点</a:t>
            </a:r>
            <a:r>
              <a:rPr kumimoji="1" lang="en-US" altLang="zh-CN" sz="2800">
                <a:latin typeface="Times New Roman" panose="02020603050405020304" pitchFamily="18" charset="0"/>
                <a:ea typeface="微软雅黑" panose="020B0503020204020204" charset="-122"/>
                <a:cs typeface="Times New Roman" panose="02020603050405020304" pitchFamily="18" charset="0"/>
              </a:rPr>
              <a:t>O</a:t>
            </a:r>
            <a:r>
              <a:rPr lang="zh-CN" altLang="en-US" sz="2800">
                <a:latin typeface="微软雅黑" panose="020B0503020204020204" charset="-122"/>
                <a:ea typeface="微软雅黑" panose="020B0503020204020204" charset="-122"/>
                <a:cs typeface="微软雅黑" panose="020B0503020204020204" charset="-122"/>
              </a:rPr>
              <a:t>是成中心对称</a:t>
            </a:r>
            <a:r>
              <a:rPr lang="en-US" altLang="zh-CN" sz="2800">
                <a:latin typeface="微软雅黑" panose="020B0503020204020204" charset="-122"/>
                <a:ea typeface="微软雅黑" panose="020B0503020204020204" charset="-122"/>
                <a:cs typeface="微软雅黑" panose="020B0503020204020204" charset="-122"/>
              </a:rPr>
              <a:t>,</a:t>
            </a:r>
            <a:r>
              <a:rPr lang="zh-CN" altLang="en-US" sz="2800">
                <a:latin typeface="微软雅黑" panose="020B0503020204020204" charset="-122"/>
                <a:ea typeface="微软雅黑" panose="020B0503020204020204" charset="-122"/>
                <a:cs typeface="微软雅黑" panose="020B0503020204020204" charset="-122"/>
              </a:rPr>
              <a:t>你能从图中找到哪些等量关系</a:t>
            </a:r>
            <a:r>
              <a:rPr lang="en-US" altLang="zh-CN" sz="2800">
                <a:latin typeface="微软雅黑" panose="020B0503020204020204" charset="-122"/>
                <a:ea typeface="微软雅黑" panose="020B0503020204020204" charset="-122"/>
                <a:cs typeface="微软雅黑" panose="020B0503020204020204" charset="-122"/>
              </a:rPr>
              <a:t>?</a:t>
            </a:r>
          </a:p>
        </p:txBody>
      </p:sp>
      <p:grpSp>
        <p:nvGrpSpPr>
          <p:cNvPr id="4" name="Group 26"/>
          <p:cNvGrpSpPr/>
          <p:nvPr/>
        </p:nvGrpSpPr>
        <p:grpSpPr>
          <a:xfrm rot="20715084">
            <a:off x="5296592" y="2835419"/>
            <a:ext cx="6192838" cy="4054475"/>
            <a:chOff x="702" y="1321"/>
            <a:chExt cx="4193" cy="3118"/>
          </a:xfrm>
        </p:grpSpPr>
        <p:grpSp>
          <p:nvGrpSpPr>
            <p:cNvPr id="5" name="Group 27"/>
            <p:cNvGrpSpPr/>
            <p:nvPr/>
          </p:nvGrpSpPr>
          <p:grpSpPr>
            <a:xfrm rot="10800000">
              <a:off x="4034" y="2704"/>
              <a:ext cx="544" cy="1452"/>
              <a:chOff x="703" y="1797"/>
              <a:chExt cx="544" cy="1452"/>
            </a:xfrm>
          </p:grpSpPr>
          <p:sp>
            <p:nvSpPr>
              <p:cNvPr id="23" name="Line 28"/>
              <p:cNvSpPr>
                <a:spLocks noChangeShapeType="1"/>
              </p:cNvSpPr>
              <p:nvPr/>
            </p:nvSpPr>
            <p:spPr bwMode="auto">
              <a:xfrm flipH="1">
                <a:off x="1247" y="1797"/>
                <a:ext cx="0" cy="1452"/>
              </a:xfrm>
              <a:prstGeom prst="line">
                <a:avLst/>
              </a:prstGeom>
              <a:noFill/>
              <a:ln w="28575">
                <a:solidFill>
                  <a:srgbClr val="0E0C02"/>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 name="Line 29"/>
              <p:cNvSpPr>
                <a:spLocks noChangeShapeType="1"/>
              </p:cNvSpPr>
              <p:nvPr/>
            </p:nvSpPr>
            <p:spPr bwMode="auto">
              <a:xfrm flipH="1" flipV="1">
                <a:off x="703" y="2840"/>
                <a:ext cx="544" cy="409"/>
              </a:xfrm>
              <a:prstGeom prst="line">
                <a:avLst/>
              </a:prstGeom>
              <a:noFill/>
              <a:ln w="28575">
                <a:solidFill>
                  <a:srgbClr val="0E0C02"/>
                </a:solidFill>
                <a:round/>
              </a:ln>
              <a:extLst>
                <a:ext uri="{909E8E84-426E-40DD-AFC4-6F175D3DCCD1}">
                  <a14:hiddenFill xmlns:a14="http://schemas.microsoft.com/office/drawing/2010/main">
                    <a:noFill/>
                  </a14:hiddenFill>
                </a:ext>
              </a:extLst>
            </p:spPr>
            <p:txBody>
              <a:bodyPr/>
              <a:lstStyle/>
              <a:p>
                <a:endParaRPr lang="zh-CN" altLang="en-US"/>
              </a:p>
            </p:txBody>
          </p:sp>
          <p:sp>
            <p:nvSpPr>
              <p:cNvPr id="25" name="Line 30"/>
              <p:cNvSpPr>
                <a:spLocks noChangeShapeType="1"/>
              </p:cNvSpPr>
              <p:nvPr/>
            </p:nvSpPr>
            <p:spPr bwMode="auto">
              <a:xfrm flipV="1">
                <a:off x="703" y="1797"/>
                <a:ext cx="544" cy="1043"/>
              </a:xfrm>
              <a:prstGeom prst="line">
                <a:avLst/>
              </a:prstGeom>
              <a:noFill/>
              <a:ln w="28575">
                <a:solidFill>
                  <a:srgbClr val="0E0C02"/>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6" name="Group 31"/>
            <p:cNvGrpSpPr/>
            <p:nvPr/>
          </p:nvGrpSpPr>
          <p:grpSpPr>
            <a:xfrm>
              <a:off x="1021" y="1615"/>
              <a:ext cx="3538" cy="2540"/>
              <a:chOff x="703" y="1525"/>
              <a:chExt cx="3538" cy="2540"/>
            </a:xfrm>
          </p:grpSpPr>
          <p:grpSp>
            <p:nvGrpSpPr>
              <p:cNvPr id="7" name="Group 32"/>
              <p:cNvGrpSpPr/>
              <p:nvPr/>
            </p:nvGrpSpPr>
            <p:grpSpPr>
              <a:xfrm>
                <a:off x="703" y="1525"/>
                <a:ext cx="544" cy="1452"/>
                <a:chOff x="703" y="1797"/>
                <a:chExt cx="544" cy="1452"/>
              </a:xfrm>
            </p:grpSpPr>
            <p:sp>
              <p:nvSpPr>
                <p:cNvPr id="20" name="Line 33"/>
                <p:cNvSpPr>
                  <a:spLocks noChangeShapeType="1"/>
                </p:cNvSpPr>
                <p:nvPr/>
              </p:nvSpPr>
              <p:spPr bwMode="auto">
                <a:xfrm flipH="1">
                  <a:off x="1247" y="1797"/>
                  <a:ext cx="0" cy="1452"/>
                </a:xfrm>
                <a:prstGeom prst="line">
                  <a:avLst/>
                </a:prstGeom>
                <a:noFill/>
                <a:ln w="28575">
                  <a:solidFill>
                    <a:srgbClr val="0E0C02"/>
                  </a:solidFill>
                  <a:round/>
                </a:ln>
                <a:extLst>
                  <a:ext uri="{909E8E84-426E-40DD-AFC4-6F175D3DCCD1}">
                    <a14:hiddenFill xmlns:a14="http://schemas.microsoft.com/office/drawing/2010/main">
                      <a:noFill/>
                    </a14:hiddenFill>
                  </a:ext>
                </a:extLst>
              </p:spPr>
              <p:txBody>
                <a:bodyPr/>
                <a:lstStyle/>
                <a:p>
                  <a:endParaRPr lang="zh-CN" altLang="en-US"/>
                </a:p>
              </p:txBody>
            </p:sp>
            <p:sp>
              <p:nvSpPr>
                <p:cNvPr id="21" name="Line 34"/>
                <p:cNvSpPr>
                  <a:spLocks noChangeShapeType="1"/>
                </p:cNvSpPr>
                <p:nvPr/>
              </p:nvSpPr>
              <p:spPr bwMode="auto">
                <a:xfrm flipH="1" flipV="1">
                  <a:off x="703" y="2840"/>
                  <a:ext cx="544" cy="409"/>
                </a:xfrm>
                <a:prstGeom prst="line">
                  <a:avLst/>
                </a:prstGeom>
                <a:noFill/>
                <a:ln w="28575">
                  <a:solidFill>
                    <a:srgbClr val="0E0C02"/>
                  </a:solidFill>
                  <a:round/>
                </a:ln>
                <a:extLst>
                  <a:ext uri="{909E8E84-426E-40DD-AFC4-6F175D3DCCD1}">
                    <a14:hiddenFill xmlns:a14="http://schemas.microsoft.com/office/drawing/2010/main">
                      <a:noFill/>
                    </a14:hiddenFill>
                  </a:ext>
                </a:extLst>
              </p:spPr>
              <p:txBody>
                <a:bodyPr/>
                <a:lstStyle/>
                <a:p>
                  <a:endParaRPr lang="zh-CN" altLang="en-US"/>
                </a:p>
              </p:txBody>
            </p:sp>
            <p:sp>
              <p:nvSpPr>
                <p:cNvPr id="22" name="Line 35"/>
                <p:cNvSpPr>
                  <a:spLocks noChangeShapeType="1"/>
                </p:cNvSpPr>
                <p:nvPr/>
              </p:nvSpPr>
              <p:spPr bwMode="auto">
                <a:xfrm flipV="1">
                  <a:off x="703" y="1797"/>
                  <a:ext cx="544" cy="1043"/>
                </a:xfrm>
                <a:prstGeom prst="line">
                  <a:avLst/>
                </a:prstGeom>
                <a:noFill/>
                <a:ln w="28575">
                  <a:solidFill>
                    <a:srgbClr val="0E0C02"/>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8" name="Group 36"/>
              <p:cNvGrpSpPr/>
              <p:nvPr/>
            </p:nvGrpSpPr>
            <p:grpSpPr>
              <a:xfrm>
                <a:off x="703" y="1525"/>
                <a:ext cx="3538" cy="2540"/>
                <a:chOff x="703" y="1525"/>
                <a:chExt cx="3538" cy="2540"/>
              </a:xfrm>
            </p:grpSpPr>
            <p:sp>
              <p:nvSpPr>
                <p:cNvPr id="9" name="Oval 37"/>
                <p:cNvSpPr>
                  <a:spLocks noChangeArrowheads="1"/>
                </p:cNvSpPr>
                <p:nvPr/>
              </p:nvSpPr>
              <p:spPr bwMode="auto">
                <a:xfrm>
                  <a:off x="2426" y="2772"/>
                  <a:ext cx="68" cy="68"/>
                </a:xfrm>
                <a:prstGeom prst="ellipse">
                  <a:avLst/>
                </a:prstGeom>
                <a:solidFill>
                  <a:schemeClr val="tx1"/>
                </a:solidFill>
                <a:ln w="57150">
                  <a:solidFill>
                    <a:srgbClr val="FFFF00"/>
                  </a:solidFill>
                  <a:round/>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b="1">
                    <a:latin typeface="Times New Roman" panose="02020603050405020304" pitchFamily="18" charset="0"/>
                    <a:ea typeface="Adobe 黑体 Std R" pitchFamily="34" charset="-122"/>
                  </a:endParaRPr>
                </a:p>
              </p:txBody>
            </p:sp>
            <p:sp>
              <p:nvSpPr>
                <p:cNvPr id="10" name="Line 38"/>
                <p:cNvSpPr>
                  <a:spLocks noChangeShapeType="1"/>
                </p:cNvSpPr>
                <p:nvPr/>
              </p:nvSpPr>
              <p:spPr bwMode="auto">
                <a:xfrm flipH="1">
                  <a:off x="1247" y="2614"/>
                  <a:ext cx="2450" cy="362"/>
                </a:xfrm>
                <a:prstGeom prst="line">
                  <a:avLst/>
                </a:prstGeom>
                <a:noFill/>
                <a:ln w="28575">
                  <a:solidFill>
                    <a:srgbClr val="0E0C02"/>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11" name="Line 39"/>
                <p:cNvSpPr>
                  <a:spLocks noChangeShapeType="1"/>
                </p:cNvSpPr>
                <p:nvPr/>
              </p:nvSpPr>
              <p:spPr bwMode="auto">
                <a:xfrm>
                  <a:off x="1247" y="1525"/>
                  <a:ext cx="2449" cy="2540"/>
                </a:xfrm>
                <a:prstGeom prst="line">
                  <a:avLst/>
                </a:prstGeom>
                <a:noFill/>
                <a:ln w="28575">
                  <a:solidFill>
                    <a:srgbClr val="0E0C02"/>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19" name="Line 40"/>
                <p:cNvSpPr>
                  <a:spLocks noChangeShapeType="1"/>
                </p:cNvSpPr>
                <p:nvPr/>
              </p:nvSpPr>
              <p:spPr bwMode="auto">
                <a:xfrm>
                  <a:off x="703" y="2568"/>
                  <a:ext cx="3538" cy="454"/>
                </a:xfrm>
                <a:prstGeom prst="line">
                  <a:avLst/>
                </a:prstGeom>
                <a:noFill/>
                <a:ln w="28575">
                  <a:solidFill>
                    <a:srgbClr val="0E0C02"/>
                  </a:solidFill>
                  <a:prstDash val="dash"/>
                  <a:round/>
                </a:ln>
                <a:extLst>
                  <a:ext uri="{909E8E84-426E-40DD-AFC4-6F175D3DCCD1}">
                    <a14:hiddenFill xmlns:a14="http://schemas.microsoft.com/office/drawing/2010/main">
                      <a:noFill/>
                    </a14:hiddenFill>
                  </a:ext>
                </a:extLst>
              </p:spPr>
              <p:txBody>
                <a:bodyPr/>
                <a:lstStyle/>
                <a:p>
                  <a:endParaRPr lang="zh-CN" altLang="en-US"/>
                </a:p>
              </p:txBody>
            </p:sp>
          </p:grpSp>
        </p:grpSp>
        <p:sp>
          <p:nvSpPr>
            <p:cNvPr id="12" name="Text Box 41"/>
            <p:cNvSpPr txBox="1">
              <a:spLocks noChangeArrowheads="1"/>
            </p:cNvSpPr>
            <p:nvPr/>
          </p:nvSpPr>
          <p:spPr bwMode="auto">
            <a:xfrm>
              <a:off x="4013" y="4084"/>
              <a:ext cx="454"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spcBef>
                  <a:spcPct val="50000"/>
                </a:spcBef>
              </a:pPr>
              <a:r>
                <a:rPr lang="en-US" altLang="zh-CN" sz="2400" b="1" i="1">
                  <a:solidFill>
                    <a:srgbClr val="0000FF"/>
                  </a:solidFill>
                  <a:latin typeface="Times New Roman" panose="02020603050405020304" pitchFamily="18" charset="0"/>
                  <a:ea typeface="Adobe 黑体 Std R" pitchFamily="34" charset="-122"/>
                </a:rPr>
                <a:t>A</a:t>
              </a:r>
              <a:r>
                <a:rPr lang="en-US" altLang="zh-CN" sz="2400" b="1">
                  <a:solidFill>
                    <a:srgbClr val="0000FF"/>
                  </a:solidFill>
                  <a:latin typeface="Times New Roman" panose="02020603050405020304" pitchFamily="18" charset="0"/>
                  <a:ea typeface="Adobe 黑体 Std R" pitchFamily="34" charset="-122"/>
                </a:rPr>
                <a:t>′</a:t>
              </a:r>
            </a:p>
          </p:txBody>
        </p:sp>
        <p:sp>
          <p:nvSpPr>
            <p:cNvPr id="26" name="Text Box 42"/>
            <p:cNvSpPr txBox="1">
              <a:spLocks noChangeArrowheads="1"/>
            </p:cNvSpPr>
            <p:nvPr/>
          </p:nvSpPr>
          <p:spPr bwMode="auto">
            <a:xfrm>
              <a:off x="4441" y="2955"/>
              <a:ext cx="454"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spcBef>
                  <a:spcPct val="50000"/>
                </a:spcBef>
              </a:pPr>
              <a:r>
                <a:rPr lang="en-US" altLang="zh-CN" sz="2400" b="1" i="1">
                  <a:solidFill>
                    <a:srgbClr val="0000FF"/>
                  </a:solidFill>
                  <a:latin typeface="Times New Roman" panose="02020603050405020304" pitchFamily="18" charset="0"/>
                  <a:ea typeface="Adobe 黑体 Std R" pitchFamily="34" charset="-122"/>
                </a:rPr>
                <a:t>B</a:t>
              </a:r>
              <a:r>
                <a:rPr lang="en-US" altLang="zh-CN" sz="2400" b="1">
                  <a:solidFill>
                    <a:srgbClr val="0000FF"/>
                  </a:solidFill>
                  <a:latin typeface="Times New Roman" panose="02020603050405020304" pitchFamily="18" charset="0"/>
                  <a:ea typeface="Adobe 黑体 Std R" pitchFamily="34" charset="-122"/>
                </a:rPr>
                <a:t>′</a:t>
              </a:r>
            </a:p>
          </p:txBody>
        </p:sp>
        <p:sp>
          <p:nvSpPr>
            <p:cNvPr id="27" name="Text Box 43"/>
            <p:cNvSpPr txBox="1">
              <a:spLocks noChangeArrowheads="1"/>
            </p:cNvSpPr>
            <p:nvPr/>
          </p:nvSpPr>
          <p:spPr bwMode="auto">
            <a:xfrm>
              <a:off x="3838" y="2363"/>
              <a:ext cx="454"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spcBef>
                  <a:spcPct val="50000"/>
                </a:spcBef>
              </a:pPr>
              <a:r>
                <a:rPr lang="en-US" altLang="zh-CN" sz="2400" b="1" i="1">
                  <a:solidFill>
                    <a:srgbClr val="0000FF"/>
                  </a:solidFill>
                  <a:latin typeface="Times New Roman" panose="02020603050405020304" pitchFamily="18" charset="0"/>
                  <a:ea typeface="Adobe 黑体 Std R" pitchFamily="34" charset="-122"/>
                </a:rPr>
                <a:t>C</a:t>
              </a:r>
              <a:r>
                <a:rPr lang="en-US" altLang="zh-CN" sz="2400" b="1">
                  <a:solidFill>
                    <a:srgbClr val="0000FF"/>
                  </a:solidFill>
                  <a:latin typeface="Times New Roman" panose="02020603050405020304" pitchFamily="18" charset="0"/>
                  <a:ea typeface="Adobe 黑体 Std R" pitchFamily="34" charset="-122"/>
                </a:rPr>
                <a:t>′</a:t>
              </a:r>
            </a:p>
          </p:txBody>
        </p:sp>
        <p:sp>
          <p:nvSpPr>
            <p:cNvPr id="28" name="Text Box 44"/>
            <p:cNvSpPr txBox="1">
              <a:spLocks noChangeArrowheads="1"/>
            </p:cNvSpPr>
            <p:nvPr/>
          </p:nvSpPr>
          <p:spPr bwMode="auto">
            <a:xfrm>
              <a:off x="1337" y="1321"/>
              <a:ext cx="454"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spcBef>
                  <a:spcPct val="50000"/>
                </a:spcBef>
              </a:pPr>
              <a:r>
                <a:rPr lang="en-US" altLang="zh-CN" sz="2400" b="1" i="1">
                  <a:solidFill>
                    <a:srgbClr val="0000FF"/>
                  </a:solidFill>
                  <a:latin typeface="Times New Roman" panose="02020603050405020304" pitchFamily="18" charset="0"/>
                  <a:ea typeface="Adobe 黑体 Std R" pitchFamily="34" charset="-122"/>
                </a:rPr>
                <a:t>A</a:t>
              </a:r>
            </a:p>
          </p:txBody>
        </p:sp>
        <p:sp>
          <p:nvSpPr>
            <p:cNvPr id="29" name="Text Box 45"/>
            <p:cNvSpPr txBox="1">
              <a:spLocks noChangeArrowheads="1"/>
            </p:cNvSpPr>
            <p:nvPr/>
          </p:nvSpPr>
          <p:spPr bwMode="auto">
            <a:xfrm>
              <a:off x="702" y="2514"/>
              <a:ext cx="453"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spcBef>
                  <a:spcPct val="50000"/>
                </a:spcBef>
              </a:pPr>
              <a:r>
                <a:rPr lang="en-US" altLang="zh-CN" sz="2400" b="1" i="1">
                  <a:solidFill>
                    <a:srgbClr val="0000FF"/>
                  </a:solidFill>
                  <a:latin typeface="Times New Roman" panose="02020603050405020304" pitchFamily="18" charset="0"/>
                  <a:ea typeface="Adobe 黑体 Std R" pitchFamily="34" charset="-122"/>
                </a:rPr>
                <a:t>B</a:t>
              </a:r>
            </a:p>
          </p:txBody>
        </p:sp>
        <p:sp>
          <p:nvSpPr>
            <p:cNvPr id="30" name="Text Box 46"/>
            <p:cNvSpPr txBox="1">
              <a:spLocks noChangeArrowheads="1"/>
            </p:cNvSpPr>
            <p:nvPr/>
          </p:nvSpPr>
          <p:spPr bwMode="auto">
            <a:xfrm>
              <a:off x="1337" y="3025"/>
              <a:ext cx="454"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spcBef>
                  <a:spcPct val="50000"/>
                </a:spcBef>
              </a:pPr>
              <a:r>
                <a:rPr lang="en-US" altLang="zh-CN" sz="2400" b="1" i="1">
                  <a:solidFill>
                    <a:srgbClr val="0000FF"/>
                  </a:solidFill>
                  <a:latin typeface="Times New Roman" panose="02020603050405020304" pitchFamily="18" charset="0"/>
                  <a:ea typeface="Adobe 黑体 Std R" pitchFamily="34" charset="-122"/>
                </a:rPr>
                <a:t>C</a:t>
              </a:r>
            </a:p>
          </p:txBody>
        </p:sp>
        <p:sp>
          <p:nvSpPr>
            <p:cNvPr id="31" name="Text Box 47"/>
            <p:cNvSpPr txBox="1">
              <a:spLocks noChangeArrowheads="1"/>
            </p:cNvSpPr>
            <p:nvPr/>
          </p:nvSpPr>
          <p:spPr bwMode="auto">
            <a:xfrm>
              <a:off x="2516" y="2864"/>
              <a:ext cx="454"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spcBef>
                  <a:spcPct val="50000"/>
                </a:spcBef>
              </a:pPr>
              <a:r>
                <a:rPr lang="en-US" altLang="zh-CN" sz="2400" b="1" i="1">
                  <a:solidFill>
                    <a:srgbClr val="3333FF"/>
                  </a:solidFill>
                  <a:latin typeface="Times New Roman" panose="02020603050405020304" pitchFamily="18" charset="0"/>
                  <a:ea typeface="Adobe 黑体 Std R" pitchFamily="34" charset="-122"/>
                </a:rPr>
                <a:t>O</a:t>
              </a:r>
            </a:p>
          </p:txBody>
        </p:sp>
      </p:grpSp>
      <p:sp>
        <p:nvSpPr>
          <p:cNvPr id="32" name="Text Box 48"/>
          <p:cNvSpPr txBox="1">
            <a:spLocks noChangeArrowheads="1"/>
          </p:cNvSpPr>
          <p:nvPr/>
        </p:nvSpPr>
        <p:spPr bwMode="auto">
          <a:xfrm>
            <a:off x="349820" y="2556741"/>
            <a:ext cx="7272338"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800" b="1">
                <a:solidFill>
                  <a:srgbClr val="FF0000"/>
                </a:solidFill>
                <a:latin typeface="Times New Roman" panose="02020603050405020304" pitchFamily="18" charset="0"/>
                <a:ea typeface="Adobe 黑体 Std R" pitchFamily="34" charset="-122"/>
              </a:rPr>
              <a:t>(1) </a:t>
            </a:r>
            <a:r>
              <a:rPr lang="en-US" altLang="zh-CN" sz="2800" b="1" i="1">
                <a:solidFill>
                  <a:srgbClr val="FF0000"/>
                </a:solidFill>
                <a:latin typeface="Times New Roman" panose="02020603050405020304" pitchFamily="18" charset="0"/>
                <a:ea typeface="Adobe 黑体 Std R" pitchFamily="34" charset="-122"/>
              </a:rPr>
              <a:t> </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OA=OA′、OB=OB′、 OC=OC′</a:t>
            </a:r>
          </a:p>
        </p:txBody>
      </p:sp>
      <p:sp>
        <p:nvSpPr>
          <p:cNvPr id="33" name="Text Box 49"/>
          <p:cNvSpPr txBox="1">
            <a:spLocks noChangeArrowheads="1"/>
          </p:cNvSpPr>
          <p:nvPr/>
        </p:nvSpPr>
        <p:spPr bwMode="auto">
          <a:xfrm>
            <a:off x="133126" y="3248599"/>
            <a:ext cx="7705725" cy="521970"/>
          </a:xfrm>
          <a:prstGeom prst="rect">
            <a:avLst/>
          </a:prstGeom>
          <a:noFill/>
          <a:ln w="9525">
            <a:noFill/>
            <a:miter lim="800000"/>
          </a:ln>
          <a:effectLst/>
        </p:spPr>
        <p:txBody>
          <a:bodyPr>
            <a:spAutoFit/>
          </a:bodyPr>
          <a:lstStyle/>
          <a:p>
            <a:pPr>
              <a:defRPr/>
            </a:pPr>
            <a:r>
              <a:rPr lang="zh-CN" altLang="en-US" sz="2800" b="1" noProof="1">
                <a:solidFill>
                  <a:srgbClr val="FF0000"/>
                </a:solidFill>
                <a:effectLst>
                  <a:outerShdw blurRad="38100" dist="38100" dir="2700000">
                    <a:srgbClr val="C0C0C0"/>
                  </a:outerShdw>
                </a:effectLst>
                <a:latin typeface="Times New Roman" panose="02020603050405020304" pitchFamily="18" charset="0"/>
                <a:ea typeface="Adobe 黑体 Std R" pitchFamily="34" charset="-122"/>
              </a:rPr>
              <a:t>（</a:t>
            </a:r>
            <a:r>
              <a:rPr lang="en-US" altLang="zh-CN" sz="2800" b="1" noProof="1">
                <a:solidFill>
                  <a:srgbClr val="FF0000"/>
                </a:solidFill>
                <a:effectLst>
                  <a:outerShdw blurRad="38100" dist="38100" dir="2700000">
                    <a:srgbClr val="C0C0C0"/>
                  </a:outerShdw>
                </a:effectLst>
                <a:latin typeface="Times New Roman" panose="02020603050405020304" pitchFamily="18" charset="0"/>
                <a:ea typeface="Adobe 黑体 Std R" pitchFamily="34" charset="-122"/>
              </a:rPr>
              <a:t>2</a:t>
            </a:r>
            <a:r>
              <a:rPr lang="zh-CN" altLang="en-US" sz="2800" b="1" noProof="1">
                <a:solidFill>
                  <a:srgbClr val="FF0000"/>
                </a:solidFill>
                <a:effectLst>
                  <a:outerShdw blurRad="38100" dist="38100" dir="2700000">
                    <a:srgbClr val="C0C0C0"/>
                  </a:outerShdw>
                </a:effectLst>
                <a:latin typeface="Times New Roman" panose="02020603050405020304" pitchFamily="18" charset="0"/>
                <a:ea typeface="Adobe 黑体 Std R" pitchFamily="34" charset="-122"/>
              </a:rPr>
              <a:t>）</a:t>
            </a:r>
            <a:r>
              <a:rPr lang="zh-CN" altLang="en-US" sz="2800" b="1" noProof="1">
                <a:solidFill>
                  <a:srgbClr val="FF0000"/>
                </a:solidFill>
                <a:latin typeface="Times New Roman" panose="02020603050405020304" pitchFamily="18" charset="0"/>
                <a:ea typeface="Adobe 黑体 Std R" pitchFamily="34" charset="-122"/>
              </a:rPr>
              <a:t>△</a:t>
            </a:r>
            <a:r>
              <a:rPr lang="en-US" altLang="zh-CN" sz="2800" b="1" noProof="1">
                <a:solidFill>
                  <a:srgbClr val="FF0000"/>
                </a:solidFill>
                <a:latin typeface="Times New Roman" panose="02020603050405020304" pitchFamily="18" charset="0"/>
                <a:ea typeface="微软雅黑" panose="020B0503020204020204" charset="-122"/>
                <a:cs typeface="Times New Roman" panose="02020603050405020304" pitchFamily="18" charset="0"/>
              </a:rPr>
              <a:t>ABC</a:t>
            </a:r>
            <a:r>
              <a:rPr lang="en-US" altLang="zh-CN" sz="2800" b="1" noProof="1">
                <a:solidFill>
                  <a:srgbClr val="FF0000"/>
                </a:solidFill>
                <a:latin typeface="宋体" panose="02010600030101010101" pitchFamily="2" charset="-122"/>
                <a:ea typeface="宋体" panose="02010600030101010101" pitchFamily="2" charset="-122"/>
              </a:rPr>
              <a:t>≌</a:t>
            </a:r>
            <a:r>
              <a:rPr lang="en-US" altLang="zh-CN" sz="2800" b="1" noProof="1">
                <a:solidFill>
                  <a:srgbClr val="FF0000"/>
                </a:solidFill>
                <a:latin typeface="Times New Roman" panose="02020603050405020304" pitchFamily="18" charset="0"/>
                <a:ea typeface="Adobe 黑体 Std R" pitchFamily="34" charset="-122"/>
              </a:rPr>
              <a:t>△</a:t>
            </a:r>
            <a:r>
              <a:rPr lang="en-US" altLang="zh-CN" sz="2800" b="1" noProof="1">
                <a:solidFill>
                  <a:srgbClr val="FF0000"/>
                </a:solidFill>
                <a:latin typeface="Times New Roman" panose="02020603050405020304" pitchFamily="18" charset="0"/>
                <a:ea typeface="微软雅黑" panose="020B0503020204020204" charset="-122"/>
                <a:cs typeface="Times New Roman" panose="02020603050405020304" pitchFamily="18" charset="0"/>
              </a:rPr>
              <a:t>A′B′C′</a:t>
            </a:r>
            <a:endParaRPr lang="en-US" altLang="zh-CN" sz="2800" b="1" i="1" noProof="1">
              <a:solidFill>
                <a:srgbClr val="FF0000"/>
              </a:solidFill>
              <a:latin typeface="Times New Roman" panose="02020603050405020304" pitchFamily="18" charset="0"/>
              <a:ea typeface="Adobe 黑体 Std R" pitchFamily="34" charset="-122"/>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grpSp>
        <p:nvGrpSpPr>
          <p:cNvPr id="34" name="组合 33"/>
          <p:cNvGrpSpPr/>
          <p:nvPr/>
        </p:nvGrpSpPr>
        <p:grpSpPr>
          <a:xfrm>
            <a:off x="330200" y="321945"/>
            <a:ext cx="4697095" cy="777875"/>
            <a:chOff x="1214" y="1427"/>
            <a:chExt cx="7397" cy="1225"/>
          </a:xfrm>
        </p:grpSpPr>
        <p:sp>
          <p:nvSpPr>
            <p:cNvPr id="35" name="圆角矩形 31"/>
            <p:cNvSpPr/>
            <p:nvPr/>
          </p:nvSpPr>
          <p:spPr>
            <a:xfrm>
              <a:off x="1214" y="1628"/>
              <a:ext cx="2445" cy="930"/>
            </a:xfrm>
            <a:prstGeom prst="roundRect">
              <a:avLst>
                <a:gd name="adj" fmla="val 16667"/>
              </a:avLst>
            </a:prstGeom>
            <a:solidFill>
              <a:srgbClr val="FFFFD9"/>
            </a:solidFill>
            <a:ln w="25400" cap="flat" cmpd="sng">
              <a:solidFill>
                <a:srgbClr val="0099FF"/>
              </a:solidFill>
              <a:prstDash val="solid"/>
              <a:round/>
              <a:headEnd type="none" w="med" len="med"/>
              <a:tailEnd type="none" w="med" len="med"/>
            </a:ln>
          </p:spPr>
          <p:txBody>
            <a:bodyPr anchor="t"/>
            <a:lstStyle/>
            <a:p>
              <a:pPr algn="ctr"/>
              <a:r>
                <a:rPr lang="zh-CN" altLang="en-US" sz="2800" b="1">
                  <a:latin typeface="微软雅黑" panose="020B0503020204020204" charset="-122"/>
                  <a:ea typeface="微软雅黑" panose="020B0503020204020204" charset="-122"/>
                </a:rPr>
                <a:t>知识点</a:t>
              </a:r>
            </a:p>
          </p:txBody>
        </p:sp>
        <p:sp>
          <p:nvSpPr>
            <p:cNvPr id="29703" name="文本框 28"/>
            <p:cNvSpPr txBox="1"/>
            <p:nvPr/>
          </p:nvSpPr>
          <p:spPr>
            <a:xfrm>
              <a:off x="4593" y="1628"/>
              <a:ext cx="4018" cy="822"/>
            </a:xfrm>
            <a:prstGeom prst="rect">
              <a:avLst/>
            </a:prstGeom>
            <a:noFill/>
            <a:ln w="9525">
              <a:noFill/>
            </a:ln>
          </p:spPr>
          <p:txBody>
            <a:bodyPr wrap="square" anchor="t">
              <a:spAutoFit/>
            </a:bodyPr>
            <a:lstStyle/>
            <a:p>
              <a:r>
                <a:rPr lang="zh-CN" altLang="en-US" sz="2800" b="1">
                  <a:solidFill>
                    <a:srgbClr val="FF0000"/>
                  </a:solidFill>
                  <a:latin typeface="微软雅黑" panose="020B0503020204020204" charset="-122"/>
                  <a:ea typeface="微软雅黑" panose="020B0503020204020204" charset="-122"/>
                </a:rPr>
                <a:t>中心对称作图</a:t>
              </a:r>
            </a:p>
          </p:txBody>
        </p:sp>
        <p:sp>
          <p:nvSpPr>
            <p:cNvPr id="29701" name="AutoShape 11"/>
            <p:cNvSpPr/>
            <p:nvPr/>
          </p:nvSpPr>
          <p:spPr>
            <a:xfrm>
              <a:off x="3544" y="1427"/>
              <a:ext cx="1225" cy="1225"/>
            </a:xfrm>
            <a:prstGeom prst="diamond">
              <a:avLst/>
            </a:prstGeom>
            <a:solidFill>
              <a:srgbClr val="FF6600"/>
            </a:solidFill>
            <a:ln w="38100" cap="flat" cmpd="sng">
              <a:solidFill>
                <a:schemeClr val="bg1"/>
              </a:solidFill>
              <a:prstDash val="solid"/>
              <a:miter/>
              <a:headEnd type="none" w="med" len="med"/>
              <a:tailEnd type="none" w="med" len="med"/>
            </a:ln>
            <a:effectLst>
              <a:outerShdw sy="50000" rotWithShape="0">
                <a:srgbClr val="808080">
                  <a:alpha val="50000"/>
                </a:srgbClr>
              </a:outerShdw>
            </a:effectLst>
          </p:spPr>
          <p:txBody>
            <a:bodyPr wrap="none" anchor="ctr"/>
            <a:lstStyle/>
            <a:p>
              <a:pPr algn="ctr" eaLnBrk="0" hangingPunct="0"/>
              <a:r>
                <a:rPr lang="en-US" altLang="ko-KR" sz="2800" b="1">
                  <a:solidFill>
                    <a:srgbClr val="FFFFFF"/>
                  </a:solidFill>
                  <a:latin typeface="Calibri" panose="020F0502020204030204"/>
                  <a:ea typeface="Gulim" panose="020B0600000101010101" pitchFamily="34" charset="-127"/>
                </a:rPr>
                <a:t>4</a:t>
              </a:r>
            </a:p>
          </p:txBody>
        </p:sp>
      </p:grpSp>
      <p:sp>
        <p:nvSpPr>
          <p:cNvPr id="59407" name="Rectangle 15"/>
          <p:cNvSpPr>
            <a:spLocks noChangeArrowheads="1"/>
          </p:cNvSpPr>
          <p:nvPr/>
        </p:nvSpPr>
        <p:spPr bwMode="auto">
          <a:xfrm>
            <a:off x="330200" y="1377950"/>
            <a:ext cx="1136332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zh-CN" altLang="en-US" sz="2800" b="1">
                <a:solidFill>
                  <a:srgbClr val="FF0000"/>
                </a:solidFill>
                <a:latin typeface="微软雅黑" panose="020B0503020204020204" charset="-122"/>
                <a:ea typeface="微软雅黑" panose="020B0503020204020204" charset="-122"/>
                <a:cs typeface="微软雅黑" panose="020B0503020204020204" charset="-122"/>
              </a:rPr>
              <a:t>例</a:t>
            </a:r>
            <a:r>
              <a:rPr kumimoji="1" lang="en-US" sz="2800" b="1">
                <a:solidFill>
                  <a:srgbClr val="FF0000"/>
                </a:solidFill>
                <a:latin typeface="微软雅黑" panose="020B0503020204020204" charset="-122"/>
                <a:ea typeface="微软雅黑" panose="020B0503020204020204" charset="-122"/>
                <a:cs typeface="微软雅黑" panose="020B0503020204020204" charset="-122"/>
              </a:rPr>
              <a:t>4</a:t>
            </a:r>
            <a:r>
              <a:rPr kumimoji="1" lang="en-US" sz="2800">
                <a:solidFill>
                  <a:schemeClr val="tx1"/>
                </a:solidFill>
                <a:latin typeface="微软雅黑" panose="020B0503020204020204" charset="-122"/>
                <a:ea typeface="微软雅黑" panose="020B0503020204020204" charset="-122"/>
                <a:cs typeface="微软雅黑" panose="020B0503020204020204" charset="-122"/>
              </a:rPr>
              <a:t> </a:t>
            </a:r>
            <a:r>
              <a:rPr kumimoji="1" lang="zh-CN" altLang="en-US" sz="2800">
                <a:solidFill>
                  <a:schemeClr val="tx1"/>
                </a:solidFill>
                <a:latin typeface="微软雅黑" panose="020B0503020204020204" charset="-122"/>
                <a:ea typeface="微软雅黑" panose="020B0503020204020204" charset="-122"/>
                <a:cs typeface="微软雅黑" panose="020B0503020204020204" charset="-122"/>
              </a:rPr>
              <a:t>已知线段</a:t>
            </a:r>
            <a:r>
              <a:rPr kumimoji="1" lang="en-US" altLang="zh-CN" sz="2800">
                <a:solidFill>
                  <a:schemeClr val="tx1"/>
                </a:solidFill>
                <a:latin typeface="Times New Roman" panose="02020603050405020304" pitchFamily="18" charset="0"/>
                <a:ea typeface="微软雅黑" panose="020B0503020204020204" charset="-122"/>
                <a:cs typeface="Times New Roman" panose="02020603050405020304" pitchFamily="18" charset="0"/>
              </a:rPr>
              <a:t>AB</a:t>
            </a:r>
            <a:r>
              <a:rPr kumimoji="1" lang="zh-CN" altLang="en-US" sz="2800">
                <a:solidFill>
                  <a:schemeClr val="tx1"/>
                </a:solidFill>
                <a:latin typeface="微软雅黑" panose="020B0503020204020204" charset="-122"/>
                <a:ea typeface="微软雅黑" panose="020B0503020204020204" charset="-122"/>
                <a:cs typeface="微软雅黑" panose="020B0503020204020204" charset="-122"/>
              </a:rPr>
              <a:t>和</a:t>
            </a:r>
            <a:r>
              <a:rPr kumimoji="1" lang="en-US" altLang="zh-CN" sz="2800">
                <a:solidFill>
                  <a:schemeClr val="tx1"/>
                </a:solidFill>
                <a:latin typeface="Times New Roman" panose="02020603050405020304" pitchFamily="18" charset="0"/>
                <a:ea typeface="微软雅黑" panose="020B0503020204020204" charset="-122"/>
                <a:cs typeface="Times New Roman" panose="02020603050405020304" pitchFamily="18" charset="0"/>
              </a:rPr>
              <a:t>O</a:t>
            </a:r>
            <a:r>
              <a:rPr kumimoji="1" lang="zh-CN" altLang="en-US" sz="2800">
                <a:solidFill>
                  <a:schemeClr val="tx1"/>
                </a:solidFill>
                <a:latin typeface="微软雅黑" panose="020B0503020204020204" charset="-122"/>
                <a:ea typeface="微软雅黑" panose="020B0503020204020204" charset="-122"/>
                <a:cs typeface="微软雅黑" panose="020B0503020204020204" charset="-122"/>
              </a:rPr>
              <a:t>点，画出线段</a:t>
            </a:r>
            <a:r>
              <a:rPr kumimoji="1" lang="en-US" altLang="zh-CN" sz="2800">
                <a:solidFill>
                  <a:schemeClr val="tx1"/>
                </a:solidFill>
                <a:latin typeface="Times New Roman" panose="02020603050405020304" pitchFamily="18" charset="0"/>
                <a:ea typeface="微软雅黑" panose="020B0503020204020204" charset="-122"/>
                <a:cs typeface="Times New Roman" panose="02020603050405020304" pitchFamily="18" charset="0"/>
              </a:rPr>
              <a:t>AB</a:t>
            </a:r>
            <a:r>
              <a:rPr kumimoji="1" lang="zh-CN" altLang="en-US" sz="2800">
                <a:solidFill>
                  <a:schemeClr val="tx1"/>
                </a:solidFill>
                <a:latin typeface="微软雅黑" panose="020B0503020204020204" charset="-122"/>
                <a:ea typeface="微软雅黑" panose="020B0503020204020204" charset="-122"/>
                <a:cs typeface="微软雅黑" panose="020B0503020204020204" charset="-122"/>
              </a:rPr>
              <a:t>关于点</a:t>
            </a:r>
            <a:r>
              <a:rPr kumimoji="1" lang="en-US" altLang="zh-CN" sz="2800">
                <a:solidFill>
                  <a:schemeClr val="tx1"/>
                </a:solidFill>
                <a:latin typeface="Times New Roman" panose="02020603050405020304" pitchFamily="18" charset="0"/>
                <a:ea typeface="微软雅黑" panose="020B0503020204020204" charset="-122"/>
                <a:cs typeface="Times New Roman" panose="02020603050405020304" pitchFamily="18" charset="0"/>
              </a:rPr>
              <a:t>O</a:t>
            </a:r>
            <a:r>
              <a:rPr kumimoji="1" lang="zh-CN" altLang="en-US" sz="2800">
                <a:solidFill>
                  <a:schemeClr val="tx1"/>
                </a:solidFill>
                <a:latin typeface="微软雅黑" panose="020B0503020204020204" charset="-122"/>
                <a:ea typeface="微软雅黑" panose="020B0503020204020204" charset="-122"/>
                <a:cs typeface="微软雅黑" panose="020B0503020204020204" charset="-122"/>
              </a:rPr>
              <a:t>的对称线段</a:t>
            </a:r>
            <a:r>
              <a:rPr kumimoji="1" lang="en-US" altLang="zh-CN" sz="2800">
                <a:solidFill>
                  <a:schemeClr val="tx1"/>
                </a:solidFill>
                <a:latin typeface="Times New Roman" panose="02020603050405020304" pitchFamily="18" charset="0"/>
                <a:ea typeface="微软雅黑" panose="020B0503020204020204" charset="-122"/>
                <a:cs typeface="Times New Roman" panose="02020603050405020304" pitchFamily="18" charset="0"/>
              </a:rPr>
              <a:t>A</a:t>
            </a:r>
            <a:r>
              <a:rPr kumimoji="1" lang="en-US" altLang="zh-CN" sz="2800">
                <a:solidFill>
                  <a:schemeClr val="tx1"/>
                </a:solidFill>
                <a:latin typeface="微软雅黑" panose="020B0503020204020204" charset="-122"/>
                <a:ea typeface="微软雅黑" panose="020B0503020204020204" charset="-122"/>
                <a:cs typeface="微软雅黑" panose="020B0503020204020204" charset="-122"/>
              </a:rPr>
              <a:t>’</a:t>
            </a:r>
            <a:r>
              <a:rPr kumimoji="1" lang="en-US" altLang="zh-CN" sz="2800">
                <a:solidFill>
                  <a:schemeClr val="tx1"/>
                </a:solidFill>
                <a:latin typeface="Times New Roman" panose="02020603050405020304" pitchFamily="18" charset="0"/>
                <a:ea typeface="微软雅黑" panose="020B0503020204020204" charset="-122"/>
                <a:cs typeface="Times New Roman" panose="02020603050405020304" pitchFamily="18" charset="0"/>
              </a:rPr>
              <a:t>B</a:t>
            </a:r>
            <a:r>
              <a:rPr kumimoji="1" lang="en-US" altLang="zh-CN" sz="2800">
                <a:solidFill>
                  <a:schemeClr val="tx1"/>
                </a:solidFill>
                <a:latin typeface="微软雅黑" panose="020B0503020204020204" charset="-122"/>
                <a:ea typeface="微软雅黑" panose="020B0503020204020204" charset="-122"/>
                <a:cs typeface="微软雅黑" panose="020B0503020204020204" charset="-122"/>
              </a:rPr>
              <a:t>’.</a:t>
            </a:r>
          </a:p>
        </p:txBody>
      </p:sp>
      <p:sp>
        <p:nvSpPr>
          <p:cNvPr id="59408" name="Line 16"/>
          <p:cNvSpPr>
            <a:spLocks noChangeShapeType="1"/>
          </p:cNvSpPr>
          <p:nvPr/>
        </p:nvSpPr>
        <p:spPr bwMode="auto">
          <a:xfrm>
            <a:off x="9743440" y="2804478"/>
            <a:ext cx="762000" cy="1524000"/>
          </a:xfrm>
          <a:prstGeom prst="line">
            <a:avLst/>
          </a:prstGeom>
          <a:noFill/>
          <a:ln w="38100">
            <a:solidFill>
              <a:srgbClr val="FF0000"/>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9409" name="Text Box 17"/>
          <p:cNvSpPr txBox="1">
            <a:spLocks noChangeArrowheads="1"/>
          </p:cNvSpPr>
          <p:nvPr/>
        </p:nvSpPr>
        <p:spPr bwMode="auto">
          <a:xfrm>
            <a:off x="8733790" y="3571240"/>
            <a:ext cx="6096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800" b="1">
                <a:solidFill>
                  <a:srgbClr val="3333CC"/>
                </a:solidFill>
                <a:latin typeface="微软雅黑" panose="020B0503020204020204" charset="-122"/>
                <a:ea typeface="微软雅黑" panose="020B0503020204020204" charset="-122"/>
              </a:rPr>
              <a:t>O</a:t>
            </a:r>
          </a:p>
        </p:txBody>
      </p:sp>
      <p:sp>
        <p:nvSpPr>
          <p:cNvPr id="59410" name="Text Box 18"/>
          <p:cNvSpPr txBox="1">
            <a:spLocks noChangeArrowheads="1"/>
          </p:cNvSpPr>
          <p:nvPr/>
        </p:nvSpPr>
        <p:spPr bwMode="auto">
          <a:xfrm>
            <a:off x="10333990" y="4257040"/>
            <a:ext cx="6858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800" b="1">
                <a:solidFill>
                  <a:srgbClr val="3333CC"/>
                </a:solidFill>
                <a:latin typeface="微软雅黑" panose="020B0503020204020204" charset="-122"/>
                <a:ea typeface="微软雅黑" panose="020B0503020204020204" charset="-122"/>
              </a:rPr>
              <a:t>A'</a:t>
            </a:r>
          </a:p>
        </p:txBody>
      </p:sp>
      <p:sp>
        <p:nvSpPr>
          <p:cNvPr id="59411" name="Text Box 19"/>
          <p:cNvSpPr txBox="1">
            <a:spLocks noChangeArrowheads="1"/>
          </p:cNvSpPr>
          <p:nvPr/>
        </p:nvSpPr>
        <p:spPr bwMode="auto">
          <a:xfrm>
            <a:off x="9641840" y="2428240"/>
            <a:ext cx="8382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800" b="1">
                <a:solidFill>
                  <a:srgbClr val="3333CC"/>
                </a:solidFill>
                <a:latin typeface="微软雅黑" panose="020B0503020204020204" charset="-122"/>
                <a:ea typeface="微软雅黑" panose="020B0503020204020204" charset="-122"/>
              </a:rPr>
              <a:t>B'</a:t>
            </a:r>
          </a:p>
        </p:txBody>
      </p:sp>
      <p:sp>
        <p:nvSpPr>
          <p:cNvPr id="59412" name="Text Box 20"/>
          <p:cNvSpPr txBox="1">
            <a:spLocks noChangeArrowheads="1"/>
          </p:cNvSpPr>
          <p:nvPr/>
        </p:nvSpPr>
        <p:spPr bwMode="auto">
          <a:xfrm>
            <a:off x="7355840" y="3266440"/>
            <a:ext cx="3810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800" b="1">
                <a:solidFill>
                  <a:srgbClr val="3333CC"/>
                </a:solidFill>
                <a:latin typeface="微软雅黑" panose="020B0503020204020204" charset="-122"/>
                <a:ea typeface="微软雅黑" panose="020B0503020204020204" charset="-122"/>
              </a:rPr>
              <a:t>A</a:t>
            </a:r>
          </a:p>
        </p:txBody>
      </p:sp>
      <p:sp>
        <p:nvSpPr>
          <p:cNvPr id="59413" name="Text Box 21"/>
          <p:cNvSpPr txBox="1">
            <a:spLocks noChangeArrowheads="1"/>
          </p:cNvSpPr>
          <p:nvPr/>
        </p:nvSpPr>
        <p:spPr bwMode="auto">
          <a:xfrm>
            <a:off x="8194040" y="5019040"/>
            <a:ext cx="3810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800" b="1">
                <a:solidFill>
                  <a:srgbClr val="3333CC"/>
                </a:solidFill>
                <a:latin typeface="微软雅黑" panose="020B0503020204020204" charset="-122"/>
                <a:ea typeface="微软雅黑" panose="020B0503020204020204" charset="-122"/>
              </a:rPr>
              <a:t>B</a:t>
            </a:r>
          </a:p>
        </p:txBody>
      </p:sp>
      <p:sp>
        <p:nvSpPr>
          <p:cNvPr id="59414" name="Line 22"/>
          <p:cNvSpPr>
            <a:spLocks noChangeShapeType="1"/>
          </p:cNvSpPr>
          <p:nvPr/>
        </p:nvSpPr>
        <p:spPr bwMode="auto">
          <a:xfrm>
            <a:off x="7590790" y="3647440"/>
            <a:ext cx="762000" cy="1524000"/>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9415" name="Text Box 23"/>
          <p:cNvSpPr txBox="1">
            <a:spLocks noChangeArrowheads="1"/>
          </p:cNvSpPr>
          <p:nvPr/>
        </p:nvSpPr>
        <p:spPr bwMode="auto">
          <a:xfrm>
            <a:off x="314325" y="2005965"/>
            <a:ext cx="6092190" cy="2030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0000"/>
              </a:lnSpc>
              <a:spcBef>
                <a:spcPct val="50000"/>
              </a:spcBef>
            </a:pPr>
            <a:r>
              <a:rPr kumimoji="1" lang="zh-CN" altLang="en-US" sz="2800" b="1" dirty="0">
                <a:solidFill>
                  <a:srgbClr val="FF0000"/>
                </a:solidFill>
                <a:latin typeface="微软雅黑" panose="020B0503020204020204" charset="-122"/>
                <a:ea typeface="微软雅黑" panose="020B0503020204020204" charset="-122"/>
                <a:cs typeface="微软雅黑" panose="020B0503020204020204" charset="-122"/>
              </a:rPr>
              <a:t>作法：</a:t>
            </a:r>
            <a:endParaRPr kumimoji="1" lang="en-US" altLang="zh-CN" sz="2800" b="1" dirty="0">
              <a:solidFill>
                <a:srgbClr val="FF0000"/>
              </a:solidFill>
              <a:latin typeface="微软雅黑" panose="020B0503020204020204" charset="-122"/>
              <a:ea typeface="微软雅黑" panose="020B0503020204020204" charset="-122"/>
              <a:cs typeface="微软雅黑" panose="020B0503020204020204" charset="-122"/>
            </a:endParaRPr>
          </a:p>
          <a:p>
            <a:pPr>
              <a:lnSpc>
                <a:spcPct val="150000"/>
              </a:lnSpc>
              <a:spcBef>
                <a:spcPct val="50000"/>
              </a:spcBef>
            </a:pPr>
            <a:r>
              <a:rPr kumimoji="1" lang="en-US" altLang="zh-CN" sz="2800" dirty="0">
                <a:solidFill>
                  <a:srgbClr val="FF0000"/>
                </a:solidFill>
                <a:latin typeface="微软雅黑" panose="020B0503020204020204" charset="-122"/>
                <a:ea typeface="微软雅黑" panose="020B0503020204020204" charset="-122"/>
                <a:cs typeface="微软雅黑" panose="020B0503020204020204" charset="-122"/>
              </a:rPr>
              <a:t>1.</a:t>
            </a:r>
            <a:r>
              <a:rPr kumimoji="1" lang="zh-CN" altLang="en-US" sz="2800" dirty="0">
                <a:solidFill>
                  <a:srgbClr val="FF0000"/>
                </a:solidFill>
                <a:latin typeface="微软雅黑" panose="020B0503020204020204" charset="-122"/>
                <a:ea typeface="微软雅黑" panose="020B0503020204020204" charset="-122"/>
                <a:cs typeface="微软雅黑" panose="020B0503020204020204" charset="-122"/>
              </a:rPr>
              <a:t>连结</a:t>
            </a:r>
            <a:r>
              <a:rPr lang="en-US" altLang="zh-CN" sz="2800" b="1" dirty="0">
                <a:solidFill>
                  <a:srgbClr val="FF0000"/>
                </a:solidFill>
                <a:latin typeface="Times New Roman" panose="02020603050405020304" pitchFamily="18" charset="0"/>
                <a:ea typeface="微软雅黑" panose="020B0503020204020204" charset="-122"/>
                <a:cs typeface="Times New Roman" panose="02020603050405020304" pitchFamily="18" charset="0"/>
              </a:rPr>
              <a:t>AO</a:t>
            </a:r>
            <a:r>
              <a:rPr kumimoji="1" lang="zh-CN" altLang="en-US" sz="2800" dirty="0">
                <a:solidFill>
                  <a:srgbClr val="FF0000"/>
                </a:solidFill>
                <a:latin typeface="微软雅黑" panose="020B0503020204020204" charset="-122"/>
                <a:ea typeface="微软雅黑" panose="020B0503020204020204" charset="-122"/>
                <a:cs typeface="微软雅黑" panose="020B0503020204020204" charset="-122"/>
              </a:rPr>
              <a:t>并延长到</a:t>
            </a:r>
            <a:r>
              <a:rPr lang="en-US" altLang="zh-CN" sz="2800" b="1" dirty="0">
                <a:solidFill>
                  <a:srgbClr val="FF0000"/>
                </a:solidFill>
                <a:latin typeface="Times New Roman" panose="02020603050405020304" pitchFamily="18" charset="0"/>
                <a:ea typeface="微软雅黑" panose="020B0503020204020204" charset="-122"/>
                <a:cs typeface="Times New Roman" panose="02020603050405020304" pitchFamily="18" charset="0"/>
              </a:rPr>
              <a:t>A</a:t>
            </a:r>
            <a:r>
              <a:rPr kumimoji="1" lang="en-US" altLang="zh-CN" sz="2800" baseline="30000" dirty="0">
                <a:solidFill>
                  <a:srgbClr val="FF0000"/>
                </a:solidFill>
                <a:latin typeface="微软雅黑" panose="020B0503020204020204" charset="-122"/>
                <a:ea typeface="微软雅黑" panose="020B0503020204020204" charset="-122"/>
                <a:cs typeface="微软雅黑" panose="020B0503020204020204" charset="-122"/>
              </a:rPr>
              <a:t>’</a:t>
            </a:r>
            <a:r>
              <a:rPr kumimoji="1" lang="zh-CN" altLang="en-US" sz="2800" dirty="0">
                <a:solidFill>
                  <a:srgbClr val="FF0000"/>
                </a:solidFill>
                <a:latin typeface="微软雅黑" panose="020B0503020204020204" charset="-122"/>
                <a:ea typeface="微软雅黑" panose="020B0503020204020204" charset="-122"/>
                <a:cs typeface="微软雅黑" panose="020B0503020204020204" charset="-122"/>
              </a:rPr>
              <a:t>，使</a:t>
            </a:r>
            <a:r>
              <a:rPr lang="en-US" altLang="zh-CN" sz="2800" b="1" dirty="0">
                <a:solidFill>
                  <a:srgbClr val="FF0000"/>
                </a:solidFill>
                <a:latin typeface="Times New Roman" panose="02020603050405020304" pitchFamily="18" charset="0"/>
                <a:ea typeface="微软雅黑" panose="020B0503020204020204" charset="-122"/>
                <a:cs typeface="Times New Roman" panose="02020603050405020304" pitchFamily="18" charset="0"/>
              </a:rPr>
              <a:t>OA</a:t>
            </a:r>
            <a:r>
              <a:rPr kumimoji="1" lang="en-US" altLang="zh-CN" sz="2800" baseline="30000" dirty="0">
                <a:solidFill>
                  <a:srgbClr val="FF0000"/>
                </a:solidFill>
                <a:latin typeface="微软雅黑" panose="020B0503020204020204" charset="-122"/>
                <a:ea typeface="微软雅黑" panose="020B0503020204020204" charset="-122"/>
                <a:cs typeface="微软雅黑" panose="020B0503020204020204" charset="-122"/>
              </a:rPr>
              <a:t>’</a:t>
            </a:r>
            <a:r>
              <a:rPr kumimoji="1" lang="zh-CN" altLang="en-US" sz="2800" dirty="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dirty="0">
                <a:solidFill>
                  <a:srgbClr val="FF0000"/>
                </a:solidFill>
                <a:latin typeface="Times New Roman" panose="02020603050405020304" pitchFamily="18" charset="0"/>
                <a:ea typeface="微软雅黑" panose="020B0503020204020204" charset="-122"/>
                <a:cs typeface="Times New Roman" panose="02020603050405020304" pitchFamily="18" charset="0"/>
              </a:rPr>
              <a:t>OA</a:t>
            </a:r>
            <a:r>
              <a:rPr kumimoji="1" lang="zh-CN" altLang="en-US" sz="2800" dirty="0">
                <a:solidFill>
                  <a:srgbClr val="FF0000"/>
                </a:solidFill>
                <a:latin typeface="微软雅黑" panose="020B0503020204020204" charset="-122"/>
                <a:ea typeface="微软雅黑" panose="020B0503020204020204" charset="-122"/>
                <a:cs typeface="微软雅黑" panose="020B0503020204020204" charset="-122"/>
              </a:rPr>
              <a:t>，则得</a:t>
            </a:r>
            <a:r>
              <a:rPr kumimoji="1" lang="en-US" altLang="zh-CN" sz="2800" dirty="0">
                <a:solidFill>
                  <a:srgbClr val="FF0000"/>
                </a:solidFill>
                <a:latin typeface="微软雅黑" panose="020B0503020204020204" charset="-122"/>
                <a:ea typeface="微软雅黑" panose="020B0503020204020204" charset="-122"/>
                <a:cs typeface="微软雅黑" panose="020B0503020204020204" charset="-122"/>
              </a:rPr>
              <a:t>A</a:t>
            </a:r>
            <a:r>
              <a:rPr kumimoji="1" lang="zh-CN" altLang="en-US" sz="2800" dirty="0">
                <a:solidFill>
                  <a:srgbClr val="FF0000"/>
                </a:solidFill>
                <a:latin typeface="微软雅黑" panose="020B0503020204020204" charset="-122"/>
                <a:ea typeface="微软雅黑" panose="020B0503020204020204" charset="-122"/>
                <a:cs typeface="微软雅黑" panose="020B0503020204020204" charset="-122"/>
              </a:rPr>
              <a:t>的对称点</a:t>
            </a:r>
            <a:r>
              <a:rPr kumimoji="1" lang="en-US" altLang="zh-CN" sz="2800" dirty="0">
                <a:solidFill>
                  <a:srgbClr val="FF0000"/>
                </a:solidFill>
                <a:latin typeface="微软雅黑" panose="020B0503020204020204" charset="-122"/>
                <a:ea typeface="微软雅黑" panose="020B0503020204020204" charset="-122"/>
                <a:cs typeface="微软雅黑" panose="020B0503020204020204" charset="-122"/>
              </a:rPr>
              <a:t>A’</a:t>
            </a:r>
            <a:r>
              <a:rPr kumimoji="1" lang="zh-CN" altLang="en-US" sz="2800" dirty="0">
                <a:solidFill>
                  <a:srgbClr val="FF0000"/>
                </a:solidFill>
                <a:latin typeface="微软雅黑" panose="020B0503020204020204" charset="-122"/>
                <a:ea typeface="微软雅黑" panose="020B0503020204020204" charset="-122"/>
                <a:cs typeface="微软雅黑" panose="020B0503020204020204" charset="-122"/>
              </a:rPr>
              <a:t>；</a:t>
            </a:r>
          </a:p>
        </p:txBody>
      </p:sp>
      <p:sp>
        <p:nvSpPr>
          <p:cNvPr id="59416" name="Text Box 24"/>
          <p:cNvSpPr txBox="1">
            <a:spLocks noChangeArrowheads="1"/>
          </p:cNvSpPr>
          <p:nvPr/>
        </p:nvSpPr>
        <p:spPr bwMode="auto">
          <a:xfrm>
            <a:off x="330200" y="4033520"/>
            <a:ext cx="6092825" cy="1383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spcBef>
                <a:spcPct val="50000"/>
              </a:spcBef>
            </a:pPr>
            <a:r>
              <a:rPr kumimoji="1" lang="en-US" altLang="zh-CN" sz="2800">
                <a:solidFill>
                  <a:srgbClr val="FF0000"/>
                </a:solidFill>
                <a:latin typeface="微软雅黑" panose="020B0503020204020204" charset="-122"/>
                <a:ea typeface="微软雅黑" panose="020B0503020204020204" charset="-122"/>
                <a:cs typeface="微软雅黑" panose="020B0503020204020204" charset="-122"/>
              </a:rPr>
              <a:t>2.</a:t>
            </a:r>
            <a:r>
              <a:rPr kumimoji="1" lang="zh-CN" altLang="en-US" sz="2800">
                <a:solidFill>
                  <a:srgbClr val="FF0000"/>
                </a:solidFill>
                <a:latin typeface="微软雅黑" panose="020B0503020204020204" charset="-122"/>
                <a:ea typeface="微软雅黑" panose="020B0503020204020204" charset="-122"/>
                <a:cs typeface="微软雅黑" panose="020B0503020204020204" charset="-122"/>
              </a:rPr>
              <a:t>连结</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BO</a:t>
            </a:r>
            <a:r>
              <a:rPr kumimoji="1" lang="zh-CN" altLang="en-US" sz="2800">
                <a:solidFill>
                  <a:srgbClr val="FF0000"/>
                </a:solidFill>
                <a:latin typeface="微软雅黑" panose="020B0503020204020204" charset="-122"/>
                <a:ea typeface="微软雅黑" panose="020B0503020204020204" charset="-122"/>
                <a:cs typeface="微软雅黑" panose="020B0503020204020204" charset="-122"/>
              </a:rPr>
              <a:t>并延长到</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B</a:t>
            </a:r>
            <a:r>
              <a:rPr kumimoji="1" lang="en-US" altLang="zh-CN" sz="2800" baseline="30000">
                <a:solidFill>
                  <a:srgbClr val="FF0000"/>
                </a:solidFill>
                <a:latin typeface="微软雅黑" panose="020B0503020204020204" charset="-122"/>
                <a:ea typeface="微软雅黑" panose="020B0503020204020204" charset="-122"/>
                <a:cs typeface="微软雅黑" panose="020B0503020204020204" charset="-122"/>
              </a:rPr>
              <a:t>’</a:t>
            </a:r>
            <a:r>
              <a:rPr kumimoji="1" lang="zh-CN" altLang="en-US" sz="2800">
                <a:solidFill>
                  <a:srgbClr val="FF0000"/>
                </a:solidFill>
                <a:latin typeface="微软雅黑" panose="020B0503020204020204" charset="-122"/>
                <a:ea typeface="微软雅黑" panose="020B0503020204020204" charset="-122"/>
                <a:cs typeface="微软雅黑" panose="020B0503020204020204" charset="-122"/>
              </a:rPr>
              <a:t>，使</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OB</a:t>
            </a:r>
            <a:r>
              <a:rPr kumimoji="1" lang="en-US" altLang="zh-CN" sz="2800" baseline="30000">
                <a:solidFill>
                  <a:srgbClr val="FF0000"/>
                </a:solidFill>
                <a:latin typeface="微软雅黑" panose="020B0503020204020204" charset="-122"/>
                <a:ea typeface="微软雅黑" panose="020B0503020204020204" charset="-122"/>
                <a:cs typeface="微软雅黑" panose="020B0503020204020204" charset="-122"/>
              </a:rPr>
              <a:t>’</a:t>
            </a:r>
            <a:r>
              <a:rPr kumimoji="1" lang="zh-CN" altLang="en-US" sz="280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OB</a:t>
            </a:r>
            <a:r>
              <a:rPr kumimoji="1" lang="zh-CN" altLang="en-US" sz="2800">
                <a:solidFill>
                  <a:srgbClr val="FF0000"/>
                </a:solidFill>
                <a:latin typeface="微软雅黑" panose="020B0503020204020204" charset="-122"/>
                <a:ea typeface="微软雅黑" panose="020B0503020204020204" charset="-122"/>
                <a:cs typeface="微软雅黑" panose="020B0503020204020204" charset="-122"/>
              </a:rPr>
              <a:t>，则得</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B</a:t>
            </a:r>
            <a:r>
              <a:rPr kumimoji="1" lang="zh-CN" altLang="en-US" sz="2800">
                <a:solidFill>
                  <a:srgbClr val="FF0000"/>
                </a:solidFill>
                <a:latin typeface="微软雅黑" panose="020B0503020204020204" charset="-122"/>
                <a:ea typeface="微软雅黑" panose="020B0503020204020204" charset="-122"/>
                <a:cs typeface="微软雅黑" panose="020B0503020204020204" charset="-122"/>
              </a:rPr>
              <a:t>的对称点</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B</a:t>
            </a:r>
            <a:r>
              <a:rPr kumimoji="1" lang="en-US" altLang="zh-CN" sz="2800">
                <a:solidFill>
                  <a:srgbClr val="FF0000"/>
                </a:solidFill>
                <a:latin typeface="微软雅黑" panose="020B0503020204020204" charset="-122"/>
                <a:ea typeface="微软雅黑" panose="020B0503020204020204" charset="-122"/>
                <a:cs typeface="微软雅黑" panose="020B0503020204020204" charset="-122"/>
              </a:rPr>
              <a:t>’;</a:t>
            </a:r>
          </a:p>
        </p:txBody>
      </p:sp>
      <p:sp>
        <p:nvSpPr>
          <p:cNvPr id="59417" name="Text Box 25"/>
          <p:cNvSpPr txBox="1">
            <a:spLocks noChangeArrowheads="1"/>
          </p:cNvSpPr>
          <p:nvPr/>
        </p:nvSpPr>
        <p:spPr bwMode="auto">
          <a:xfrm>
            <a:off x="314325" y="5417185"/>
            <a:ext cx="4712335" cy="116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0000"/>
              </a:lnSpc>
              <a:spcBef>
                <a:spcPct val="50000"/>
              </a:spcBef>
            </a:pPr>
            <a:r>
              <a:rPr kumimoji="1" lang="en-US" altLang="zh-CN" sz="2800">
                <a:solidFill>
                  <a:srgbClr val="FF0000"/>
                </a:solidFill>
                <a:latin typeface="微软雅黑" panose="020B0503020204020204" charset="-122"/>
                <a:ea typeface="微软雅黑" panose="020B0503020204020204" charset="-122"/>
                <a:cs typeface="微软雅黑" panose="020B0503020204020204" charset="-122"/>
              </a:rPr>
              <a:t>3.</a:t>
            </a:r>
            <a:r>
              <a:rPr kumimoji="1" lang="zh-CN" altLang="en-US" sz="2800">
                <a:solidFill>
                  <a:srgbClr val="FF0000"/>
                </a:solidFill>
                <a:latin typeface="微软雅黑" panose="020B0503020204020204" charset="-122"/>
                <a:ea typeface="微软雅黑" panose="020B0503020204020204" charset="-122"/>
                <a:cs typeface="微软雅黑" panose="020B0503020204020204" charset="-122"/>
              </a:rPr>
              <a:t>连接</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A</a:t>
            </a:r>
            <a:r>
              <a:rPr kumimoji="1" lang="en-US" altLang="zh-CN" sz="280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B</a:t>
            </a:r>
            <a:r>
              <a:rPr kumimoji="1" lang="en-US" altLang="zh-CN" sz="2800">
                <a:solidFill>
                  <a:srgbClr val="FF0000"/>
                </a:solidFill>
                <a:latin typeface="微软雅黑" panose="020B0503020204020204" charset="-122"/>
                <a:ea typeface="微软雅黑" panose="020B0503020204020204" charset="-122"/>
                <a:cs typeface="微软雅黑" panose="020B0503020204020204" charset="-122"/>
              </a:rPr>
              <a:t>’.</a:t>
            </a:r>
          </a:p>
          <a:p>
            <a:pPr>
              <a:lnSpc>
                <a:spcPct val="100000"/>
              </a:lnSpc>
              <a:spcBef>
                <a:spcPct val="50000"/>
              </a:spcBef>
            </a:pPr>
            <a:r>
              <a:rPr kumimoji="1" lang="zh-CN" altLang="en-US" sz="2800">
                <a:solidFill>
                  <a:srgbClr val="FF0000"/>
                </a:solidFill>
                <a:latin typeface="微软雅黑" panose="020B0503020204020204" charset="-122"/>
                <a:ea typeface="微软雅黑" panose="020B0503020204020204" charset="-122"/>
                <a:cs typeface="微软雅黑" panose="020B0503020204020204" charset="-122"/>
              </a:rPr>
              <a:t>则线段</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A</a:t>
            </a:r>
            <a:r>
              <a:rPr kumimoji="1" lang="en-US" altLang="zh-CN" sz="280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B</a:t>
            </a:r>
            <a:r>
              <a:rPr kumimoji="1" lang="en-US" altLang="zh-CN" sz="2800">
                <a:solidFill>
                  <a:srgbClr val="FF0000"/>
                </a:solidFill>
                <a:latin typeface="微软雅黑" panose="020B0503020204020204" charset="-122"/>
                <a:ea typeface="微软雅黑" panose="020B0503020204020204" charset="-122"/>
                <a:cs typeface="微软雅黑" panose="020B0503020204020204" charset="-122"/>
              </a:rPr>
              <a:t>’</a:t>
            </a:r>
            <a:r>
              <a:rPr kumimoji="1" lang="zh-CN" altLang="en-US" sz="2800">
                <a:solidFill>
                  <a:srgbClr val="FF0000"/>
                </a:solidFill>
                <a:latin typeface="微软雅黑" panose="020B0503020204020204" charset="-122"/>
                <a:ea typeface="微软雅黑" panose="020B0503020204020204" charset="-122"/>
                <a:cs typeface="微软雅黑" panose="020B0503020204020204" charset="-122"/>
              </a:rPr>
              <a:t>即为所求</a:t>
            </a:r>
            <a:r>
              <a:rPr kumimoji="1" lang="en-US" altLang="zh-CN" sz="2800">
                <a:solidFill>
                  <a:srgbClr val="FF0000"/>
                </a:solidFill>
                <a:latin typeface="微软雅黑" panose="020B0503020204020204" charset="-122"/>
                <a:ea typeface="微软雅黑" panose="020B0503020204020204" charset="-122"/>
                <a:cs typeface="微软雅黑" panose="020B0503020204020204" charset="-122"/>
              </a:rPr>
              <a:t>.</a:t>
            </a:r>
          </a:p>
        </p:txBody>
      </p:sp>
      <p:sp>
        <p:nvSpPr>
          <p:cNvPr id="59418" name="Line 26"/>
          <p:cNvSpPr>
            <a:spLocks noChangeShapeType="1"/>
          </p:cNvSpPr>
          <p:nvPr/>
        </p:nvSpPr>
        <p:spPr bwMode="auto">
          <a:xfrm flipV="1">
            <a:off x="8375015" y="2804478"/>
            <a:ext cx="1368425" cy="2376487"/>
          </a:xfrm>
          <a:prstGeom prst="line">
            <a:avLst/>
          </a:prstGeom>
          <a:noFill/>
          <a:ln w="19050">
            <a:solidFill>
              <a:srgbClr val="0000FF"/>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9419" name="Line 27"/>
          <p:cNvSpPr>
            <a:spLocks noChangeShapeType="1"/>
          </p:cNvSpPr>
          <p:nvPr/>
        </p:nvSpPr>
        <p:spPr bwMode="auto">
          <a:xfrm>
            <a:off x="7582853" y="3669665"/>
            <a:ext cx="2881312" cy="647700"/>
          </a:xfrm>
          <a:prstGeom prst="line">
            <a:avLst/>
          </a:prstGeom>
          <a:noFill/>
          <a:ln w="19050">
            <a:solidFill>
              <a:srgbClr val="0000FF"/>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9420" name="Oval 28"/>
          <p:cNvSpPr>
            <a:spLocks noChangeArrowheads="1"/>
          </p:cNvSpPr>
          <p:nvPr/>
        </p:nvSpPr>
        <p:spPr bwMode="auto">
          <a:xfrm>
            <a:off x="9022715" y="3957003"/>
            <a:ext cx="76200" cy="76200"/>
          </a:xfrm>
          <a:prstGeom prst="ellipse">
            <a:avLst/>
          </a:prstGeom>
          <a:solidFill>
            <a:srgbClr val="0000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微软雅黑" panose="020B0503020204020204" charset="-122"/>
              <a:ea typeface="微软雅黑" panose="020B0503020204020204" charset="-122"/>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9407"/>
                                        </p:tgtEl>
                                        <p:attrNameLst>
                                          <p:attrName>style.visibility</p:attrName>
                                        </p:attrNameLst>
                                      </p:cBhvr>
                                      <p:to>
                                        <p:strVal val="visible"/>
                                      </p:to>
                                    </p:set>
                                    <p:anim calcmode="lin" valueType="num">
                                      <p:cBhvr>
                                        <p:cTn id="7" dur="500" fill="hold"/>
                                        <p:tgtEl>
                                          <p:spTgt spid="59407"/>
                                        </p:tgtEl>
                                        <p:attrNameLst>
                                          <p:attrName>ppt_w</p:attrName>
                                        </p:attrNameLst>
                                      </p:cBhvr>
                                      <p:tavLst>
                                        <p:tav tm="0">
                                          <p:val>
                                            <p:fltVal val="0"/>
                                          </p:val>
                                        </p:tav>
                                        <p:tav tm="100000">
                                          <p:val>
                                            <p:strVal val="#ppt_w"/>
                                          </p:val>
                                        </p:tav>
                                      </p:tavLst>
                                    </p:anim>
                                    <p:anim calcmode="lin" valueType="num">
                                      <p:cBhvr>
                                        <p:cTn id="8" dur="500" fill="hold"/>
                                        <p:tgtEl>
                                          <p:spTgt spid="5940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9420"/>
                                        </p:tgtEl>
                                        <p:attrNameLst>
                                          <p:attrName>style.visibility</p:attrName>
                                        </p:attrNameLst>
                                      </p:cBhvr>
                                      <p:to>
                                        <p:strVal val="visible"/>
                                      </p:to>
                                    </p:set>
                                    <p:animEffect transition="in" filter="dissolve">
                                      <p:cBhvr>
                                        <p:cTn id="13" dur="500"/>
                                        <p:tgtEl>
                                          <p:spTgt spid="59420"/>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59409"/>
                                        </p:tgtEl>
                                        <p:attrNameLst>
                                          <p:attrName>style.visibility</p:attrName>
                                        </p:attrNameLst>
                                      </p:cBhvr>
                                      <p:to>
                                        <p:strVal val="visible"/>
                                      </p:to>
                                    </p:set>
                                    <p:animEffect transition="in" filter="dissolve">
                                      <p:cBhvr>
                                        <p:cTn id="16" dur="500"/>
                                        <p:tgtEl>
                                          <p:spTgt spid="59409"/>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59414"/>
                                        </p:tgtEl>
                                        <p:attrNameLst>
                                          <p:attrName>style.visibility</p:attrName>
                                        </p:attrNameLst>
                                      </p:cBhvr>
                                      <p:to>
                                        <p:strVal val="visible"/>
                                      </p:to>
                                    </p:set>
                                    <p:animEffect transition="in" filter="dissolve">
                                      <p:cBhvr>
                                        <p:cTn id="19" dur="500"/>
                                        <p:tgtEl>
                                          <p:spTgt spid="59414"/>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59412"/>
                                        </p:tgtEl>
                                        <p:attrNameLst>
                                          <p:attrName>style.visibility</p:attrName>
                                        </p:attrNameLst>
                                      </p:cBhvr>
                                      <p:to>
                                        <p:strVal val="visible"/>
                                      </p:to>
                                    </p:set>
                                    <p:animEffect transition="in" filter="dissolve">
                                      <p:cBhvr>
                                        <p:cTn id="22" dur="500"/>
                                        <p:tgtEl>
                                          <p:spTgt spid="59412"/>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59413"/>
                                        </p:tgtEl>
                                        <p:attrNameLst>
                                          <p:attrName>style.visibility</p:attrName>
                                        </p:attrNameLst>
                                      </p:cBhvr>
                                      <p:to>
                                        <p:strVal val="visible"/>
                                      </p:to>
                                    </p:set>
                                    <p:animEffect transition="in" filter="dissolve">
                                      <p:cBhvr>
                                        <p:cTn id="25" dur="500"/>
                                        <p:tgtEl>
                                          <p:spTgt spid="59413"/>
                                        </p:tgtEl>
                                      </p:cBhvr>
                                    </p:animEffect>
                                  </p:childTnLst>
                                </p:cTn>
                              </p:par>
                              <p:par>
                                <p:cTn id="26" presetID="9" presetClass="entr" presetSubtype="0" fill="hold" grpId="1" nodeType="withEffect">
                                  <p:stCondLst>
                                    <p:cond delay="0"/>
                                  </p:stCondLst>
                                  <p:childTnLst>
                                    <p:set>
                                      <p:cBhvr>
                                        <p:cTn id="27" dur="1" fill="hold">
                                          <p:stCondLst>
                                            <p:cond delay="0"/>
                                          </p:stCondLst>
                                        </p:cTn>
                                        <p:tgtEl>
                                          <p:spTgt spid="59420"/>
                                        </p:tgtEl>
                                        <p:attrNameLst>
                                          <p:attrName>style.visibility</p:attrName>
                                        </p:attrNameLst>
                                      </p:cBhvr>
                                      <p:to>
                                        <p:strVal val="visible"/>
                                      </p:to>
                                    </p:set>
                                    <p:animEffect transition="in" filter="dissolve">
                                      <p:cBhvr>
                                        <p:cTn id="28" dur="500"/>
                                        <p:tgtEl>
                                          <p:spTgt spid="5942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59415"/>
                                        </p:tgtEl>
                                        <p:attrNameLst>
                                          <p:attrName>style.visibility</p:attrName>
                                        </p:attrNameLst>
                                      </p:cBhvr>
                                      <p:to>
                                        <p:strVal val="visible"/>
                                      </p:to>
                                    </p:set>
                                    <p:animEffect transition="in" filter="wipe(left)">
                                      <p:cBhvr>
                                        <p:cTn id="33" dur="500"/>
                                        <p:tgtEl>
                                          <p:spTgt spid="59415"/>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59419"/>
                                        </p:tgtEl>
                                        <p:attrNameLst>
                                          <p:attrName>style.visibility</p:attrName>
                                        </p:attrNameLst>
                                      </p:cBhvr>
                                      <p:to>
                                        <p:strVal val="visible"/>
                                      </p:to>
                                    </p:set>
                                    <p:animEffect transition="in" filter="wipe(left)">
                                      <p:cBhvr>
                                        <p:cTn id="38" dur="500"/>
                                        <p:tgtEl>
                                          <p:spTgt spid="59419"/>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59410"/>
                                        </p:tgtEl>
                                        <p:attrNameLst>
                                          <p:attrName>style.visibility</p:attrName>
                                        </p:attrNameLst>
                                      </p:cBhvr>
                                      <p:to>
                                        <p:strVal val="visible"/>
                                      </p:to>
                                    </p:set>
                                    <p:animEffect transition="in" filter="wipe(left)">
                                      <p:cBhvr>
                                        <p:cTn id="41" dur="500"/>
                                        <p:tgtEl>
                                          <p:spTgt spid="59410"/>
                                        </p:tgtEl>
                                      </p:cBhvr>
                                    </p:animEffect>
                                  </p:childTnLst>
                                </p:cTn>
                              </p:par>
                            </p:childTnLst>
                          </p:cTn>
                        </p:par>
                      </p:childTnLst>
                    </p:cTn>
                  </p:par>
                  <p:par>
                    <p:cTn id="42" fill="hold">
                      <p:stCondLst>
                        <p:cond delay="indefinite"/>
                      </p:stCondLst>
                      <p:childTnLst>
                        <p:par>
                          <p:cTn id="43" fill="hold">
                            <p:stCondLst>
                              <p:cond delay="0"/>
                            </p:stCondLst>
                            <p:childTnLst>
                              <p:par>
                                <p:cTn id="44" presetID="17" presetClass="entr" presetSubtype="8" fill="hold" grpId="0" nodeType="clickEffect">
                                  <p:stCondLst>
                                    <p:cond delay="0"/>
                                  </p:stCondLst>
                                  <p:childTnLst>
                                    <p:set>
                                      <p:cBhvr>
                                        <p:cTn id="45" dur="1" fill="hold">
                                          <p:stCondLst>
                                            <p:cond delay="0"/>
                                          </p:stCondLst>
                                        </p:cTn>
                                        <p:tgtEl>
                                          <p:spTgt spid="59416"/>
                                        </p:tgtEl>
                                        <p:attrNameLst>
                                          <p:attrName>style.visibility</p:attrName>
                                        </p:attrNameLst>
                                      </p:cBhvr>
                                      <p:to>
                                        <p:strVal val="visible"/>
                                      </p:to>
                                    </p:set>
                                    <p:anim calcmode="lin" valueType="num">
                                      <p:cBhvr>
                                        <p:cTn id="46" dur="500" fill="hold"/>
                                        <p:tgtEl>
                                          <p:spTgt spid="59416"/>
                                        </p:tgtEl>
                                        <p:attrNameLst>
                                          <p:attrName>ppt_x</p:attrName>
                                        </p:attrNameLst>
                                      </p:cBhvr>
                                      <p:tavLst>
                                        <p:tav tm="0">
                                          <p:val>
                                            <p:strVal val="#ppt_x-#ppt_w/2"/>
                                          </p:val>
                                        </p:tav>
                                        <p:tav tm="100000">
                                          <p:val>
                                            <p:strVal val="#ppt_x"/>
                                          </p:val>
                                        </p:tav>
                                      </p:tavLst>
                                    </p:anim>
                                    <p:anim calcmode="lin" valueType="num">
                                      <p:cBhvr>
                                        <p:cTn id="47" dur="500" fill="hold"/>
                                        <p:tgtEl>
                                          <p:spTgt spid="59416"/>
                                        </p:tgtEl>
                                        <p:attrNameLst>
                                          <p:attrName>ppt_y</p:attrName>
                                        </p:attrNameLst>
                                      </p:cBhvr>
                                      <p:tavLst>
                                        <p:tav tm="0">
                                          <p:val>
                                            <p:strVal val="#ppt_y"/>
                                          </p:val>
                                        </p:tav>
                                        <p:tav tm="100000">
                                          <p:val>
                                            <p:strVal val="#ppt_y"/>
                                          </p:val>
                                        </p:tav>
                                      </p:tavLst>
                                    </p:anim>
                                    <p:anim calcmode="lin" valueType="num">
                                      <p:cBhvr>
                                        <p:cTn id="48" dur="500" fill="hold"/>
                                        <p:tgtEl>
                                          <p:spTgt spid="59416"/>
                                        </p:tgtEl>
                                        <p:attrNameLst>
                                          <p:attrName>ppt_w</p:attrName>
                                        </p:attrNameLst>
                                      </p:cBhvr>
                                      <p:tavLst>
                                        <p:tav tm="0">
                                          <p:val>
                                            <p:fltVal val="0"/>
                                          </p:val>
                                        </p:tav>
                                        <p:tav tm="100000">
                                          <p:val>
                                            <p:strVal val="#ppt_w"/>
                                          </p:val>
                                        </p:tav>
                                      </p:tavLst>
                                    </p:anim>
                                    <p:anim calcmode="lin" valueType="num">
                                      <p:cBhvr>
                                        <p:cTn id="49" dur="500" fill="hold"/>
                                        <p:tgtEl>
                                          <p:spTgt spid="59416"/>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59418"/>
                                        </p:tgtEl>
                                        <p:attrNameLst>
                                          <p:attrName>style.visibility</p:attrName>
                                        </p:attrNameLst>
                                      </p:cBhvr>
                                      <p:to>
                                        <p:strVal val="visible"/>
                                      </p:to>
                                    </p:set>
                                    <p:animEffect transition="in" filter="wipe(down)">
                                      <p:cBhvr>
                                        <p:cTn id="54" dur="500"/>
                                        <p:tgtEl>
                                          <p:spTgt spid="59418"/>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59411"/>
                                        </p:tgtEl>
                                        <p:attrNameLst>
                                          <p:attrName>style.visibility</p:attrName>
                                        </p:attrNameLst>
                                      </p:cBhvr>
                                      <p:to>
                                        <p:strVal val="visible"/>
                                      </p:to>
                                    </p:set>
                                    <p:animEffect transition="in" filter="wipe(down)">
                                      <p:cBhvr>
                                        <p:cTn id="57" dur="500"/>
                                        <p:tgtEl>
                                          <p:spTgt spid="59411"/>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59417"/>
                                        </p:tgtEl>
                                        <p:attrNameLst>
                                          <p:attrName>style.visibility</p:attrName>
                                        </p:attrNameLst>
                                      </p:cBhvr>
                                      <p:to>
                                        <p:strVal val="visible"/>
                                      </p:to>
                                    </p:set>
                                    <p:animEffect transition="in" filter="wipe(left)">
                                      <p:cBhvr>
                                        <p:cTn id="62" dur="500"/>
                                        <p:tgtEl>
                                          <p:spTgt spid="59417"/>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59408"/>
                                        </p:tgtEl>
                                        <p:attrNameLst>
                                          <p:attrName>style.visibility</p:attrName>
                                        </p:attrNameLst>
                                      </p:cBhvr>
                                      <p:to>
                                        <p:strVal val="visible"/>
                                      </p:to>
                                    </p:set>
                                    <p:animEffect transition="in" filter="wipe(down)">
                                      <p:cBhvr>
                                        <p:cTn id="67" dur="500"/>
                                        <p:tgtEl>
                                          <p:spTgt spid="594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7" grpId="0"/>
      <p:bldP spid="59408" grpId="0" animBg="1"/>
      <p:bldP spid="59409" grpId="0"/>
      <p:bldP spid="59410" grpId="0"/>
      <p:bldP spid="59411" grpId="0"/>
      <p:bldP spid="59412" grpId="0"/>
      <p:bldP spid="59413" grpId="0"/>
      <p:bldP spid="59414" grpId="0" animBg="1"/>
      <p:bldP spid="59415" grpId="0"/>
      <p:bldP spid="59416" grpId="0"/>
      <p:bldP spid="59417" grpId="0"/>
      <p:bldP spid="59418" grpId="0" animBg="1"/>
      <p:bldP spid="59419" grpId="0" animBg="1"/>
      <p:bldP spid="59420" grpId="0" animBg="1"/>
      <p:bldP spid="59420"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597535" y="1245235"/>
            <a:ext cx="10997565" cy="4615815"/>
          </a:xfrm>
          <a:prstGeom prst="rect">
            <a:avLst/>
          </a:prstGeom>
          <a:noFill/>
          <a:ln w="9525">
            <a:noFill/>
            <a:miter lim="800000"/>
          </a:ln>
        </p:spPr>
        <p:txBody>
          <a:bodyPr wrap="square">
            <a:spAutoFit/>
          </a:body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根据成中心对称的性质作已知图形关于某点成中心对称的图形的关键是作出某些特殊点的对应点．</a:t>
            </a:r>
            <a:endParaRPr kumimoji="0" lang="en-US" altLang="zh-CN" sz="2800" b="1"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2800" b="1" i="0" u="none" strike="noStrike" kern="1200" cap="none" spc="0" normalizeH="0" baseline="0" noProof="0" dirty="0">
                <a:ln>
                  <a:noFill/>
                </a:ln>
                <a:solidFill>
                  <a:srgbClr val="0000FF"/>
                </a:solidFill>
                <a:effectLst/>
                <a:uLnTx/>
                <a:uFillTx/>
                <a:latin typeface="微软雅黑" panose="020B0503020204020204" charset="-122"/>
                <a:ea typeface="微软雅黑" panose="020B0503020204020204" charset="-122"/>
                <a:cs typeface="微软雅黑" panose="020B0503020204020204" charset="-122"/>
              </a:rPr>
              <a:t>作图步骤：</a:t>
            </a:r>
            <a:r>
              <a:rPr kumimoji="0" lang="en-US" altLang="zh-CN" sz="2800" i="0"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(1)</a:t>
            </a:r>
            <a:r>
              <a:rPr kumimoji="0" lang="zh-CN" altLang="en-US" sz="2800" i="0"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连接原图形上的关键点和对称中心；</a:t>
            </a:r>
            <a:endParaRPr kumimoji="0" lang="en-US" altLang="zh-CN" sz="2800" i="0"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en-US" altLang="zh-CN" sz="2800" i="0"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(2)</a:t>
            </a:r>
            <a:r>
              <a:rPr kumimoji="0" lang="zh-CN" altLang="en-US" sz="2800" i="0"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将以上各线段延长找对应点，使对应点与关键点到对称中心的距离相等；</a:t>
            </a:r>
            <a:endParaRPr kumimoji="0" lang="en-US" altLang="zh-CN" sz="2800" i="0"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en-US" altLang="zh-CN" sz="2800" i="0"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(3)</a:t>
            </a:r>
            <a:r>
              <a:rPr kumimoji="0" lang="zh-CN" altLang="en-US" sz="2800" i="0"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将对应点按原图形的形状连接起来，即可得出原图形关于某点成中心对称的图形．</a:t>
            </a:r>
          </a:p>
        </p:txBody>
      </p:sp>
      <p:sp>
        <p:nvSpPr>
          <p:cNvPr id="2" name="文本框 1"/>
          <p:cNvSpPr txBox="1"/>
          <p:nvPr/>
        </p:nvSpPr>
        <p:spPr>
          <a:xfrm>
            <a:off x="442595" y="257175"/>
            <a:ext cx="1099820" cy="583565"/>
          </a:xfrm>
          <a:prstGeom prst="rect">
            <a:avLst/>
          </a:prstGeom>
          <a:solidFill>
            <a:srgbClr val="FFFF00"/>
          </a:solidFill>
        </p:spPr>
        <p:txBody>
          <a:bodyPr wrap="square" rtlCol="0">
            <a:spAutoFit/>
          </a:bodyPr>
          <a:lstStyle/>
          <a:p>
            <a:r>
              <a:rPr lang="zh-CN" altLang="en-US" sz="3200" b="1"/>
              <a:t>归纳</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 calcmode="lin" valueType="num">
                                      <p:cBhvr additive="base">
                                        <p:cTn id="7" dur="500" fill="hold"/>
                                        <p:tgtEl>
                                          <p:spTgt spid="1945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7">
                                            <p:txEl>
                                              <p:pRg st="1" end="1"/>
                                            </p:txEl>
                                          </p:spTgt>
                                        </p:tgtEl>
                                        <p:attrNameLst>
                                          <p:attrName>style.visibility</p:attrName>
                                        </p:attrNameLst>
                                      </p:cBhvr>
                                      <p:to>
                                        <p:strVal val="visible"/>
                                      </p:to>
                                    </p:set>
                                    <p:anim calcmode="lin" valueType="num">
                                      <p:cBhvr additive="base">
                                        <p:cTn id="13" dur="500" fill="hold"/>
                                        <p:tgtEl>
                                          <p:spTgt spid="1945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9457">
                                            <p:txEl>
                                              <p:pRg st="2" end="2"/>
                                            </p:txEl>
                                          </p:spTgt>
                                        </p:tgtEl>
                                        <p:attrNameLst>
                                          <p:attrName>style.visibility</p:attrName>
                                        </p:attrNameLst>
                                      </p:cBhvr>
                                      <p:to>
                                        <p:strVal val="visible"/>
                                      </p:to>
                                    </p:set>
                                    <p:anim calcmode="lin" valueType="num">
                                      <p:cBhvr additive="base">
                                        <p:cTn id="17" dur="500" fill="hold"/>
                                        <p:tgtEl>
                                          <p:spTgt spid="1945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945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9457">
                                            <p:txEl>
                                              <p:pRg st="3" end="3"/>
                                            </p:txEl>
                                          </p:spTgt>
                                        </p:tgtEl>
                                        <p:attrNameLst>
                                          <p:attrName>style.visibility</p:attrName>
                                        </p:attrNameLst>
                                      </p:cBhvr>
                                      <p:to>
                                        <p:strVal val="visible"/>
                                      </p:to>
                                    </p:set>
                                    <p:anim calcmode="lin" valueType="num">
                                      <p:cBhvr additive="base">
                                        <p:cTn id="21" dur="500" fill="hold"/>
                                        <p:tgtEl>
                                          <p:spTgt spid="1945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945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326390" y="73025"/>
            <a:ext cx="10424795" cy="1383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eaLnBrk="0" hangingPunct="0">
              <a:lnSpc>
                <a:spcPct val="150000"/>
              </a:lnSpc>
            </a:pPr>
            <a:r>
              <a:rPr lang="zh-CN" sz="2800" b="1">
                <a:solidFill>
                  <a:schemeClr val="accent6"/>
                </a:solidFill>
                <a:latin typeface="微软雅黑" panose="020B0503020204020204" charset="-122"/>
                <a:ea typeface="微软雅黑" panose="020B0503020204020204" charset="-122"/>
                <a:cs typeface="微软雅黑" panose="020B0503020204020204" charset="-122"/>
                <a:sym typeface="+mn-ea"/>
              </a:rPr>
              <a:t>变式练习</a:t>
            </a:r>
            <a:r>
              <a:rPr lang="en-US" altLang="zh-CN" sz="2800" b="1">
                <a:solidFill>
                  <a:schemeClr val="accent6"/>
                </a:solidFill>
                <a:latin typeface="微软雅黑" panose="020B0503020204020204" charset="-122"/>
                <a:ea typeface="微软雅黑" panose="020B0503020204020204" charset="-122"/>
                <a:cs typeface="微软雅黑" panose="020B0503020204020204" charset="-122"/>
                <a:sym typeface="+mn-ea"/>
              </a:rPr>
              <a:t>4  </a:t>
            </a:r>
            <a:r>
              <a:rPr kumimoji="1" lang="zh-CN" altLang="en-US" sz="2800">
                <a:solidFill>
                  <a:schemeClr val="tx1"/>
                </a:solidFill>
                <a:latin typeface="微软雅黑" panose="020B0503020204020204" charset="-122"/>
                <a:ea typeface="微软雅黑" panose="020B0503020204020204" charset="-122"/>
                <a:cs typeface="微软雅黑" panose="020B0503020204020204" charset="-122"/>
              </a:rPr>
              <a:t>已知四边形</a:t>
            </a:r>
            <a:r>
              <a:rPr kumimoji="1" lang="en-US" altLang="zh-CN" sz="2800">
                <a:solidFill>
                  <a:schemeClr val="tx1"/>
                </a:solidFill>
                <a:latin typeface="Times New Roman" panose="02020603050405020304" pitchFamily="18" charset="0"/>
                <a:ea typeface="微软雅黑" panose="020B0503020204020204" charset="-122"/>
                <a:cs typeface="Times New Roman" panose="02020603050405020304" pitchFamily="18" charset="0"/>
              </a:rPr>
              <a:t>ABCD</a:t>
            </a:r>
            <a:r>
              <a:rPr kumimoji="1" lang="zh-CN" altLang="en-US" sz="2800">
                <a:solidFill>
                  <a:schemeClr val="tx1"/>
                </a:solidFill>
                <a:latin typeface="微软雅黑" panose="020B0503020204020204" charset="-122"/>
                <a:ea typeface="微软雅黑" panose="020B0503020204020204" charset="-122"/>
                <a:cs typeface="微软雅黑" panose="020B0503020204020204" charset="-122"/>
              </a:rPr>
              <a:t>和</a:t>
            </a:r>
            <a:r>
              <a:rPr kumimoji="1" lang="en-US" altLang="zh-CN" sz="2800">
                <a:solidFill>
                  <a:schemeClr val="tx1"/>
                </a:solidFill>
                <a:latin typeface="Times New Roman" panose="02020603050405020304" pitchFamily="18" charset="0"/>
                <a:ea typeface="微软雅黑" panose="020B0503020204020204" charset="-122"/>
                <a:cs typeface="Times New Roman" panose="02020603050405020304" pitchFamily="18" charset="0"/>
              </a:rPr>
              <a:t>O</a:t>
            </a:r>
            <a:r>
              <a:rPr kumimoji="1" lang="zh-CN" altLang="en-US" sz="2800">
                <a:solidFill>
                  <a:schemeClr val="tx1"/>
                </a:solidFill>
                <a:latin typeface="微软雅黑" panose="020B0503020204020204" charset="-122"/>
                <a:ea typeface="微软雅黑" panose="020B0503020204020204" charset="-122"/>
                <a:cs typeface="微软雅黑" panose="020B0503020204020204" charset="-122"/>
              </a:rPr>
              <a:t>点，画出四边形</a:t>
            </a:r>
            <a:r>
              <a:rPr kumimoji="1" lang="en-US" altLang="zh-CN" sz="2800">
                <a:solidFill>
                  <a:schemeClr val="tx1"/>
                </a:solidFill>
                <a:latin typeface="Times New Roman" panose="02020603050405020304" pitchFamily="18" charset="0"/>
                <a:ea typeface="微软雅黑" panose="020B0503020204020204" charset="-122"/>
                <a:cs typeface="Times New Roman" panose="02020603050405020304" pitchFamily="18" charset="0"/>
              </a:rPr>
              <a:t>ABCD</a:t>
            </a:r>
            <a:r>
              <a:rPr kumimoji="1" lang="zh-CN" altLang="en-US" sz="2800">
                <a:solidFill>
                  <a:schemeClr val="tx1"/>
                </a:solidFill>
                <a:latin typeface="微软雅黑" panose="020B0503020204020204" charset="-122"/>
                <a:ea typeface="微软雅黑" panose="020B0503020204020204" charset="-122"/>
                <a:cs typeface="微软雅黑" panose="020B0503020204020204" charset="-122"/>
              </a:rPr>
              <a:t>关于</a:t>
            </a:r>
            <a:r>
              <a:rPr kumimoji="1" lang="en-US" altLang="zh-CN" sz="2800">
                <a:solidFill>
                  <a:schemeClr val="tx1"/>
                </a:solidFill>
                <a:latin typeface="Times New Roman" panose="02020603050405020304" pitchFamily="18" charset="0"/>
                <a:ea typeface="微软雅黑" panose="020B0503020204020204" charset="-122"/>
                <a:cs typeface="Times New Roman" panose="02020603050405020304" pitchFamily="18" charset="0"/>
              </a:rPr>
              <a:t>O</a:t>
            </a:r>
            <a:r>
              <a:rPr kumimoji="1" lang="zh-CN" altLang="en-US" sz="2800">
                <a:solidFill>
                  <a:schemeClr val="tx1"/>
                </a:solidFill>
                <a:latin typeface="微软雅黑" panose="020B0503020204020204" charset="-122"/>
                <a:ea typeface="微软雅黑" panose="020B0503020204020204" charset="-122"/>
                <a:cs typeface="微软雅黑" panose="020B0503020204020204" charset="-122"/>
              </a:rPr>
              <a:t>点的对称图形</a:t>
            </a:r>
            <a:r>
              <a:rPr kumimoji="1" lang="en-US" altLang="zh-CN" sz="2800">
                <a:solidFill>
                  <a:schemeClr val="tx1"/>
                </a:solidFill>
                <a:latin typeface="微软雅黑" panose="020B0503020204020204" charset="-122"/>
                <a:ea typeface="微软雅黑" panose="020B0503020204020204" charset="-122"/>
                <a:cs typeface="微软雅黑" panose="020B0503020204020204" charset="-122"/>
              </a:rPr>
              <a:t>.</a:t>
            </a:r>
          </a:p>
        </p:txBody>
      </p:sp>
      <p:sp>
        <p:nvSpPr>
          <p:cNvPr id="62467" name="Text Box 3"/>
          <p:cNvSpPr txBox="1">
            <a:spLocks noChangeArrowheads="1"/>
          </p:cNvSpPr>
          <p:nvPr/>
        </p:nvSpPr>
        <p:spPr bwMode="auto">
          <a:xfrm>
            <a:off x="4106229" y="2443319"/>
            <a:ext cx="1008063"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sz="2800">
                <a:latin typeface="微软雅黑" panose="020B0503020204020204" charset="-122"/>
                <a:ea typeface="微软雅黑" panose="020B0503020204020204" charset="-122"/>
              </a:rPr>
              <a:t>.</a:t>
            </a:r>
          </a:p>
        </p:txBody>
      </p:sp>
      <p:sp>
        <p:nvSpPr>
          <p:cNvPr id="62468" name="Line 4"/>
          <p:cNvSpPr>
            <a:spLocks noChangeShapeType="1"/>
          </p:cNvSpPr>
          <p:nvPr/>
        </p:nvSpPr>
        <p:spPr bwMode="auto">
          <a:xfrm flipV="1">
            <a:off x="4636454" y="2560794"/>
            <a:ext cx="3168650" cy="287337"/>
          </a:xfrm>
          <a:prstGeom prst="line">
            <a:avLst/>
          </a:prstGeom>
          <a:noFill/>
          <a:ln w="4445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69" name="Line 5"/>
          <p:cNvSpPr>
            <a:spLocks noChangeShapeType="1"/>
          </p:cNvSpPr>
          <p:nvPr/>
        </p:nvSpPr>
        <p:spPr bwMode="auto">
          <a:xfrm>
            <a:off x="1396367" y="2127406"/>
            <a:ext cx="3311525" cy="720725"/>
          </a:xfrm>
          <a:prstGeom prst="line">
            <a:avLst/>
          </a:prstGeom>
          <a:noFill/>
          <a:ln w="4445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70" name="Line 6"/>
          <p:cNvSpPr>
            <a:spLocks noChangeShapeType="1"/>
          </p:cNvSpPr>
          <p:nvPr/>
        </p:nvSpPr>
        <p:spPr bwMode="auto">
          <a:xfrm flipV="1">
            <a:off x="2763204" y="2848131"/>
            <a:ext cx="1871663" cy="863600"/>
          </a:xfrm>
          <a:prstGeom prst="line">
            <a:avLst/>
          </a:prstGeom>
          <a:noFill/>
          <a:ln w="4445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71" name="Line 7"/>
          <p:cNvSpPr>
            <a:spLocks noChangeShapeType="1"/>
          </p:cNvSpPr>
          <p:nvPr/>
        </p:nvSpPr>
        <p:spPr bwMode="auto">
          <a:xfrm flipV="1">
            <a:off x="4707892" y="1911506"/>
            <a:ext cx="1873250" cy="865188"/>
          </a:xfrm>
          <a:prstGeom prst="line">
            <a:avLst/>
          </a:prstGeom>
          <a:noFill/>
          <a:ln w="4445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72" name="Line 8"/>
          <p:cNvSpPr>
            <a:spLocks noChangeShapeType="1"/>
          </p:cNvSpPr>
          <p:nvPr/>
        </p:nvSpPr>
        <p:spPr bwMode="auto">
          <a:xfrm>
            <a:off x="4779329" y="2848131"/>
            <a:ext cx="3097213" cy="647700"/>
          </a:xfrm>
          <a:prstGeom prst="line">
            <a:avLst/>
          </a:prstGeom>
          <a:noFill/>
          <a:ln w="4445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73" name="Line 9"/>
          <p:cNvSpPr>
            <a:spLocks noChangeShapeType="1"/>
          </p:cNvSpPr>
          <p:nvPr/>
        </p:nvSpPr>
        <p:spPr bwMode="auto">
          <a:xfrm flipV="1">
            <a:off x="1539242" y="2848131"/>
            <a:ext cx="3097212" cy="287338"/>
          </a:xfrm>
          <a:prstGeom prst="line">
            <a:avLst/>
          </a:prstGeom>
          <a:noFill/>
          <a:ln w="4445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74" name="Line 10"/>
          <p:cNvSpPr>
            <a:spLocks noChangeShapeType="1"/>
          </p:cNvSpPr>
          <p:nvPr/>
        </p:nvSpPr>
        <p:spPr bwMode="auto">
          <a:xfrm>
            <a:off x="4707892" y="2848131"/>
            <a:ext cx="1223962" cy="863600"/>
          </a:xfrm>
          <a:prstGeom prst="line">
            <a:avLst/>
          </a:prstGeom>
          <a:noFill/>
          <a:ln w="4445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75" name="Line 11"/>
          <p:cNvSpPr>
            <a:spLocks noChangeShapeType="1"/>
          </p:cNvSpPr>
          <p:nvPr/>
        </p:nvSpPr>
        <p:spPr bwMode="auto">
          <a:xfrm>
            <a:off x="3196592" y="1768631"/>
            <a:ext cx="1439862" cy="1008063"/>
          </a:xfrm>
          <a:prstGeom prst="line">
            <a:avLst/>
          </a:prstGeom>
          <a:noFill/>
          <a:ln w="4445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76" name="Line 12"/>
          <p:cNvSpPr>
            <a:spLocks noChangeShapeType="1"/>
          </p:cNvSpPr>
          <p:nvPr/>
        </p:nvSpPr>
        <p:spPr bwMode="auto">
          <a:xfrm flipH="1">
            <a:off x="2763204" y="1768631"/>
            <a:ext cx="433388" cy="1943100"/>
          </a:xfrm>
          <a:prstGeom prst="line">
            <a:avLst/>
          </a:prstGeom>
          <a:noFill/>
          <a:ln w="2857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77" name="Line 13"/>
          <p:cNvSpPr>
            <a:spLocks noChangeShapeType="1"/>
          </p:cNvSpPr>
          <p:nvPr/>
        </p:nvSpPr>
        <p:spPr bwMode="auto">
          <a:xfrm flipV="1">
            <a:off x="1467804" y="1768631"/>
            <a:ext cx="1728788" cy="358775"/>
          </a:xfrm>
          <a:prstGeom prst="line">
            <a:avLst/>
          </a:prstGeom>
          <a:noFill/>
          <a:ln w="2857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78" name="Line 14"/>
          <p:cNvSpPr>
            <a:spLocks noChangeShapeType="1"/>
          </p:cNvSpPr>
          <p:nvPr/>
        </p:nvSpPr>
        <p:spPr bwMode="auto">
          <a:xfrm>
            <a:off x="1539242" y="3135469"/>
            <a:ext cx="1225550" cy="577850"/>
          </a:xfrm>
          <a:prstGeom prst="line">
            <a:avLst/>
          </a:prstGeom>
          <a:noFill/>
          <a:ln w="2857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79" name="Line 15"/>
          <p:cNvSpPr>
            <a:spLocks noChangeShapeType="1"/>
          </p:cNvSpPr>
          <p:nvPr/>
        </p:nvSpPr>
        <p:spPr bwMode="auto">
          <a:xfrm>
            <a:off x="1396367" y="2127406"/>
            <a:ext cx="142875" cy="1008063"/>
          </a:xfrm>
          <a:prstGeom prst="line">
            <a:avLst/>
          </a:prstGeom>
          <a:noFill/>
          <a:ln w="2857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80" name="Text Box 16"/>
          <p:cNvSpPr txBox="1">
            <a:spLocks noChangeArrowheads="1"/>
          </p:cNvSpPr>
          <p:nvPr/>
        </p:nvSpPr>
        <p:spPr bwMode="auto">
          <a:xfrm>
            <a:off x="1137604" y="1784506"/>
            <a:ext cx="6350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sz="2800">
                <a:solidFill>
                  <a:srgbClr val="3333CC"/>
                </a:solidFill>
                <a:latin typeface="微软雅黑" panose="020B0503020204020204" charset="-122"/>
                <a:ea typeface="微软雅黑" panose="020B0503020204020204" charset="-122"/>
                <a:cs typeface="微软雅黑" panose="020B0503020204020204" charset="-122"/>
              </a:rPr>
              <a:t>C´</a:t>
            </a:r>
          </a:p>
        </p:txBody>
      </p:sp>
      <p:sp>
        <p:nvSpPr>
          <p:cNvPr id="62481" name="Text Box 17"/>
          <p:cNvSpPr txBox="1">
            <a:spLocks noChangeArrowheads="1"/>
          </p:cNvSpPr>
          <p:nvPr/>
        </p:nvSpPr>
        <p:spPr bwMode="auto">
          <a:xfrm>
            <a:off x="989967" y="3064031"/>
            <a:ext cx="8636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sz="2800">
                <a:solidFill>
                  <a:srgbClr val="3333CC"/>
                </a:solidFill>
                <a:latin typeface="微软雅黑" panose="020B0503020204020204" charset="-122"/>
                <a:ea typeface="微软雅黑" panose="020B0503020204020204" charset="-122"/>
                <a:cs typeface="微软雅黑" panose="020B0503020204020204" charset="-122"/>
              </a:rPr>
              <a:t>D´</a:t>
            </a:r>
          </a:p>
        </p:txBody>
      </p:sp>
      <p:grpSp>
        <p:nvGrpSpPr>
          <p:cNvPr id="62482" name="Group 18"/>
          <p:cNvGrpSpPr/>
          <p:nvPr/>
        </p:nvGrpSpPr>
        <p:grpSpPr>
          <a:xfrm>
            <a:off x="4347530" y="1552731"/>
            <a:ext cx="4032249" cy="2609851"/>
            <a:chOff x="3110" y="672"/>
            <a:chExt cx="2540" cy="1644"/>
          </a:xfrm>
        </p:grpSpPr>
        <p:grpSp>
          <p:nvGrpSpPr>
            <p:cNvPr id="62483" name="Group 19"/>
            <p:cNvGrpSpPr/>
            <p:nvPr/>
          </p:nvGrpSpPr>
          <p:grpSpPr>
            <a:xfrm>
              <a:off x="4063" y="898"/>
              <a:ext cx="1270" cy="1134"/>
              <a:chOff x="3742" y="2205"/>
              <a:chExt cx="1270" cy="1134"/>
            </a:xfrm>
          </p:grpSpPr>
          <p:sp>
            <p:nvSpPr>
              <p:cNvPr id="62484" name="Line 20"/>
              <p:cNvSpPr>
                <a:spLocks noChangeShapeType="1"/>
              </p:cNvSpPr>
              <p:nvPr/>
            </p:nvSpPr>
            <p:spPr bwMode="auto">
              <a:xfrm flipH="1">
                <a:off x="3742" y="2205"/>
                <a:ext cx="453" cy="1134"/>
              </a:xfrm>
              <a:prstGeom prst="line">
                <a:avLst/>
              </a:prstGeom>
              <a:noFill/>
              <a:ln w="2857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85" name="Line 21"/>
              <p:cNvSpPr>
                <a:spLocks noChangeShapeType="1"/>
              </p:cNvSpPr>
              <p:nvPr/>
            </p:nvSpPr>
            <p:spPr bwMode="auto">
              <a:xfrm>
                <a:off x="4967" y="2614"/>
                <a:ext cx="45" cy="589"/>
              </a:xfrm>
              <a:prstGeom prst="line">
                <a:avLst/>
              </a:prstGeom>
              <a:noFill/>
              <a:ln w="2857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86" name="Line 22"/>
              <p:cNvSpPr>
                <a:spLocks noChangeShapeType="1"/>
              </p:cNvSpPr>
              <p:nvPr/>
            </p:nvSpPr>
            <p:spPr bwMode="auto">
              <a:xfrm flipV="1">
                <a:off x="3742" y="3203"/>
                <a:ext cx="1270" cy="136"/>
              </a:xfrm>
              <a:prstGeom prst="line">
                <a:avLst/>
              </a:prstGeom>
              <a:noFill/>
              <a:ln w="2857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487" name="Line 23"/>
              <p:cNvSpPr>
                <a:spLocks noChangeShapeType="1"/>
              </p:cNvSpPr>
              <p:nvPr/>
            </p:nvSpPr>
            <p:spPr bwMode="auto">
              <a:xfrm>
                <a:off x="4195" y="2205"/>
                <a:ext cx="772" cy="409"/>
              </a:xfrm>
              <a:prstGeom prst="line">
                <a:avLst/>
              </a:prstGeom>
              <a:noFill/>
              <a:ln w="2857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62488" name="Text Box 24"/>
            <p:cNvSpPr txBox="1">
              <a:spLocks noChangeArrowheads="1"/>
            </p:cNvSpPr>
            <p:nvPr/>
          </p:nvSpPr>
          <p:spPr bwMode="auto">
            <a:xfrm>
              <a:off x="4296" y="672"/>
              <a:ext cx="408"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sz="2800">
                  <a:solidFill>
                    <a:srgbClr val="3333CC"/>
                  </a:solidFill>
                  <a:latin typeface="微软雅黑" panose="020B0503020204020204" charset="-122"/>
                  <a:ea typeface="微软雅黑" panose="020B0503020204020204" charset="-122"/>
                </a:rPr>
                <a:t>A</a:t>
              </a:r>
            </a:p>
          </p:txBody>
        </p:sp>
        <p:sp>
          <p:nvSpPr>
            <p:cNvPr id="62489" name="Text Box 25"/>
            <p:cNvSpPr txBox="1">
              <a:spLocks noChangeArrowheads="1"/>
            </p:cNvSpPr>
            <p:nvPr/>
          </p:nvSpPr>
          <p:spPr bwMode="auto">
            <a:xfrm>
              <a:off x="3745" y="1987"/>
              <a:ext cx="499"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sz="2800">
                  <a:solidFill>
                    <a:srgbClr val="3333CC"/>
                  </a:solidFill>
                  <a:latin typeface="微软雅黑" panose="020B0503020204020204" charset="-122"/>
                  <a:ea typeface="微软雅黑" panose="020B0503020204020204" charset="-122"/>
                </a:rPr>
                <a:t>B</a:t>
              </a:r>
            </a:p>
          </p:txBody>
        </p:sp>
        <p:sp>
          <p:nvSpPr>
            <p:cNvPr id="62490" name="Text Box 26"/>
            <p:cNvSpPr txBox="1">
              <a:spLocks noChangeArrowheads="1"/>
            </p:cNvSpPr>
            <p:nvPr/>
          </p:nvSpPr>
          <p:spPr bwMode="auto">
            <a:xfrm>
              <a:off x="5151" y="989"/>
              <a:ext cx="499"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sz="2800">
                  <a:solidFill>
                    <a:srgbClr val="3333CC"/>
                  </a:solidFill>
                  <a:latin typeface="微软雅黑" panose="020B0503020204020204" charset="-122"/>
                  <a:ea typeface="微软雅黑" panose="020B0503020204020204" charset="-122"/>
                </a:rPr>
                <a:t>D</a:t>
              </a:r>
            </a:p>
          </p:txBody>
        </p:sp>
        <p:sp>
          <p:nvSpPr>
            <p:cNvPr id="62491" name="Text Box 27"/>
            <p:cNvSpPr txBox="1">
              <a:spLocks noChangeArrowheads="1"/>
            </p:cNvSpPr>
            <p:nvPr/>
          </p:nvSpPr>
          <p:spPr bwMode="auto">
            <a:xfrm>
              <a:off x="5288" y="1851"/>
              <a:ext cx="317"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sz="2800">
                  <a:solidFill>
                    <a:srgbClr val="3333CC"/>
                  </a:solidFill>
                  <a:latin typeface="微软雅黑" panose="020B0503020204020204" charset="-122"/>
                  <a:ea typeface="微软雅黑" panose="020B0503020204020204" charset="-122"/>
                </a:rPr>
                <a:t>C</a:t>
              </a:r>
            </a:p>
          </p:txBody>
        </p:sp>
        <p:sp>
          <p:nvSpPr>
            <p:cNvPr id="62492" name="Text Box 28"/>
            <p:cNvSpPr txBox="1">
              <a:spLocks noChangeArrowheads="1"/>
            </p:cNvSpPr>
            <p:nvPr/>
          </p:nvSpPr>
          <p:spPr bwMode="auto">
            <a:xfrm>
              <a:off x="3110" y="1067"/>
              <a:ext cx="318"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sz="2800">
                  <a:solidFill>
                    <a:srgbClr val="3333CC"/>
                  </a:solidFill>
                  <a:latin typeface="微软雅黑" panose="020B0503020204020204" charset="-122"/>
                  <a:ea typeface="微软雅黑" panose="020B0503020204020204" charset="-122"/>
                </a:rPr>
                <a:t>O</a:t>
              </a:r>
            </a:p>
          </p:txBody>
        </p:sp>
      </p:grpSp>
      <p:sp>
        <p:nvSpPr>
          <p:cNvPr id="62493" name="Text Box 29"/>
          <p:cNvSpPr txBox="1">
            <a:spLocks noChangeArrowheads="1"/>
          </p:cNvSpPr>
          <p:nvPr/>
        </p:nvSpPr>
        <p:spPr bwMode="auto">
          <a:xfrm>
            <a:off x="2377442" y="3676806"/>
            <a:ext cx="93662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sz="2800">
                <a:solidFill>
                  <a:srgbClr val="3333CC"/>
                </a:solidFill>
                <a:latin typeface="微软雅黑" panose="020B0503020204020204" charset="-122"/>
                <a:ea typeface="微软雅黑" panose="020B0503020204020204" charset="-122"/>
                <a:cs typeface="微软雅黑" panose="020B0503020204020204" charset="-122"/>
              </a:rPr>
              <a:t>A´</a:t>
            </a:r>
          </a:p>
        </p:txBody>
      </p:sp>
      <p:sp>
        <p:nvSpPr>
          <p:cNvPr id="62494" name="Text Box 30"/>
          <p:cNvSpPr txBox="1">
            <a:spLocks noChangeArrowheads="1"/>
          </p:cNvSpPr>
          <p:nvPr/>
        </p:nvSpPr>
        <p:spPr bwMode="auto">
          <a:xfrm>
            <a:off x="2882267" y="1400331"/>
            <a:ext cx="7620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sz="2800">
                <a:solidFill>
                  <a:srgbClr val="3333CC"/>
                </a:solidFill>
                <a:latin typeface="微软雅黑" panose="020B0503020204020204" charset="-122"/>
                <a:ea typeface="微软雅黑" panose="020B0503020204020204" charset="-122"/>
                <a:cs typeface="微软雅黑" panose="020B0503020204020204" charset="-122"/>
              </a:rPr>
              <a:t>B´</a:t>
            </a:r>
          </a:p>
        </p:txBody>
      </p:sp>
      <p:sp>
        <p:nvSpPr>
          <p:cNvPr id="62495" name="Text Box 31"/>
          <p:cNvSpPr txBox="1">
            <a:spLocks noChangeArrowheads="1"/>
          </p:cNvSpPr>
          <p:nvPr/>
        </p:nvSpPr>
        <p:spPr bwMode="auto">
          <a:xfrm>
            <a:off x="496889" y="4159724"/>
            <a:ext cx="10287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zh-CN" altLang="en-US" sz="2800">
                <a:solidFill>
                  <a:srgbClr val="FF0000"/>
                </a:solidFill>
                <a:latin typeface="微软雅黑" panose="020B0503020204020204" charset="-122"/>
                <a:ea typeface="微软雅黑" panose="020B0503020204020204" charset="-122"/>
                <a:cs typeface="微软雅黑" panose="020B0503020204020204" charset="-122"/>
              </a:rPr>
              <a:t>画法</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p>
        </p:txBody>
      </p:sp>
      <p:sp>
        <p:nvSpPr>
          <p:cNvPr id="62496" name="Text Box 32"/>
          <p:cNvSpPr txBox="1">
            <a:spLocks noChangeArrowheads="1"/>
          </p:cNvSpPr>
          <p:nvPr/>
        </p:nvSpPr>
        <p:spPr bwMode="auto">
          <a:xfrm>
            <a:off x="511810" y="4615815"/>
            <a:ext cx="897572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2800">
                <a:solidFill>
                  <a:srgbClr val="FF0000"/>
                </a:solidFill>
                <a:latin typeface="微软雅黑" panose="020B0503020204020204" charset="-122"/>
                <a:ea typeface="微软雅黑" panose="020B0503020204020204" charset="-122"/>
                <a:cs typeface="微软雅黑" panose="020B0503020204020204" charset="-122"/>
              </a:rPr>
              <a:t>1.</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连接</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AO</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 </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并延长到</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A</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使</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OA</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OA</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得到点</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的对称点</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A</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p>
        </p:txBody>
      </p:sp>
      <p:sp>
        <p:nvSpPr>
          <p:cNvPr id="62497" name="Text Box 33"/>
          <p:cNvSpPr txBox="1">
            <a:spLocks noChangeArrowheads="1"/>
          </p:cNvSpPr>
          <p:nvPr/>
        </p:nvSpPr>
        <p:spPr bwMode="auto">
          <a:xfrm>
            <a:off x="568960" y="5149215"/>
            <a:ext cx="665226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zh-CN" sz="2800">
                <a:solidFill>
                  <a:srgbClr val="FF0000"/>
                </a:solidFill>
                <a:latin typeface="微软雅黑" panose="020B0503020204020204" charset="-122"/>
                <a:ea typeface="微软雅黑" panose="020B0503020204020204" charset="-122"/>
                <a:cs typeface="微软雅黑" panose="020B0503020204020204" charset="-122"/>
              </a:rPr>
              <a:t>2.</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同样画</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B、C、D</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的对称点</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B</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C</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D</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p>
        </p:txBody>
      </p:sp>
      <p:sp>
        <p:nvSpPr>
          <p:cNvPr id="62498" name="Text Box 34"/>
          <p:cNvSpPr txBox="1">
            <a:spLocks noChangeArrowheads="1"/>
          </p:cNvSpPr>
          <p:nvPr/>
        </p:nvSpPr>
        <p:spPr bwMode="auto">
          <a:xfrm>
            <a:off x="511494" y="5651021"/>
            <a:ext cx="6221413"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a:solidFill>
                  <a:srgbClr val="FF0000"/>
                </a:solidFill>
                <a:latin typeface="微软雅黑" panose="020B0503020204020204" charset="-122"/>
                <a:ea typeface="微软雅黑" panose="020B0503020204020204" charset="-122"/>
                <a:cs typeface="微软雅黑" panose="020B0503020204020204" charset="-122"/>
              </a:rPr>
              <a:t>3.</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顺次连接</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A</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B</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C</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D</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各点</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p>
        </p:txBody>
      </p:sp>
      <p:sp>
        <p:nvSpPr>
          <p:cNvPr id="62499" name="Text Box 35"/>
          <p:cNvSpPr txBox="1">
            <a:spLocks noChangeArrowheads="1"/>
          </p:cNvSpPr>
          <p:nvPr/>
        </p:nvSpPr>
        <p:spPr bwMode="auto">
          <a:xfrm>
            <a:off x="438469" y="6200296"/>
            <a:ext cx="70485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a:solidFill>
                  <a:srgbClr val="FF0000"/>
                </a:solidFill>
                <a:latin typeface="微软雅黑" panose="020B0503020204020204" charset="-122"/>
                <a:ea typeface="微软雅黑" panose="020B0503020204020204" charset="-122"/>
                <a:cs typeface="微软雅黑" panose="020B0503020204020204" charset="-122"/>
              </a:rPr>
              <a:t>所以，四边形</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A</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B</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C</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D</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就是所求的四边形</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2482"/>
                                        </p:tgtEl>
                                        <p:attrNameLst>
                                          <p:attrName>style.visibility</p:attrName>
                                        </p:attrNameLst>
                                      </p:cBhvr>
                                      <p:to>
                                        <p:strVal val="visible"/>
                                      </p:to>
                                    </p:set>
                                    <p:anim calcmode="lin" valueType="num">
                                      <p:cBhvr additive="base">
                                        <p:cTn id="7" dur="500" fill="hold"/>
                                        <p:tgtEl>
                                          <p:spTgt spid="62482"/>
                                        </p:tgtEl>
                                        <p:attrNameLst>
                                          <p:attrName>ppt_x</p:attrName>
                                        </p:attrNameLst>
                                      </p:cBhvr>
                                      <p:tavLst>
                                        <p:tav tm="0">
                                          <p:val>
                                            <p:strVal val="0-#ppt_w/2"/>
                                          </p:val>
                                        </p:tav>
                                        <p:tav tm="100000">
                                          <p:val>
                                            <p:strVal val="#ppt_x"/>
                                          </p:val>
                                        </p:tav>
                                      </p:tavLst>
                                    </p:anim>
                                    <p:anim calcmode="lin" valueType="num">
                                      <p:cBhvr additive="base">
                                        <p:cTn id="8" dur="500" fill="hold"/>
                                        <p:tgtEl>
                                          <p:spTgt spid="6248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6246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62495"/>
                                        </p:tgtEl>
                                        <p:attrNameLst>
                                          <p:attrName>style.visibility</p:attrName>
                                        </p:attrNameLst>
                                      </p:cBhvr>
                                      <p:to>
                                        <p:strVal val="visible"/>
                                      </p:to>
                                    </p:set>
                                  </p:childTnLst>
                                </p:cTn>
                              </p:par>
                            </p:childTnLst>
                          </p:cTn>
                        </p:par>
                        <p:par>
                          <p:cTn id="17" fill="hold">
                            <p:stCondLst>
                              <p:cond delay="500"/>
                            </p:stCondLst>
                            <p:childTnLst>
                              <p:par>
                                <p:cTn id="18" presetID="12" presetClass="entr" presetSubtype="4" fill="hold" grpId="0" nodeType="afterEffect">
                                  <p:stCondLst>
                                    <p:cond delay="0"/>
                                  </p:stCondLst>
                                  <p:childTnLst>
                                    <p:set>
                                      <p:cBhvr>
                                        <p:cTn id="19" dur="1" fill="hold">
                                          <p:stCondLst>
                                            <p:cond delay="0"/>
                                          </p:stCondLst>
                                        </p:cTn>
                                        <p:tgtEl>
                                          <p:spTgt spid="62496"/>
                                        </p:tgtEl>
                                        <p:attrNameLst>
                                          <p:attrName>style.visibility</p:attrName>
                                        </p:attrNameLst>
                                      </p:cBhvr>
                                      <p:to>
                                        <p:strVal val="visible"/>
                                      </p:to>
                                    </p:set>
                                    <p:animEffect transition="in" filter="slide(fromBottom)">
                                      <p:cBhvr>
                                        <p:cTn id="20" dur="500"/>
                                        <p:tgtEl>
                                          <p:spTgt spid="6249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62471"/>
                                        </p:tgtEl>
                                        <p:attrNameLst>
                                          <p:attrName>style.visibility</p:attrName>
                                        </p:attrNameLst>
                                      </p:cBhvr>
                                      <p:to>
                                        <p:strVal val="visible"/>
                                      </p:to>
                                    </p:set>
                                    <p:animEffect transition="in" filter="wipe(up)">
                                      <p:cBhvr>
                                        <p:cTn id="25" dur="500"/>
                                        <p:tgtEl>
                                          <p:spTgt spid="6247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62470"/>
                                        </p:tgtEl>
                                        <p:attrNameLst>
                                          <p:attrName>style.visibility</p:attrName>
                                        </p:attrNameLst>
                                      </p:cBhvr>
                                      <p:to>
                                        <p:strVal val="visible"/>
                                      </p:to>
                                    </p:set>
                                    <p:animEffect transition="in" filter="wipe(up)">
                                      <p:cBhvr>
                                        <p:cTn id="30" dur="500"/>
                                        <p:tgtEl>
                                          <p:spTgt spid="62470"/>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249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0" presetClass="entr" presetSubtype="0" fill="hold" grpId="0" nodeType="clickEffect">
                                  <p:stCondLst>
                                    <p:cond delay="0"/>
                                  </p:stCondLst>
                                  <p:childTnLst>
                                    <p:set>
                                      <p:cBhvr>
                                        <p:cTn id="38" dur="1" fill="hold">
                                          <p:stCondLst>
                                            <p:cond delay="0"/>
                                          </p:stCondLst>
                                        </p:cTn>
                                        <p:tgtEl>
                                          <p:spTgt spid="62497"/>
                                        </p:tgtEl>
                                        <p:attrNameLst>
                                          <p:attrName>style.visibility</p:attrName>
                                        </p:attrNameLst>
                                      </p:cBhvr>
                                      <p:to>
                                        <p:strVal val="visible"/>
                                      </p:to>
                                    </p:set>
                                    <p:animEffect transition="in" filter="wedge">
                                      <p:cBhvr>
                                        <p:cTn id="39" dur="500"/>
                                        <p:tgtEl>
                                          <p:spTgt spid="6249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62474"/>
                                        </p:tgtEl>
                                        <p:attrNameLst>
                                          <p:attrName>style.visibility</p:attrName>
                                        </p:attrNameLst>
                                      </p:cBhvr>
                                      <p:to>
                                        <p:strVal val="visible"/>
                                      </p:to>
                                    </p:set>
                                    <p:animEffect transition="in" filter="wipe(down)">
                                      <p:cBhvr>
                                        <p:cTn id="44" dur="500"/>
                                        <p:tgtEl>
                                          <p:spTgt spid="62474"/>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62475"/>
                                        </p:tgtEl>
                                        <p:attrNameLst>
                                          <p:attrName>style.visibility</p:attrName>
                                        </p:attrNameLst>
                                      </p:cBhvr>
                                      <p:to>
                                        <p:strVal val="visible"/>
                                      </p:to>
                                    </p:set>
                                    <p:animEffect transition="in" filter="wipe(down)">
                                      <p:cBhvr>
                                        <p:cTn id="49" dur="500"/>
                                        <p:tgtEl>
                                          <p:spTgt spid="62475"/>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499"/>
                                          </p:stCondLst>
                                        </p:cTn>
                                        <p:tgtEl>
                                          <p:spTgt spid="62494"/>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62472"/>
                                        </p:tgtEl>
                                        <p:attrNameLst>
                                          <p:attrName>style.visibility</p:attrName>
                                        </p:attrNameLst>
                                      </p:cBhvr>
                                      <p:to>
                                        <p:strVal val="visible"/>
                                      </p:to>
                                    </p:set>
                                    <p:animEffect transition="in" filter="wipe(down)">
                                      <p:cBhvr>
                                        <p:cTn id="58" dur="500"/>
                                        <p:tgtEl>
                                          <p:spTgt spid="62472"/>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62469"/>
                                        </p:tgtEl>
                                        <p:attrNameLst>
                                          <p:attrName>style.visibility</p:attrName>
                                        </p:attrNameLst>
                                      </p:cBhvr>
                                      <p:to>
                                        <p:strVal val="visible"/>
                                      </p:to>
                                    </p:set>
                                    <p:animEffect transition="in" filter="wipe(down)">
                                      <p:cBhvr>
                                        <p:cTn id="63" dur="500"/>
                                        <p:tgtEl>
                                          <p:spTgt spid="62469"/>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499"/>
                                          </p:stCondLst>
                                        </p:cTn>
                                        <p:tgtEl>
                                          <p:spTgt spid="62480"/>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22" presetClass="entr" presetSubtype="2" fill="hold" grpId="0" nodeType="clickEffect">
                                  <p:stCondLst>
                                    <p:cond delay="0"/>
                                  </p:stCondLst>
                                  <p:childTnLst>
                                    <p:set>
                                      <p:cBhvr>
                                        <p:cTn id="71" dur="1" fill="hold">
                                          <p:stCondLst>
                                            <p:cond delay="0"/>
                                          </p:stCondLst>
                                        </p:cTn>
                                        <p:tgtEl>
                                          <p:spTgt spid="62468"/>
                                        </p:tgtEl>
                                        <p:attrNameLst>
                                          <p:attrName>style.visibility</p:attrName>
                                        </p:attrNameLst>
                                      </p:cBhvr>
                                      <p:to>
                                        <p:strVal val="visible"/>
                                      </p:to>
                                    </p:set>
                                    <p:animEffect transition="in" filter="wipe(right)">
                                      <p:cBhvr>
                                        <p:cTn id="72" dur="500"/>
                                        <p:tgtEl>
                                          <p:spTgt spid="6246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2" fill="hold" grpId="0" nodeType="clickEffect">
                                  <p:stCondLst>
                                    <p:cond delay="0"/>
                                  </p:stCondLst>
                                  <p:childTnLst>
                                    <p:set>
                                      <p:cBhvr>
                                        <p:cTn id="76" dur="1" fill="hold">
                                          <p:stCondLst>
                                            <p:cond delay="0"/>
                                          </p:stCondLst>
                                        </p:cTn>
                                        <p:tgtEl>
                                          <p:spTgt spid="62473"/>
                                        </p:tgtEl>
                                        <p:attrNameLst>
                                          <p:attrName>style.visibility</p:attrName>
                                        </p:attrNameLst>
                                      </p:cBhvr>
                                      <p:to>
                                        <p:strVal val="visible"/>
                                      </p:to>
                                    </p:set>
                                    <p:animEffect transition="in" filter="wipe(right)">
                                      <p:cBhvr>
                                        <p:cTn id="77" dur="500"/>
                                        <p:tgtEl>
                                          <p:spTgt spid="62473"/>
                                        </p:tgtEl>
                                      </p:cBhvr>
                                    </p:animEffec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499"/>
                                          </p:stCondLst>
                                        </p:cTn>
                                        <p:tgtEl>
                                          <p:spTgt spid="62481"/>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499"/>
                                          </p:stCondLst>
                                        </p:cTn>
                                        <p:tgtEl>
                                          <p:spTgt spid="62498"/>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62476"/>
                                        </p:tgtEl>
                                        <p:attrNameLst>
                                          <p:attrName>style.visibility</p:attrName>
                                        </p:attrNameLst>
                                      </p:cBhvr>
                                      <p:to>
                                        <p:strVal val="visible"/>
                                      </p:to>
                                    </p:set>
                                    <p:animEffect transition="in" filter="wipe(down)">
                                      <p:cBhvr>
                                        <p:cTn id="90" dur="500"/>
                                        <p:tgtEl>
                                          <p:spTgt spid="62476"/>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2" fill="hold" grpId="0" nodeType="clickEffect">
                                  <p:stCondLst>
                                    <p:cond delay="0"/>
                                  </p:stCondLst>
                                  <p:childTnLst>
                                    <p:set>
                                      <p:cBhvr>
                                        <p:cTn id="94" dur="1" fill="hold">
                                          <p:stCondLst>
                                            <p:cond delay="0"/>
                                          </p:stCondLst>
                                        </p:cTn>
                                        <p:tgtEl>
                                          <p:spTgt spid="62477"/>
                                        </p:tgtEl>
                                        <p:attrNameLst>
                                          <p:attrName>style.visibility</p:attrName>
                                        </p:attrNameLst>
                                      </p:cBhvr>
                                      <p:to>
                                        <p:strVal val="visible"/>
                                      </p:to>
                                    </p:set>
                                    <p:animEffect transition="in" filter="wipe(right)">
                                      <p:cBhvr>
                                        <p:cTn id="95" dur="500"/>
                                        <p:tgtEl>
                                          <p:spTgt spid="62477"/>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grpId="0" nodeType="clickEffect">
                                  <p:stCondLst>
                                    <p:cond delay="0"/>
                                  </p:stCondLst>
                                  <p:childTnLst>
                                    <p:set>
                                      <p:cBhvr>
                                        <p:cTn id="99" dur="1" fill="hold">
                                          <p:stCondLst>
                                            <p:cond delay="0"/>
                                          </p:stCondLst>
                                        </p:cTn>
                                        <p:tgtEl>
                                          <p:spTgt spid="62479"/>
                                        </p:tgtEl>
                                        <p:attrNameLst>
                                          <p:attrName>style.visibility</p:attrName>
                                        </p:attrNameLst>
                                      </p:cBhvr>
                                      <p:to>
                                        <p:strVal val="visible"/>
                                      </p:to>
                                    </p:set>
                                    <p:animEffect transition="in" filter="wipe(left)">
                                      <p:cBhvr>
                                        <p:cTn id="100" dur="500"/>
                                        <p:tgtEl>
                                          <p:spTgt spid="62479"/>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8" fill="hold" grpId="0" nodeType="clickEffect">
                                  <p:stCondLst>
                                    <p:cond delay="0"/>
                                  </p:stCondLst>
                                  <p:childTnLst>
                                    <p:set>
                                      <p:cBhvr>
                                        <p:cTn id="104" dur="1" fill="hold">
                                          <p:stCondLst>
                                            <p:cond delay="0"/>
                                          </p:stCondLst>
                                        </p:cTn>
                                        <p:tgtEl>
                                          <p:spTgt spid="62478"/>
                                        </p:tgtEl>
                                        <p:attrNameLst>
                                          <p:attrName>style.visibility</p:attrName>
                                        </p:attrNameLst>
                                      </p:cBhvr>
                                      <p:to>
                                        <p:strVal val="visible"/>
                                      </p:to>
                                    </p:set>
                                    <p:animEffect transition="in" filter="wipe(left)">
                                      <p:cBhvr>
                                        <p:cTn id="105" dur="500"/>
                                        <p:tgtEl>
                                          <p:spTgt spid="62478"/>
                                        </p:tgtEl>
                                      </p:cBhvr>
                                    </p:animEffect>
                                  </p:childTnLst>
                                </p:cTn>
                              </p:par>
                            </p:childTnLst>
                          </p:cTn>
                        </p:par>
                      </p:childTnLst>
                    </p:cTn>
                  </p:par>
                  <p:par>
                    <p:cTn id="106" fill="hold">
                      <p:stCondLst>
                        <p:cond delay="indefinite"/>
                      </p:stCondLst>
                      <p:childTnLst>
                        <p:par>
                          <p:cTn id="107" fill="hold">
                            <p:stCondLst>
                              <p:cond delay="0"/>
                            </p:stCondLst>
                            <p:childTnLst>
                              <p:par>
                                <p:cTn id="108" presetID="18" presetClass="entr" presetSubtype="6" fill="hold" grpId="0" nodeType="clickEffect">
                                  <p:stCondLst>
                                    <p:cond delay="0"/>
                                  </p:stCondLst>
                                  <p:childTnLst>
                                    <p:set>
                                      <p:cBhvr>
                                        <p:cTn id="109" dur="1" fill="hold">
                                          <p:stCondLst>
                                            <p:cond delay="0"/>
                                          </p:stCondLst>
                                        </p:cTn>
                                        <p:tgtEl>
                                          <p:spTgt spid="62499"/>
                                        </p:tgtEl>
                                        <p:attrNameLst>
                                          <p:attrName>style.visibility</p:attrName>
                                        </p:attrNameLst>
                                      </p:cBhvr>
                                      <p:to>
                                        <p:strVal val="visible"/>
                                      </p:to>
                                    </p:set>
                                    <p:animEffect transition="in" filter="strips(downRight)">
                                      <p:cBhvr>
                                        <p:cTn id="110" dur="500"/>
                                        <p:tgtEl>
                                          <p:spTgt spid="62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p:bldP spid="62468" grpId="0" animBg="1"/>
      <p:bldP spid="62469" grpId="0" animBg="1"/>
      <p:bldP spid="62470" grpId="0" animBg="1"/>
      <p:bldP spid="62471" grpId="0" animBg="1"/>
      <p:bldP spid="62472" grpId="0" animBg="1"/>
      <p:bldP spid="62473" grpId="0" animBg="1"/>
      <p:bldP spid="62474" grpId="0" animBg="1"/>
      <p:bldP spid="62475" grpId="0" animBg="1"/>
      <p:bldP spid="62476" grpId="0" animBg="1"/>
      <p:bldP spid="62477" grpId="0" animBg="1"/>
      <p:bldP spid="62478" grpId="0" animBg="1"/>
      <p:bldP spid="62479" grpId="0" animBg="1"/>
      <p:bldP spid="62480" grpId="0"/>
      <p:bldP spid="62481" grpId="0"/>
      <p:bldP spid="62493" grpId="0"/>
      <p:bldP spid="62494" grpId="0"/>
      <p:bldP spid="62495" grpId="0"/>
      <p:bldP spid="62496" grpId="0"/>
      <p:bldP spid="62497" grpId="0"/>
      <p:bldP spid="62498" grpId="0"/>
      <p:bldP spid="62499"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grpSp>
        <p:nvGrpSpPr>
          <p:cNvPr id="2" name="组合 1"/>
          <p:cNvGrpSpPr/>
          <p:nvPr/>
        </p:nvGrpSpPr>
        <p:grpSpPr>
          <a:xfrm>
            <a:off x="477520" y="222250"/>
            <a:ext cx="2247900" cy="583565"/>
            <a:chOff x="752" y="350"/>
            <a:chExt cx="3540" cy="919"/>
          </a:xfrm>
        </p:grpSpPr>
        <p:sp>
          <p:nvSpPr>
            <p:cNvPr id="3" name="文本框 3">
              <a:hlinkClick r:id="" action="ppaction://noaction"/>
            </p:cNvPr>
            <p:cNvSpPr txBox="1"/>
            <p:nvPr/>
          </p:nvSpPr>
          <p:spPr>
            <a:xfrm>
              <a:off x="1444" y="350"/>
              <a:ext cx="2848" cy="919"/>
            </a:xfrm>
            <a:prstGeom prst="rect">
              <a:avLst/>
            </a:prstGeom>
            <a:noFill/>
          </p:spPr>
          <p:txBody>
            <a:bodyPr wrap="none" rtlCol="0">
              <a:spAutoFit/>
            </a:bodyPr>
            <a:lstStyle/>
            <a:p>
              <a:r>
                <a:rPr lang="zh-CN" altLang="en-US" sz="3200" b="1" smtClean="0">
                  <a:solidFill>
                    <a:srgbClr val="FF6600"/>
                  </a:solidFill>
                  <a:latin typeface="微软雅黑" panose="020B0503020204020204" charset="-122"/>
                  <a:ea typeface="微软雅黑" panose="020B0503020204020204" charset="-122"/>
                </a:rPr>
                <a:t>随堂演练</a:t>
              </a:r>
            </a:p>
          </p:txBody>
        </p:sp>
        <p:grpSp>
          <p:nvGrpSpPr>
            <p:cNvPr id="4" name="组合 3"/>
            <p:cNvGrpSpPr/>
            <p:nvPr/>
          </p:nvGrpSpPr>
          <p:grpSpPr>
            <a:xfrm>
              <a:off x="752" y="540"/>
              <a:ext cx="692" cy="442"/>
              <a:chOff x="7703976" y="5138335"/>
              <a:chExt cx="1084013" cy="853067"/>
            </a:xfrm>
          </p:grpSpPr>
          <p:sp>
            <p:nvSpPr>
              <p:cNvPr id="5"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6"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3"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
        <p:nvSpPr>
          <p:cNvPr id="7" name="TextBox 1"/>
          <p:cNvSpPr txBox="1">
            <a:spLocks noChangeArrowheads="1"/>
          </p:cNvSpPr>
          <p:nvPr/>
        </p:nvSpPr>
        <p:spPr bwMode="auto">
          <a:xfrm>
            <a:off x="191344" y="4165888"/>
            <a:ext cx="10801200" cy="233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800">
                <a:latin typeface="微软雅黑" panose="020B0503020204020204" charset="-122"/>
                <a:ea typeface="微软雅黑" panose="020B0503020204020204" charset="-122"/>
                <a:cs typeface="微软雅黑" panose="020B0503020204020204" charset="-122"/>
              </a:rPr>
              <a:t>2.</a:t>
            </a:r>
            <a:r>
              <a:rPr lang="zh-CN" altLang="en-US" sz="2800">
                <a:latin typeface="微软雅黑" panose="020B0503020204020204" charset="-122"/>
                <a:ea typeface="微软雅黑" panose="020B0503020204020204" charset="-122"/>
                <a:cs typeface="微软雅黑" panose="020B0503020204020204" charset="-122"/>
              </a:rPr>
              <a:t>下列图形中，既是轴对称图形又是中心对称图形的是（     ）</a:t>
            </a:r>
          </a:p>
          <a:p>
            <a:pPr>
              <a:lnSpc>
                <a:spcPct val="130000"/>
              </a:lnSpc>
            </a:pPr>
            <a:endParaRPr lang="zh-CN" altLang="en-US" sz="2800">
              <a:latin typeface="微软雅黑" panose="020B0503020204020204" charset="-122"/>
              <a:ea typeface="微软雅黑" panose="020B0503020204020204" charset="-122"/>
              <a:cs typeface="微软雅黑" panose="020B0503020204020204" charset="-122"/>
            </a:endParaRPr>
          </a:p>
          <a:p>
            <a:pPr>
              <a:lnSpc>
                <a:spcPct val="130000"/>
              </a:lnSpc>
            </a:pPr>
            <a:endParaRPr lang="zh-CN" altLang="en-US" sz="2800">
              <a:latin typeface="微软雅黑" panose="020B0503020204020204" charset="-122"/>
              <a:ea typeface="微软雅黑" panose="020B0503020204020204" charset="-122"/>
              <a:cs typeface="微软雅黑" panose="020B0503020204020204" charset="-122"/>
            </a:endParaRPr>
          </a:p>
          <a:p>
            <a:pPr>
              <a:lnSpc>
                <a:spcPct val="130000"/>
              </a:lnSpc>
            </a:pPr>
            <a:r>
              <a:rPr lang="en-US" altLang="zh-CN" sz="2800">
                <a:latin typeface="微软雅黑" panose="020B0503020204020204" charset="-122"/>
                <a:ea typeface="微软雅黑" panose="020B0503020204020204" charset="-122"/>
                <a:cs typeface="微软雅黑" panose="020B0503020204020204" charset="-122"/>
              </a:rPr>
              <a:t>              A</a:t>
            </a:r>
            <a:r>
              <a:rPr lang="zh-CN" altLang="en-US" sz="2800">
                <a:latin typeface="微软雅黑" panose="020B0503020204020204" charset="-122"/>
                <a:ea typeface="微软雅黑" panose="020B0503020204020204" charset="-122"/>
                <a:cs typeface="微软雅黑" panose="020B0503020204020204" charset="-122"/>
              </a:rPr>
              <a:t>．          </a:t>
            </a:r>
            <a:r>
              <a:rPr lang="en-US" altLang="zh-CN" sz="2800">
                <a:latin typeface="微软雅黑" panose="020B0503020204020204" charset="-122"/>
                <a:ea typeface="微软雅黑" panose="020B0503020204020204" charset="-122"/>
                <a:cs typeface="微软雅黑" panose="020B0503020204020204" charset="-122"/>
              </a:rPr>
              <a:t>B</a:t>
            </a:r>
            <a:r>
              <a:rPr lang="zh-CN" altLang="en-US" sz="2800">
                <a:latin typeface="微软雅黑" panose="020B0503020204020204" charset="-122"/>
                <a:ea typeface="微软雅黑" panose="020B0503020204020204" charset="-122"/>
                <a:cs typeface="微软雅黑" panose="020B0503020204020204" charset="-122"/>
              </a:rPr>
              <a:t>．         </a:t>
            </a:r>
            <a:r>
              <a:rPr lang="en-US" altLang="zh-CN" sz="2800">
                <a:latin typeface="微软雅黑" panose="020B0503020204020204" charset="-122"/>
                <a:ea typeface="微软雅黑" panose="020B0503020204020204" charset="-122"/>
                <a:cs typeface="微软雅黑" panose="020B0503020204020204" charset="-122"/>
              </a:rPr>
              <a:t>C</a:t>
            </a:r>
            <a:r>
              <a:rPr lang="zh-CN" altLang="en-US" sz="2800">
                <a:latin typeface="微软雅黑" panose="020B0503020204020204" charset="-122"/>
                <a:ea typeface="微软雅黑" panose="020B0503020204020204" charset="-122"/>
                <a:cs typeface="微软雅黑" panose="020B0503020204020204" charset="-122"/>
              </a:rPr>
              <a:t>．         </a:t>
            </a:r>
            <a:r>
              <a:rPr lang="en-US" altLang="zh-CN" sz="2800">
                <a:latin typeface="微软雅黑" panose="020B0503020204020204" charset="-122"/>
                <a:ea typeface="微软雅黑" panose="020B0503020204020204" charset="-122"/>
                <a:cs typeface="微软雅黑" panose="020B0503020204020204" charset="-122"/>
              </a:rPr>
              <a:t>D</a:t>
            </a:r>
            <a:r>
              <a:rPr lang="zh-CN" altLang="en-US" sz="2800">
                <a:latin typeface="微软雅黑" panose="020B0503020204020204" charset="-122"/>
                <a:ea typeface="微软雅黑" panose="020B0503020204020204" charset="-122"/>
                <a:cs typeface="微软雅黑" panose="020B0503020204020204" charset="-122"/>
              </a:rPr>
              <a:t>．</a:t>
            </a:r>
          </a:p>
        </p:txBody>
      </p:sp>
      <p:sp>
        <p:nvSpPr>
          <p:cNvPr id="8" name="TextBox 10"/>
          <p:cNvSpPr txBox="1">
            <a:spLocks noChangeArrowheads="1"/>
          </p:cNvSpPr>
          <p:nvPr/>
        </p:nvSpPr>
        <p:spPr bwMode="auto">
          <a:xfrm>
            <a:off x="9120505" y="4197350"/>
            <a:ext cx="545465"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800">
                <a:solidFill>
                  <a:srgbClr val="FF0000"/>
                </a:solidFill>
                <a:latin typeface="Times New Roman" panose="02020603050405020304" pitchFamily="18" charset="0"/>
                <a:ea typeface="黑体" panose="02010609060101010101" pitchFamily="49" charset="-122"/>
              </a:rPr>
              <a:t>D</a:t>
            </a:r>
          </a:p>
        </p:txBody>
      </p:sp>
      <p:pic>
        <p:nvPicPr>
          <p:cNvPr id="10" name="图片 3" descr="学科网(www.zxxk.com)--教育资源门户，提供试卷、教案、课件、论文、素材及各类教学资源下载，还有大量而丰富的教学相关资讯！"/>
          <p:cNvPicPr>
            <a:picLocks noChangeAspect="1" noChangeArrowheads="1"/>
          </p:cNvPicPr>
          <p:nvPr/>
        </p:nvPicPr>
        <p:blipFill>
          <a:blip r:embed="rId2"/>
          <a:stretch>
            <a:fillRect/>
          </a:stretch>
        </p:blipFill>
        <p:spPr bwMode="auto">
          <a:xfrm>
            <a:off x="1180808" y="4814628"/>
            <a:ext cx="5151437"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8"/>
          <p:cNvSpPr>
            <a:spLocks noChangeArrowheads="1"/>
          </p:cNvSpPr>
          <p:nvPr/>
        </p:nvSpPr>
        <p:spPr bwMode="auto">
          <a:xfrm>
            <a:off x="227348" y="805978"/>
            <a:ext cx="11737304" cy="181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800">
                <a:latin typeface="微软雅黑" panose="020B0503020204020204" charset="-122"/>
                <a:ea typeface="微软雅黑" panose="020B0503020204020204" charset="-122"/>
                <a:cs typeface="微软雅黑" panose="020B0503020204020204" charset="-122"/>
              </a:rPr>
              <a:t>1.</a:t>
            </a:r>
            <a:r>
              <a:rPr lang="zh-CN" altLang="en-US" sz="2800">
                <a:latin typeface="微软雅黑" panose="020B0503020204020204" charset="-122"/>
                <a:ea typeface="微软雅黑" panose="020B0503020204020204" charset="-122"/>
                <a:cs typeface="微软雅黑" panose="020B0503020204020204" charset="-122"/>
              </a:rPr>
              <a:t>下列图案都是由字母“m”经过变形、组合而成的，其中</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不是</a:t>
            </a:r>
            <a:r>
              <a:rPr lang="zh-CN" altLang="en-US" sz="2800">
                <a:latin typeface="微软雅黑" panose="020B0503020204020204" charset="-122"/>
                <a:ea typeface="微软雅黑" panose="020B0503020204020204" charset="-122"/>
                <a:cs typeface="微软雅黑" panose="020B0503020204020204" charset="-122"/>
              </a:rPr>
              <a:t>中心对称图形的是</a:t>
            </a:r>
            <a:r>
              <a:rPr lang="zh-CN" altLang="en-US" sz="2800">
                <a:latin typeface="Times New Roman" panose="02020603050405020304" pitchFamily="18" charset="0"/>
                <a:ea typeface="黑体" panose="02010609060101010101" pitchFamily="49" charset="-122"/>
              </a:rPr>
              <a:t>（　　）</a:t>
            </a:r>
          </a:p>
          <a:p>
            <a:endParaRPr lang="zh-CN" altLang="en-US" sz="2800">
              <a:latin typeface="Times New Roman" panose="02020603050405020304" pitchFamily="18" charset="0"/>
              <a:ea typeface="黑体" panose="02010609060101010101" pitchFamily="49" charset="-122"/>
            </a:endParaRPr>
          </a:p>
        </p:txBody>
      </p:sp>
      <p:sp>
        <p:nvSpPr>
          <p:cNvPr id="12" name="Text Box 7"/>
          <p:cNvSpPr txBox="1">
            <a:spLocks noChangeArrowheads="1"/>
          </p:cNvSpPr>
          <p:nvPr/>
        </p:nvSpPr>
        <p:spPr bwMode="auto">
          <a:xfrm>
            <a:off x="2279576" y="1546547"/>
            <a:ext cx="4841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a:solidFill>
                  <a:srgbClr val="FF0000"/>
                </a:solidFill>
                <a:latin typeface="Times New Roman" panose="02020603050405020304" pitchFamily="18" charset="0"/>
                <a:ea typeface="黑体" panose="02010609060101010101" pitchFamily="49" charset="-122"/>
              </a:rPr>
              <a:t>B</a:t>
            </a:r>
          </a:p>
        </p:txBody>
      </p:sp>
      <p:grpSp>
        <p:nvGrpSpPr>
          <p:cNvPr id="14" name="组合 13"/>
          <p:cNvGrpSpPr/>
          <p:nvPr/>
        </p:nvGrpSpPr>
        <p:grpSpPr>
          <a:xfrm>
            <a:off x="633095" y="2163445"/>
            <a:ext cx="7515225" cy="1908349"/>
            <a:chOff x="1254523" y="2188691"/>
            <a:chExt cx="8640762" cy="2734781"/>
          </a:xfrm>
        </p:grpSpPr>
        <p:sp>
          <p:nvSpPr>
            <p:cNvPr id="15" name="Text Box 3"/>
            <p:cNvSpPr txBox="1">
              <a:spLocks noChangeArrowheads="1"/>
            </p:cNvSpPr>
            <p:nvPr/>
          </p:nvSpPr>
          <p:spPr bwMode="auto">
            <a:xfrm>
              <a:off x="1822481" y="4175457"/>
              <a:ext cx="936625" cy="748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a:latin typeface="Times New Roman" panose="02020603050405020304" pitchFamily="18" charset="0"/>
                  <a:ea typeface="黑体" panose="02010609060101010101" pitchFamily="49" charset="-122"/>
                </a:rPr>
                <a:t>A</a:t>
              </a:r>
            </a:p>
          </p:txBody>
        </p:sp>
        <p:sp>
          <p:nvSpPr>
            <p:cNvPr id="17" name="Text Box 4"/>
            <p:cNvSpPr txBox="1">
              <a:spLocks noChangeArrowheads="1"/>
            </p:cNvSpPr>
            <p:nvPr/>
          </p:nvSpPr>
          <p:spPr bwMode="auto">
            <a:xfrm>
              <a:off x="3910044" y="4175457"/>
              <a:ext cx="936625" cy="748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a:latin typeface="Times New Roman" panose="02020603050405020304" pitchFamily="18" charset="0"/>
                  <a:ea typeface="黑体" panose="02010609060101010101" pitchFamily="49" charset="-122"/>
                </a:rPr>
                <a:t>B</a:t>
              </a:r>
            </a:p>
          </p:txBody>
        </p:sp>
        <p:sp>
          <p:nvSpPr>
            <p:cNvPr id="18" name="Text Box 5"/>
            <p:cNvSpPr txBox="1">
              <a:spLocks noChangeArrowheads="1"/>
            </p:cNvSpPr>
            <p:nvPr/>
          </p:nvSpPr>
          <p:spPr bwMode="auto">
            <a:xfrm>
              <a:off x="6213506" y="4175457"/>
              <a:ext cx="936625" cy="748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a:latin typeface="Times New Roman" panose="02020603050405020304" pitchFamily="18" charset="0"/>
                  <a:ea typeface="黑体" panose="02010609060101010101" pitchFamily="49" charset="-122"/>
                </a:rPr>
                <a:t>C</a:t>
              </a:r>
            </a:p>
          </p:txBody>
        </p:sp>
        <p:sp>
          <p:nvSpPr>
            <p:cNvPr id="19" name="Text Box 6"/>
            <p:cNvSpPr txBox="1">
              <a:spLocks noChangeArrowheads="1"/>
            </p:cNvSpPr>
            <p:nvPr/>
          </p:nvSpPr>
          <p:spPr bwMode="auto">
            <a:xfrm>
              <a:off x="8445531" y="4175457"/>
              <a:ext cx="936625" cy="748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a:latin typeface="Times New Roman" panose="02020603050405020304" pitchFamily="18" charset="0"/>
                  <a:ea typeface="黑体" panose="02010609060101010101" pitchFamily="49" charset="-122"/>
                </a:rPr>
                <a:t>D</a:t>
              </a:r>
            </a:p>
          </p:txBody>
        </p:sp>
        <p:pic>
          <p:nvPicPr>
            <p:cNvPr id="20" name="Picture 12" descr="321456"/>
            <p:cNvPicPr>
              <a:picLocks noChangeAspect="1" noChangeArrowheads="1"/>
            </p:cNvPicPr>
            <p:nvPr/>
          </p:nvPicPr>
          <p:blipFill>
            <a:blip r:embed="rId3" cstate="email"/>
            <a:srcRect/>
            <a:stretch>
              <a:fillRect/>
            </a:stretch>
          </p:blipFill>
          <p:spPr bwMode="auto">
            <a:xfrm>
              <a:off x="1254523" y="2188691"/>
              <a:ext cx="8640762"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pic>
        <p:nvPicPr>
          <p:cNvPr id="72706" name="Picture 15" descr="菁优网"/>
          <p:cNvPicPr>
            <a:picLocks noChangeAspect="1"/>
          </p:cNvPicPr>
          <p:nvPr/>
        </p:nvPicPr>
        <p:blipFill>
          <a:blip r:embed="rId2" r:link="rId3"/>
          <a:stretch>
            <a:fillRect/>
          </a:stretch>
        </p:blipFill>
        <p:spPr>
          <a:xfrm>
            <a:off x="1196975" y="2112010"/>
            <a:ext cx="6710363" cy="1439863"/>
          </a:xfrm>
          <a:prstGeom prst="rect">
            <a:avLst/>
          </a:prstGeom>
          <a:noFill/>
          <a:ln w="9525">
            <a:noFill/>
          </a:ln>
        </p:spPr>
      </p:pic>
      <p:sp>
        <p:nvSpPr>
          <p:cNvPr id="72714" name="内容占位符 7"/>
          <p:cNvSpPr txBox="1"/>
          <p:nvPr/>
        </p:nvSpPr>
        <p:spPr>
          <a:xfrm>
            <a:off x="767398" y="892493"/>
            <a:ext cx="7569200" cy="737235"/>
          </a:xfrm>
          <a:prstGeom prst="rect">
            <a:avLst/>
          </a:prstGeom>
          <a:noFill/>
          <a:ln w="9525">
            <a:noFill/>
          </a:ln>
        </p:spPr>
        <p:txBody>
          <a:bodyPr>
            <a:sp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449580" lvl="0" indent="-449580" defTabSz="457200" eaLnBrk="1" hangingPunct="1">
              <a:lnSpc>
                <a:spcPct val="150000"/>
              </a:lnSpc>
              <a:spcBef>
                <a:spcPct val="0"/>
              </a:spcBef>
              <a:buFontTx/>
              <a:buNone/>
            </a:pPr>
            <a:r>
              <a:rPr lang="en-US" altLang="zh-CN" sz="2800">
                <a:solidFill>
                  <a:srgbClr val="000000"/>
                </a:solidFill>
                <a:latin typeface="微软雅黑" panose="020B0503020204020204" charset="-122"/>
                <a:ea typeface="微软雅黑" panose="020B0503020204020204" charset="-122"/>
                <a:cs typeface="微软雅黑" panose="020B0503020204020204" charset="-122"/>
              </a:rPr>
              <a:t>3.</a:t>
            </a:r>
            <a:r>
              <a:rPr lang="zh-CN" altLang="en-US" sz="2800">
                <a:solidFill>
                  <a:srgbClr val="000000"/>
                </a:solidFill>
                <a:latin typeface="微软雅黑" panose="020B0503020204020204" charset="-122"/>
                <a:ea typeface="微软雅黑" panose="020B0503020204020204" charset="-122"/>
                <a:cs typeface="微软雅黑" panose="020B0503020204020204" charset="-122"/>
              </a:rPr>
              <a:t>下列四组图形中成中心对称的有</a:t>
            </a:r>
            <a:r>
              <a:rPr lang="en-US" altLang="zh-CN" sz="2800">
                <a:solidFill>
                  <a:srgbClr val="000000"/>
                </a:solidFill>
                <a:latin typeface="微软雅黑" panose="020B0503020204020204" charset="-122"/>
                <a:ea typeface="微软雅黑" panose="020B0503020204020204" charset="-122"/>
                <a:cs typeface="微软雅黑" panose="020B0503020204020204" charset="-122"/>
              </a:rPr>
              <a:t>(    </a:t>
            </a:r>
            <a:r>
              <a:rPr lang="zh-CN" altLang="en-US" sz="2800">
                <a:solidFill>
                  <a:srgbClr val="000000"/>
                </a:solidFill>
                <a:latin typeface="微软雅黑" panose="020B0503020204020204" charset="-122"/>
                <a:ea typeface="微软雅黑" panose="020B0503020204020204" charset="-122"/>
                <a:cs typeface="微软雅黑" panose="020B0503020204020204" charset="-122"/>
              </a:rPr>
              <a:t>　　</a:t>
            </a:r>
            <a:r>
              <a:rPr lang="en-US" altLang="zh-CN" sz="2800">
                <a:solidFill>
                  <a:srgbClr val="000000"/>
                </a:solidFill>
                <a:latin typeface="微软雅黑" panose="020B0503020204020204" charset="-122"/>
                <a:ea typeface="微软雅黑" panose="020B0503020204020204" charset="-122"/>
                <a:cs typeface="微软雅黑" panose="020B0503020204020204" charset="-122"/>
              </a:rPr>
              <a:t>)</a:t>
            </a:r>
          </a:p>
        </p:txBody>
      </p:sp>
      <p:sp>
        <p:nvSpPr>
          <p:cNvPr id="72717" name="内容占位符 7"/>
          <p:cNvSpPr txBox="1"/>
          <p:nvPr/>
        </p:nvSpPr>
        <p:spPr>
          <a:xfrm>
            <a:off x="849313" y="3929063"/>
            <a:ext cx="7569200" cy="1383665"/>
          </a:xfrm>
          <a:prstGeom prst="rect">
            <a:avLst/>
          </a:prstGeom>
          <a:noFill/>
          <a:ln w="9525">
            <a:noFill/>
          </a:ln>
        </p:spPr>
        <p:txBody>
          <a:bodyPr>
            <a:sp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449580" lvl="0" indent="1270" defTabSz="457200" eaLnBrk="1" hangingPunct="1">
              <a:lnSpc>
                <a:spcPct val="150000"/>
              </a:lnSpc>
              <a:spcBef>
                <a:spcPct val="0"/>
              </a:spcBef>
              <a:buFontTx/>
              <a:buNone/>
            </a:pPr>
            <a:r>
              <a:rPr lang="en-US" altLang="zh-CN" sz="2800">
                <a:solidFill>
                  <a:srgbClr val="000000"/>
                </a:solidFill>
                <a:latin typeface="微软雅黑" panose="020B0503020204020204" charset="-122"/>
                <a:ea typeface="微软雅黑" panose="020B0503020204020204" charset="-122"/>
                <a:cs typeface="微软雅黑" panose="020B0503020204020204" charset="-122"/>
              </a:rPr>
              <a:t>A</a:t>
            </a:r>
            <a:r>
              <a:rPr lang="zh-CN" altLang="en-US" sz="2800">
                <a:solidFill>
                  <a:srgbClr val="000000"/>
                </a:solidFill>
                <a:latin typeface="微软雅黑" panose="020B0503020204020204" charset="-122"/>
                <a:ea typeface="微软雅黑" panose="020B0503020204020204" charset="-122"/>
                <a:cs typeface="微软雅黑" panose="020B0503020204020204" charset="-122"/>
              </a:rPr>
              <a:t>．</a:t>
            </a:r>
            <a:r>
              <a:rPr lang="en-US" altLang="zh-CN" sz="2800">
                <a:solidFill>
                  <a:srgbClr val="000000"/>
                </a:solidFill>
                <a:latin typeface="微软雅黑" panose="020B0503020204020204" charset="-122"/>
                <a:ea typeface="微软雅黑" panose="020B0503020204020204" charset="-122"/>
                <a:cs typeface="微软雅黑" panose="020B0503020204020204" charset="-122"/>
              </a:rPr>
              <a:t>1</a:t>
            </a:r>
            <a:r>
              <a:rPr lang="zh-CN" altLang="en-US" sz="2800">
                <a:solidFill>
                  <a:srgbClr val="000000"/>
                </a:solidFill>
                <a:latin typeface="微软雅黑" panose="020B0503020204020204" charset="-122"/>
                <a:ea typeface="微软雅黑" panose="020B0503020204020204" charset="-122"/>
                <a:cs typeface="微软雅黑" panose="020B0503020204020204" charset="-122"/>
              </a:rPr>
              <a:t>组　　　　　　　</a:t>
            </a:r>
            <a:r>
              <a:rPr lang="en-US" altLang="zh-CN" sz="2800">
                <a:solidFill>
                  <a:srgbClr val="000000"/>
                </a:solidFill>
                <a:latin typeface="微软雅黑" panose="020B0503020204020204" charset="-122"/>
                <a:ea typeface="微软雅黑" panose="020B0503020204020204" charset="-122"/>
                <a:cs typeface="微软雅黑" panose="020B0503020204020204" charset="-122"/>
              </a:rPr>
              <a:t>B</a:t>
            </a:r>
            <a:r>
              <a:rPr lang="zh-CN" altLang="en-US" sz="2800">
                <a:solidFill>
                  <a:srgbClr val="000000"/>
                </a:solidFill>
                <a:latin typeface="微软雅黑" panose="020B0503020204020204" charset="-122"/>
                <a:ea typeface="微软雅黑" panose="020B0503020204020204" charset="-122"/>
                <a:cs typeface="微软雅黑" panose="020B0503020204020204" charset="-122"/>
              </a:rPr>
              <a:t>．</a:t>
            </a:r>
            <a:r>
              <a:rPr lang="en-US" altLang="zh-CN" sz="2800">
                <a:solidFill>
                  <a:srgbClr val="000000"/>
                </a:solidFill>
                <a:latin typeface="微软雅黑" panose="020B0503020204020204" charset="-122"/>
                <a:ea typeface="微软雅黑" panose="020B0503020204020204" charset="-122"/>
                <a:cs typeface="微软雅黑" panose="020B0503020204020204" charset="-122"/>
              </a:rPr>
              <a:t>2</a:t>
            </a:r>
            <a:r>
              <a:rPr lang="zh-CN" altLang="en-US" sz="2800">
                <a:solidFill>
                  <a:srgbClr val="000000"/>
                </a:solidFill>
                <a:latin typeface="微软雅黑" panose="020B0503020204020204" charset="-122"/>
                <a:ea typeface="微软雅黑" panose="020B0503020204020204" charset="-122"/>
                <a:cs typeface="微软雅黑" panose="020B0503020204020204" charset="-122"/>
              </a:rPr>
              <a:t>组</a:t>
            </a:r>
            <a:endParaRPr lang="en-US" altLang="zh-CN" sz="2800">
              <a:solidFill>
                <a:srgbClr val="000000"/>
              </a:solidFill>
              <a:latin typeface="微软雅黑" panose="020B0503020204020204" charset="-122"/>
              <a:ea typeface="微软雅黑" panose="020B0503020204020204" charset="-122"/>
              <a:cs typeface="微软雅黑" panose="020B0503020204020204" charset="-122"/>
            </a:endParaRPr>
          </a:p>
          <a:p>
            <a:pPr marL="449580" lvl="0" indent="1270" defTabSz="457200" eaLnBrk="1" hangingPunct="1">
              <a:lnSpc>
                <a:spcPct val="150000"/>
              </a:lnSpc>
              <a:spcBef>
                <a:spcPct val="0"/>
              </a:spcBef>
              <a:buFontTx/>
              <a:buNone/>
            </a:pPr>
            <a:r>
              <a:rPr lang="en-US" altLang="zh-CN" sz="2800">
                <a:solidFill>
                  <a:srgbClr val="000000"/>
                </a:solidFill>
                <a:latin typeface="微软雅黑" panose="020B0503020204020204" charset="-122"/>
                <a:ea typeface="微软雅黑" panose="020B0503020204020204" charset="-122"/>
                <a:cs typeface="微软雅黑" panose="020B0503020204020204" charset="-122"/>
              </a:rPr>
              <a:t>C</a:t>
            </a:r>
            <a:r>
              <a:rPr lang="zh-CN" altLang="en-US" sz="2800">
                <a:solidFill>
                  <a:srgbClr val="000000"/>
                </a:solidFill>
                <a:latin typeface="微软雅黑" panose="020B0503020204020204" charset="-122"/>
                <a:ea typeface="微软雅黑" panose="020B0503020204020204" charset="-122"/>
                <a:cs typeface="微软雅黑" panose="020B0503020204020204" charset="-122"/>
              </a:rPr>
              <a:t>．</a:t>
            </a:r>
            <a:r>
              <a:rPr lang="en-US" altLang="zh-CN" sz="2800">
                <a:solidFill>
                  <a:srgbClr val="000000"/>
                </a:solidFill>
                <a:latin typeface="微软雅黑" panose="020B0503020204020204" charset="-122"/>
                <a:ea typeface="微软雅黑" panose="020B0503020204020204" charset="-122"/>
                <a:cs typeface="微软雅黑" panose="020B0503020204020204" charset="-122"/>
              </a:rPr>
              <a:t>3</a:t>
            </a:r>
            <a:r>
              <a:rPr lang="zh-CN" altLang="en-US" sz="2800">
                <a:solidFill>
                  <a:srgbClr val="000000"/>
                </a:solidFill>
                <a:latin typeface="微软雅黑" panose="020B0503020204020204" charset="-122"/>
                <a:ea typeface="微软雅黑" panose="020B0503020204020204" charset="-122"/>
                <a:cs typeface="微软雅黑" panose="020B0503020204020204" charset="-122"/>
              </a:rPr>
              <a:t>组　　　　　　　</a:t>
            </a:r>
            <a:r>
              <a:rPr lang="en-US" altLang="zh-CN" sz="2800">
                <a:solidFill>
                  <a:srgbClr val="000000"/>
                </a:solidFill>
                <a:latin typeface="微软雅黑" panose="020B0503020204020204" charset="-122"/>
                <a:ea typeface="微软雅黑" panose="020B0503020204020204" charset="-122"/>
                <a:cs typeface="微软雅黑" panose="020B0503020204020204" charset="-122"/>
              </a:rPr>
              <a:t>D</a:t>
            </a:r>
            <a:r>
              <a:rPr lang="zh-CN" altLang="en-US" sz="2800">
                <a:solidFill>
                  <a:srgbClr val="000000"/>
                </a:solidFill>
                <a:latin typeface="微软雅黑" panose="020B0503020204020204" charset="-122"/>
                <a:ea typeface="微软雅黑" panose="020B0503020204020204" charset="-122"/>
                <a:cs typeface="微软雅黑" panose="020B0503020204020204" charset="-122"/>
              </a:rPr>
              <a:t>．</a:t>
            </a:r>
            <a:r>
              <a:rPr lang="en-US" altLang="zh-CN" sz="2800">
                <a:solidFill>
                  <a:srgbClr val="000000"/>
                </a:solidFill>
                <a:latin typeface="微软雅黑" panose="020B0503020204020204" charset="-122"/>
                <a:ea typeface="微软雅黑" panose="020B0503020204020204" charset="-122"/>
                <a:cs typeface="微软雅黑" panose="020B0503020204020204" charset="-122"/>
              </a:rPr>
              <a:t>4</a:t>
            </a:r>
            <a:r>
              <a:rPr lang="zh-CN" altLang="en-US" sz="2800">
                <a:solidFill>
                  <a:srgbClr val="000000"/>
                </a:solidFill>
                <a:latin typeface="微软雅黑" panose="020B0503020204020204" charset="-122"/>
                <a:ea typeface="微软雅黑" panose="020B0503020204020204" charset="-122"/>
                <a:cs typeface="微软雅黑" panose="020B0503020204020204" charset="-122"/>
              </a:rPr>
              <a:t>组</a:t>
            </a:r>
          </a:p>
        </p:txBody>
      </p:sp>
      <p:sp>
        <p:nvSpPr>
          <p:cNvPr id="22" name="内容占位符 7"/>
          <p:cNvSpPr txBox="1"/>
          <p:nvPr/>
        </p:nvSpPr>
        <p:spPr>
          <a:xfrm>
            <a:off x="6688773" y="1108075"/>
            <a:ext cx="433387" cy="521970"/>
          </a:xfrm>
          <a:prstGeom prst="rect">
            <a:avLst/>
          </a:prstGeom>
          <a:noFill/>
          <a:ln w="9525">
            <a:noFill/>
          </a:ln>
        </p:spPr>
        <p:txBody>
          <a:bodyPr>
            <a:sp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2800">
                <a:solidFill>
                  <a:srgbClr val="FF0000"/>
                </a:solidFill>
                <a:latin typeface="Times New Roman" panose="02020603050405020304" pitchFamily="18" charset="0"/>
                <a:ea typeface="微软雅黑" panose="020B0503020204020204" charset="-122"/>
                <a:cs typeface="Times New Roman" panose="02020603050405020304" pitchFamily="18" charset="0"/>
              </a:rPr>
              <a:t>C</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487045" y="213360"/>
            <a:ext cx="2247900" cy="583565"/>
            <a:chOff x="752" y="350"/>
            <a:chExt cx="3540" cy="919"/>
          </a:xfrm>
        </p:grpSpPr>
        <p:sp>
          <p:nvSpPr>
            <p:cNvPr id="32" name="文本框 3">
              <a:hlinkClick r:id="" action="ppaction://noaction"/>
            </p:cNvPr>
            <p:cNvSpPr txBox="1"/>
            <p:nvPr/>
          </p:nvSpPr>
          <p:spPr>
            <a:xfrm>
              <a:off x="1444" y="350"/>
              <a:ext cx="2848" cy="919"/>
            </a:xfrm>
            <a:prstGeom prst="rect">
              <a:avLst/>
            </a:prstGeom>
            <a:noFill/>
          </p:spPr>
          <p:txBody>
            <a:bodyPr wrap="none" rtlCol="0">
              <a:spAutoFit/>
            </a:bodyPr>
            <a:lstStyle/>
            <a:p>
              <a:r>
                <a:rPr lang="zh-CN" altLang="en-US" sz="3200" b="1" smtClean="0">
                  <a:solidFill>
                    <a:srgbClr val="FF6600"/>
                  </a:solidFill>
                  <a:latin typeface="微软雅黑" panose="020B0503020204020204" charset="-122"/>
                  <a:ea typeface="微软雅黑" panose="020B0503020204020204" charset="-122"/>
                </a:rPr>
                <a:t>情景导入</a:t>
              </a:r>
            </a:p>
          </p:txBody>
        </p:sp>
        <p:grpSp>
          <p:nvGrpSpPr>
            <p:cNvPr id="33" name="组合 32"/>
            <p:cNvGrpSpPr/>
            <p:nvPr/>
          </p:nvGrpSpPr>
          <p:grpSpPr>
            <a:xfrm>
              <a:off x="752" y="540"/>
              <a:ext cx="692" cy="442"/>
              <a:chOff x="7703976" y="5138335"/>
              <a:chExt cx="1084013" cy="853067"/>
            </a:xfrm>
          </p:grpSpPr>
          <p:sp>
            <p:nvSpPr>
              <p:cNvPr id="34"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35"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36"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
        <p:nvSpPr>
          <p:cNvPr id="2" name="Rectangle 3"/>
          <p:cNvSpPr txBox="1">
            <a:spLocks noChangeArrowheads="1"/>
          </p:cNvSpPr>
          <p:nvPr/>
        </p:nvSpPr>
        <p:spPr bwMode="auto">
          <a:xfrm>
            <a:off x="2516505" y="4632325"/>
            <a:ext cx="7772400" cy="164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ButtonPour">
              <a:avLst>
                <a:gd name="adj1" fmla="val 10636910"/>
                <a:gd name="adj2" fmla="val 15713"/>
              </a:avLst>
            </a:prstTxWarp>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spcBef>
                <a:spcPct val="20000"/>
              </a:spcBef>
            </a:pPr>
            <a:r>
              <a:rPr lang="zh-CN" altLang="en-US" sz="4400" b="1">
                <a:solidFill>
                  <a:srgbClr val="FF0000"/>
                </a:solidFill>
                <a:effectLst>
                  <a:innerShdw blurRad="63500" dist="50800" dir="8100000">
                    <a:prstClr val="black">
                      <a:alpha val="50000"/>
                    </a:prstClr>
                  </a:innerShdw>
                </a:effectLst>
                <a:latin typeface="微软雅黑" panose="020B0503020204020204" charset="-122"/>
                <a:ea typeface="微软雅黑" panose="020B0503020204020204" charset="-122"/>
              </a:rPr>
              <a:t>变身小魔术</a:t>
            </a:r>
          </a:p>
        </p:txBody>
      </p:sp>
      <p:pic>
        <p:nvPicPr>
          <p:cNvPr id="3" name="Picture 5"/>
          <p:cNvPicPr>
            <a:picLocks noChangeAspect="1" noChangeArrowheads="1"/>
          </p:cNvPicPr>
          <p:nvPr/>
        </p:nvPicPr>
        <p:blipFill>
          <a:blip r:embed="rId3" cstate="email"/>
          <a:srcRect r="-702" b="-357"/>
          <a:stretch>
            <a:fillRect/>
          </a:stretch>
        </p:blipFill>
        <p:spPr bwMode="auto">
          <a:xfrm>
            <a:off x="8652679" y="2311360"/>
            <a:ext cx="1439862" cy="17272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4" name="Picture 6"/>
          <p:cNvPicPr>
            <a:picLocks noChangeAspect="1" noChangeArrowheads="1"/>
          </p:cNvPicPr>
          <p:nvPr/>
        </p:nvPicPr>
        <p:blipFill>
          <a:blip r:embed="rId4" cstate="email"/>
          <a:srcRect b="-336"/>
          <a:stretch>
            <a:fillRect/>
          </a:stretch>
        </p:blipFill>
        <p:spPr bwMode="auto">
          <a:xfrm>
            <a:off x="4300816" y="2347874"/>
            <a:ext cx="1439863" cy="1728787"/>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 name="Picture 7"/>
          <p:cNvPicPr>
            <a:picLocks noChangeAspect="1" noChangeArrowheads="1"/>
          </p:cNvPicPr>
          <p:nvPr/>
        </p:nvPicPr>
        <p:blipFill>
          <a:blip r:embed="rId5" cstate="email"/>
          <a:srcRect b="-250"/>
          <a:stretch>
            <a:fillRect/>
          </a:stretch>
        </p:blipFill>
        <p:spPr bwMode="auto">
          <a:xfrm>
            <a:off x="2151071" y="2380261"/>
            <a:ext cx="1439862" cy="1728788"/>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6" name="Picture 8"/>
          <p:cNvPicPr>
            <a:picLocks noChangeAspect="1" noChangeArrowheads="1"/>
          </p:cNvPicPr>
          <p:nvPr/>
        </p:nvPicPr>
        <p:blipFill>
          <a:blip r:embed="rId6" cstate="email"/>
          <a:srcRect b="-169"/>
          <a:stretch>
            <a:fillRect/>
          </a:stretch>
        </p:blipFill>
        <p:spPr bwMode="auto">
          <a:xfrm>
            <a:off x="6436603" y="2347874"/>
            <a:ext cx="1466850" cy="17272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7" name="TextBox 9"/>
          <p:cNvSpPr txBox="1">
            <a:spLocks noChangeArrowheads="1"/>
          </p:cNvSpPr>
          <p:nvPr/>
        </p:nvSpPr>
        <p:spPr bwMode="auto">
          <a:xfrm>
            <a:off x="369397" y="1217573"/>
            <a:ext cx="11665295" cy="737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800">
                <a:latin typeface="黑体" panose="02010609060101010101" pitchFamily="49" charset="-122"/>
                <a:ea typeface="黑体" panose="02010609060101010101" pitchFamily="49" charset="-122"/>
              </a:rPr>
              <a:t>1.</a:t>
            </a:r>
            <a:r>
              <a:rPr lang="zh-CN" altLang="en-US" sz="2800">
                <a:latin typeface="黑体" panose="02010609060101010101" pitchFamily="49" charset="-122"/>
                <a:ea typeface="黑体" panose="02010609060101010101" pitchFamily="49" charset="-122"/>
              </a:rPr>
              <a:t>桌上有四张牌，将其中一张牌旋转</a:t>
            </a:r>
            <a:r>
              <a:rPr lang="en-US" altLang="zh-CN" sz="2800">
                <a:latin typeface="黑体" panose="02010609060101010101" pitchFamily="49" charset="-122"/>
                <a:ea typeface="黑体" panose="02010609060101010101" pitchFamily="49" charset="-122"/>
              </a:rPr>
              <a:t>180</a:t>
            </a:r>
            <a:r>
              <a:rPr lang="zh-CN" altLang="en-US" sz="2800">
                <a:latin typeface="黑体" panose="02010609060101010101" pitchFamily="49" charset="-122"/>
                <a:ea typeface="黑体" panose="02010609060101010101" pitchFamily="49" charset="-122"/>
              </a:rPr>
              <a:t>°后，你很快能猜出是哪一张吗？</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fltVal val="0"/>
                                          </p:val>
                                        </p:tav>
                                        <p:tav tm="100000">
                                          <p:val>
                                            <p:strVal val="#ppt_w"/>
                                          </p:val>
                                        </p:tav>
                                      </p:tavLst>
                                    </p:anim>
                                    <p:anim calcmode="lin" valueType="num">
                                      <p:cBhvr>
                                        <p:cTn id="8" dur="2000" fill="hold"/>
                                        <p:tgtEl>
                                          <p:spTgt spid="3"/>
                                        </p:tgtEl>
                                        <p:attrNameLst>
                                          <p:attrName>ppt_h</p:attrName>
                                        </p:attrNameLst>
                                      </p:cBhvr>
                                      <p:tavLst>
                                        <p:tav tm="0">
                                          <p:val>
                                            <p:fltVal val="0"/>
                                          </p:val>
                                        </p:tav>
                                        <p:tav tm="100000">
                                          <p:val>
                                            <p:strVal val="#ppt_h"/>
                                          </p:val>
                                        </p:tav>
                                      </p:tavLst>
                                    </p:anim>
                                    <p:animEffect transition="in" filter="fade">
                                      <p:cBhvr>
                                        <p:cTn id="9" dur="2000"/>
                                        <p:tgtEl>
                                          <p:spTgt spid="3"/>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2000" fill="hold"/>
                                        <p:tgtEl>
                                          <p:spTgt spid="4"/>
                                        </p:tgtEl>
                                        <p:attrNameLst>
                                          <p:attrName>ppt_w</p:attrName>
                                        </p:attrNameLst>
                                      </p:cBhvr>
                                      <p:tavLst>
                                        <p:tav tm="0">
                                          <p:val>
                                            <p:fltVal val="0"/>
                                          </p:val>
                                        </p:tav>
                                        <p:tav tm="100000">
                                          <p:val>
                                            <p:strVal val="#ppt_w"/>
                                          </p:val>
                                        </p:tav>
                                      </p:tavLst>
                                    </p:anim>
                                    <p:anim calcmode="lin" valueType="num">
                                      <p:cBhvr>
                                        <p:cTn id="13" dur="2000" fill="hold"/>
                                        <p:tgtEl>
                                          <p:spTgt spid="4"/>
                                        </p:tgtEl>
                                        <p:attrNameLst>
                                          <p:attrName>ppt_h</p:attrName>
                                        </p:attrNameLst>
                                      </p:cBhvr>
                                      <p:tavLst>
                                        <p:tav tm="0">
                                          <p:val>
                                            <p:fltVal val="0"/>
                                          </p:val>
                                        </p:tav>
                                        <p:tav tm="100000">
                                          <p:val>
                                            <p:strVal val="#ppt_h"/>
                                          </p:val>
                                        </p:tav>
                                      </p:tavLst>
                                    </p:anim>
                                    <p:animEffect transition="in" filter="fade">
                                      <p:cBhvr>
                                        <p:cTn id="14" dur="2000"/>
                                        <p:tgtEl>
                                          <p:spTgt spid="4"/>
                                        </p:tgtEl>
                                      </p:cBhvr>
                                    </p:animEffect>
                                  </p:childTnLst>
                                </p:cTn>
                              </p:par>
                              <p:par>
                                <p:cTn id="15" presetID="53" presetClass="entr" presetSubtype="16"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2000" fill="hold"/>
                                        <p:tgtEl>
                                          <p:spTgt spid="5"/>
                                        </p:tgtEl>
                                        <p:attrNameLst>
                                          <p:attrName>ppt_w</p:attrName>
                                        </p:attrNameLst>
                                      </p:cBhvr>
                                      <p:tavLst>
                                        <p:tav tm="0">
                                          <p:val>
                                            <p:fltVal val="0"/>
                                          </p:val>
                                        </p:tav>
                                        <p:tav tm="100000">
                                          <p:val>
                                            <p:strVal val="#ppt_w"/>
                                          </p:val>
                                        </p:tav>
                                      </p:tavLst>
                                    </p:anim>
                                    <p:anim calcmode="lin" valueType="num">
                                      <p:cBhvr>
                                        <p:cTn id="18" dur="2000" fill="hold"/>
                                        <p:tgtEl>
                                          <p:spTgt spid="5"/>
                                        </p:tgtEl>
                                        <p:attrNameLst>
                                          <p:attrName>ppt_h</p:attrName>
                                        </p:attrNameLst>
                                      </p:cBhvr>
                                      <p:tavLst>
                                        <p:tav tm="0">
                                          <p:val>
                                            <p:fltVal val="0"/>
                                          </p:val>
                                        </p:tav>
                                        <p:tav tm="100000">
                                          <p:val>
                                            <p:strVal val="#ppt_h"/>
                                          </p:val>
                                        </p:tav>
                                      </p:tavLst>
                                    </p:anim>
                                    <p:animEffect transition="in" filter="fade">
                                      <p:cBhvr>
                                        <p:cTn id="19" dur="2000"/>
                                        <p:tgtEl>
                                          <p:spTgt spid="5"/>
                                        </p:tgtEl>
                                      </p:cBhvr>
                                    </p:animEffect>
                                  </p:childTnLst>
                                </p:cTn>
                              </p:par>
                              <p:par>
                                <p:cTn id="20" presetID="53" presetClass="entr" presetSubtype="16"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2000" fill="hold"/>
                                        <p:tgtEl>
                                          <p:spTgt spid="6"/>
                                        </p:tgtEl>
                                        <p:attrNameLst>
                                          <p:attrName>ppt_w</p:attrName>
                                        </p:attrNameLst>
                                      </p:cBhvr>
                                      <p:tavLst>
                                        <p:tav tm="0">
                                          <p:val>
                                            <p:fltVal val="0"/>
                                          </p:val>
                                        </p:tav>
                                        <p:tav tm="100000">
                                          <p:val>
                                            <p:strVal val="#ppt_w"/>
                                          </p:val>
                                        </p:tav>
                                      </p:tavLst>
                                    </p:anim>
                                    <p:anim calcmode="lin" valueType="num">
                                      <p:cBhvr>
                                        <p:cTn id="23" dur="2000" fill="hold"/>
                                        <p:tgtEl>
                                          <p:spTgt spid="6"/>
                                        </p:tgtEl>
                                        <p:attrNameLst>
                                          <p:attrName>ppt_h</p:attrName>
                                        </p:attrNameLst>
                                      </p:cBhvr>
                                      <p:tavLst>
                                        <p:tav tm="0">
                                          <p:val>
                                            <p:fltVal val="0"/>
                                          </p:val>
                                        </p:tav>
                                        <p:tav tm="100000">
                                          <p:val>
                                            <p:strVal val="#ppt_h"/>
                                          </p:val>
                                        </p:tav>
                                      </p:tavLst>
                                    </p:anim>
                                    <p:animEffect transition="in" filter="fade">
                                      <p:cBhvr>
                                        <p:cTn id="2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5132" name="内容占位符 7"/>
          <p:cNvSpPr txBox="1">
            <a:spLocks noChangeArrowheads="1"/>
          </p:cNvSpPr>
          <p:nvPr/>
        </p:nvSpPr>
        <p:spPr bwMode="auto">
          <a:xfrm>
            <a:off x="475615" y="1045845"/>
            <a:ext cx="10891520" cy="3969385"/>
          </a:xfrm>
          <a:prstGeom prst="rect">
            <a:avLst/>
          </a:prstGeom>
          <a:noFill/>
          <a:ln>
            <a:noFill/>
          </a:ln>
        </p:spPr>
        <p:txBody>
          <a:bodyPr wrap="square">
            <a:spAutoFit/>
          </a:bodyPr>
          <a:lstStyle>
            <a:lvl1pPr marL="441325" indent="-441325"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441325" marR="0" lvl="0" indent="-441325" algn="l" defTabSz="914400" rtl="0" eaLnBrk="0" fontAlgn="base" latinLnBrk="0" hangingPunct="0">
              <a:lnSpc>
                <a:spcPct val="150000"/>
              </a:lnSpc>
              <a:spcBef>
                <a:spcPct val="0"/>
              </a:spcBef>
              <a:spcAft>
                <a:spcPct val="0"/>
              </a:spcAft>
              <a:buClrTx/>
              <a:buSzTx/>
              <a:buFontTx/>
              <a:buNone/>
              <a:defRPr/>
            </a:pPr>
            <a:r>
              <a:rPr kumimoji="0" lang="en-US"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4.</a:t>
            </a:r>
            <a:r>
              <a:rPr kumimoji="0" lang="zh-CN" altLang="en-US"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如图，</a:t>
            </a:r>
            <a:r>
              <a:rPr kumimoji="0" lang="zh-CN" altLang="en-US" sz="2800" u="none" strike="noStrike" kern="1200" cap="none" spc="0" normalizeH="0" baseline="0" noProof="0" smtClean="0">
                <a:ln>
                  <a:noFill/>
                </a:ln>
                <a:solidFill>
                  <a:schemeClr val="tx1"/>
                </a:solidFill>
                <a:effectLst/>
                <a:uLnTx/>
                <a:uFillTx/>
                <a:latin typeface="宋体" panose="02010600030101010101" pitchFamily="2" charset="-122"/>
                <a:cs typeface="微软雅黑" panose="020B0503020204020204" charset="-122"/>
              </a:rPr>
              <a:t>△</a:t>
            </a:r>
            <a:r>
              <a:rPr kumimoji="0" lang="en-US" altLang="zh-CN" sz="2800" u="none" strike="noStrike" kern="1200" cap="none" spc="0" normalizeH="0" baseline="0" noProof="0" smtClean="0">
                <a:ln>
                  <a:noFill/>
                </a:ln>
                <a:solidFill>
                  <a:schemeClr val="tx1"/>
                </a:solidFill>
                <a:effectLst/>
                <a:uLnTx/>
                <a:uFillTx/>
                <a:latin typeface="Times New Roman" panose="02020603050405020304" pitchFamily="18" charset="0"/>
                <a:ea typeface="微软雅黑" panose="020B0503020204020204" charset="-122"/>
                <a:cs typeface="Times New Roman" panose="02020603050405020304" pitchFamily="18" charset="0"/>
              </a:rPr>
              <a:t>ABC</a:t>
            </a:r>
            <a:r>
              <a:rPr kumimoji="0" lang="zh-CN" altLang="en-US"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与</a:t>
            </a:r>
            <a:r>
              <a:rPr kumimoji="0" lang="zh-CN" altLang="en-US" sz="2800" u="none" strike="noStrike" kern="1200" cap="none" spc="0" normalizeH="0" baseline="0" noProof="0" smtClean="0">
                <a:ln>
                  <a:noFill/>
                </a:ln>
                <a:solidFill>
                  <a:schemeClr val="tx1"/>
                </a:solidFill>
                <a:effectLst/>
                <a:uLnTx/>
                <a:uFillTx/>
                <a:latin typeface="宋体" panose="02010600030101010101" pitchFamily="2" charset="-122"/>
                <a:cs typeface="微软雅黑" panose="020B0503020204020204" charset="-122"/>
              </a:rPr>
              <a:t>△</a:t>
            </a:r>
            <a:r>
              <a:rPr kumimoji="0" lang="en-US" altLang="zh-CN" sz="2800" u="none" strike="noStrike" kern="1200" cap="none" spc="0" normalizeH="0" baseline="0" noProof="0" smtClean="0">
                <a:ln>
                  <a:noFill/>
                </a:ln>
                <a:solidFill>
                  <a:schemeClr val="tx1"/>
                </a:solidFill>
                <a:effectLst/>
                <a:uLnTx/>
                <a:uFillTx/>
                <a:latin typeface="Times New Roman" panose="02020603050405020304" pitchFamily="18" charset="0"/>
                <a:ea typeface="微软雅黑" panose="020B0503020204020204" charset="-122"/>
                <a:cs typeface="Times New Roman" panose="02020603050405020304" pitchFamily="18" charset="0"/>
              </a:rPr>
              <a:t>A′B′C′</a:t>
            </a:r>
            <a:r>
              <a:rPr kumimoji="0" lang="zh-CN" altLang="en-US"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关于点</a:t>
            </a:r>
            <a:r>
              <a:rPr kumimoji="0" lang="en-US" altLang="zh-CN" sz="2800" u="none" strike="noStrike" kern="1200" cap="none" spc="0" normalizeH="0" baseline="0" noProof="0" smtClean="0">
                <a:ln>
                  <a:noFill/>
                </a:ln>
                <a:solidFill>
                  <a:schemeClr val="tx1"/>
                </a:solidFill>
                <a:effectLst/>
                <a:uLnTx/>
                <a:uFillTx/>
                <a:latin typeface="Times New Roman" panose="02020603050405020304" pitchFamily="18" charset="0"/>
                <a:ea typeface="微软雅黑" panose="020B0503020204020204" charset="-122"/>
                <a:cs typeface="Times New Roman" panose="02020603050405020304" pitchFamily="18" charset="0"/>
              </a:rPr>
              <a:t>O</a:t>
            </a:r>
            <a:r>
              <a:rPr kumimoji="0" lang="zh-CN" altLang="en-US"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成中心对称，则下列结论不成立的是</a:t>
            </a:r>
            <a:r>
              <a:rPr kumimoji="0" lang="en-US"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t>
            </a:r>
            <a:r>
              <a:rPr kumimoji="0" lang="zh-CN" altLang="en-US"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zh-CN" altLang="en-US"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t>
            </a:r>
            <a:r>
              <a:rPr kumimoji="0" lang="zh-CN" altLang="en-US"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endParaRPr kumimoji="0" lang="en-US" altLang="zh-CN" sz="2800" u="none" strike="noStrike" kern="1200" cap="none" spc="0" normalizeH="0" baseline="0" noProof="0" smtClean="0">
              <a:ln>
                <a:noFill/>
              </a:ln>
              <a:solidFill>
                <a:schemeClr val="tx1"/>
              </a:solidFill>
              <a:effectLst/>
              <a:uLnTx/>
              <a:uFillTx/>
              <a:latin typeface="Times New Roman" panose="02020603050405020304" pitchFamily="18" charset="0"/>
              <a:ea typeface="微软雅黑" panose="020B0503020204020204" charset="-122"/>
              <a:cs typeface="Times New Roman" panose="02020603050405020304" pitchFamily="18" charset="0"/>
            </a:endParaRPr>
          </a:p>
          <a:p>
            <a:pPr marL="441325" marR="0" lvl="0" indent="9525" algn="l" defTabSz="914400" rtl="0" eaLnBrk="0" fontAlgn="base" latinLnBrk="0" hangingPunct="0">
              <a:lnSpc>
                <a:spcPct val="150000"/>
              </a:lnSpc>
              <a:spcBef>
                <a:spcPct val="0"/>
              </a:spcBef>
              <a:spcAft>
                <a:spcPct val="0"/>
              </a:spcAft>
              <a:buClrTx/>
              <a:buSzTx/>
              <a:buFontTx/>
              <a:buNone/>
              <a:defRPr/>
            </a:pPr>
            <a:r>
              <a:rPr kumimoji="0" lang="en-US" altLang="zh-CN" sz="2800" u="none" strike="noStrike" kern="1200" cap="none" spc="0" normalizeH="0" baseline="0" noProof="0" smtClean="0">
                <a:ln>
                  <a:noFill/>
                </a:ln>
                <a:solidFill>
                  <a:schemeClr val="tx1"/>
                </a:solidFill>
                <a:effectLst/>
                <a:uLnTx/>
                <a:uFillTx/>
                <a:latin typeface="Times New Roman" panose="02020603050405020304" pitchFamily="18" charset="0"/>
                <a:ea typeface="微软雅黑" panose="020B0503020204020204" charset="-122"/>
                <a:cs typeface="Times New Roman" panose="02020603050405020304" pitchFamily="18" charset="0"/>
              </a:rPr>
              <a:t>A．</a:t>
            </a:r>
            <a:r>
              <a:rPr kumimoji="0" lang="zh-CN" altLang="en-US"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点</a:t>
            </a:r>
            <a:r>
              <a:rPr kumimoji="0" lang="en-US" altLang="zh-CN" sz="2800" u="none" strike="noStrike" kern="1200" cap="none" spc="0" normalizeH="0" baseline="0" noProof="0" smtClean="0">
                <a:ln>
                  <a:noFill/>
                </a:ln>
                <a:solidFill>
                  <a:schemeClr val="tx1"/>
                </a:solidFill>
                <a:effectLst/>
                <a:uLnTx/>
                <a:uFillTx/>
                <a:latin typeface="Times New Roman" panose="02020603050405020304" pitchFamily="18" charset="0"/>
                <a:ea typeface="微软雅黑" panose="020B0503020204020204" charset="-122"/>
                <a:cs typeface="Times New Roman" panose="02020603050405020304" pitchFamily="18" charset="0"/>
              </a:rPr>
              <a:t>A</a:t>
            </a:r>
            <a:r>
              <a:rPr kumimoji="0" lang="zh-CN" altLang="en-US"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与</a:t>
            </a:r>
            <a:r>
              <a:rPr kumimoji="0" lang="en-US" altLang="zh-CN" sz="2800" u="none" strike="noStrike" kern="1200" cap="none" spc="0" normalizeH="0" baseline="0" noProof="0" smtClean="0">
                <a:ln>
                  <a:noFill/>
                </a:ln>
                <a:solidFill>
                  <a:schemeClr val="tx1"/>
                </a:solidFill>
                <a:effectLst/>
                <a:uLnTx/>
                <a:uFillTx/>
                <a:latin typeface="Times New Roman" panose="02020603050405020304" pitchFamily="18" charset="0"/>
                <a:ea typeface="微软雅黑" panose="020B0503020204020204" charset="-122"/>
                <a:cs typeface="Times New Roman" panose="02020603050405020304" pitchFamily="18" charset="0"/>
              </a:rPr>
              <a:t>点A′</a:t>
            </a:r>
            <a:r>
              <a:rPr kumimoji="0" lang="zh-CN" altLang="en-US"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是对称点</a:t>
            </a:r>
            <a:endParaRPr kumimoji="0" lang="en-US" altLang="zh-CN" sz="280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endParaRPr>
          </a:p>
          <a:p>
            <a:pPr marL="441325" marR="0" lvl="0" indent="9525" algn="l" defTabSz="914400" rtl="0" eaLnBrk="0" fontAlgn="base" latinLnBrk="0" hangingPunct="0">
              <a:lnSpc>
                <a:spcPct val="150000"/>
              </a:lnSpc>
              <a:spcBef>
                <a:spcPct val="0"/>
              </a:spcBef>
              <a:spcAft>
                <a:spcPct val="0"/>
              </a:spcAft>
              <a:buClrTx/>
              <a:buSzTx/>
              <a:buFontTx/>
              <a:buNone/>
              <a:defRPr/>
            </a:pPr>
            <a:r>
              <a:rPr kumimoji="0" lang="en-US" altLang="zh-CN" sz="2800" u="none" strike="noStrike" kern="1200" cap="none" spc="0" normalizeH="0" baseline="0" noProof="0" smtClean="0">
                <a:ln>
                  <a:noFill/>
                </a:ln>
                <a:solidFill>
                  <a:schemeClr val="tx1"/>
                </a:solidFill>
                <a:effectLst/>
                <a:uLnTx/>
                <a:uFillTx/>
                <a:latin typeface="Times New Roman" panose="02020603050405020304" pitchFamily="18" charset="0"/>
                <a:ea typeface="微软雅黑" panose="020B0503020204020204" charset="-122"/>
                <a:cs typeface="Times New Roman" panose="02020603050405020304" pitchFamily="18" charset="0"/>
              </a:rPr>
              <a:t>B．BO＝B′O</a:t>
            </a:r>
          </a:p>
          <a:p>
            <a:pPr marL="441325" marR="0" lvl="0" indent="9525" algn="l" defTabSz="914400" rtl="0" eaLnBrk="0" fontAlgn="base" latinLnBrk="0" hangingPunct="0">
              <a:lnSpc>
                <a:spcPct val="150000"/>
              </a:lnSpc>
              <a:spcBef>
                <a:spcPct val="0"/>
              </a:spcBef>
              <a:spcAft>
                <a:spcPct val="0"/>
              </a:spcAft>
              <a:buClrTx/>
              <a:buSzTx/>
              <a:buFontTx/>
              <a:buNone/>
              <a:defRPr/>
            </a:pPr>
            <a:r>
              <a:rPr kumimoji="0" lang="en-US" altLang="zh-CN" sz="2800" u="none" strike="noStrike" kern="1200" cap="none" spc="0" normalizeH="0" baseline="0" noProof="0" smtClean="0">
                <a:ln>
                  <a:noFill/>
                </a:ln>
                <a:solidFill>
                  <a:schemeClr val="tx1"/>
                </a:solidFill>
                <a:effectLst/>
                <a:uLnTx/>
                <a:uFillTx/>
                <a:latin typeface="Times New Roman" panose="02020603050405020304" pitchFamily="18" charset="0"/>
                <a:ea typeface="微软雅黑" panose="020B0503020204020204" charset="-122"/>
                <a:cs typeface="Times New Roman" panose="02020603050405020304" pitchFamily="18" charset="0"/>
              </a:rPr>
              <a:t>C．AB∥A′B′	</a:t>
            </a:r>
          </a:p>
          <a:p>
            <a:pPr marL="441325" marR="0" lvl="0" indent="9525" algn="l" defTabSz="914400" rtl="0" eaLnBrk="0" fontAlgn="base" latinLnBrk="0" hangingPunct="0">
              <a:lnSpc>
                <a:spcPct val="150000"/>
              </a:lnSpc>
              <a:spcBef>
                <a:spcPct val="0"/>
              </a:spcBef>
              <a:spcAft>
                <a:spcPct val="0"/>
              </a:spcAft>
              <a:buClrTx/>
              <a:buSzTx/>
              <a:buFontTx/>
              <a:buNone/>
              <a:defRPr/>
            </a:pPr>
            <a:r>
              <a:rPr kumimoji="0" lang="en-US" altLang="zh-CN" sz="2800" u="none" strike="noStrike" kern="1200" cap="none" spc="0" normalizeH="0" baseline="0" noProof="0" smtClean="0">
                <a:ln>
                  <a:noFill/>
                </a:ln>
                <a:solidFill>
                  <a:schemeClr val="tx1"/>
                </a:solidFill>
                <a:effectLst/>
                <a:uLnTx/>
                <a:uFillTx/>
                <a:latin typeface="Times New Roman" panose="02020603050405020304" pitchFamily="18" charset="0"/>
                <a:ea typeface="微软雅黑" panose="020B0503020204020204" charset="-122"/>
                <a:cs typeface="Times New Roman" panose="02020603050405020304" pitchFamily="18" charset="0"/>
              </a:rPr>
              <a:t>D．∠ACB＝∠C′A′B′</a:t>
            </a:r>
          </a:p>
        </p:txBody>
      </p:sp>
      <p:sp>
        <p:nvSpPr>
          <p:cNvPr id="23" name="矩形 22"/>
          <p:cNvSpPr/>
          <p:nvPr/>
        </p:nvSpPr>
        <p:spPr>
          <a:xfrm>
            <a:off x="1946593" y="1889760"/>
            <a:ext cx="719137" cy="521970"/>
          </a:xfrm>
          <a:prstGeom prst="rect">
            <a:avLst/>
          </a:prstGeom>
          <a:noFill/>
          <a:ln w="9525">
            <a:noFill/>
          </a:ln>
        </p:spPr>
        <p:txBody>
          <a:bodyPr>
            <a:sp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defTabSz="914400" eaLnBrk="1" hangingPunct="1">
              <a:spcBef>
                <a:spcPct val="0"/>
              </a:spcBef>
              <a:buFontTx/>
              <a:buNone/>
            </a:pPr>
            <a:r>
              <a:rPr lang="en-US" altLang="zh-CN" sz="2800">
                <a:solidFill>
                  <a:srgbClr val="FF0000"/>
                </a:solidFill>
                <a:latin typeface="微软雅黑" panose="020B0503020204020204" charset="-122"/>
                <a:ea typeface="微软雅黑" panose="020B0503020204020204" charset="-122"/>
                <a:cs typeface="Times New Roman" panose="02020603050405020304" pitchFamily="18" charset="0"/>
              </a:rPr>
              <a:t>D</a:t>
            </a:r>
          </a:p>
        </p:txBody>
      </p:sp>
      <p:pic>
        <p:nvPicPr>
          <p:cNvPr id="80910" name="图片 25" descr="图片2.png"/>
          <p:cNvPicPr>
            <a:picLocks noChangeAspect="1"/>
          </p:cNvPicPr>
          <p:nvPr/>
        </p:nvPicPr>
        <p:blipFill>
          <a:blip r:embed="rId2" cstate="email"/>
          <a:stretch>
            <a:fillRect/>
          </a:stretch>
        </p:blipFill>
        <p:spPr>
          <a:xfrm>
            <a:off x="7439343" y="2520633"/>
            <a:ext cx="3017837" cy="1816100"/>
          </a:xfrm>
          <a:prstGeom prst="rect">
            <a:avLst/>
          </a:prstGeom>
          <a:noFill/>
          <a:ln w="9525">
            <a:noFill/>
          </a:ln>
        </p:spPr>
      </p:pic>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19467" name="内容占位符 7"/>
          <p:cNvSpPr txBox="1">
            <a:spLocks noChangeArrowheads="1"/>
          </p:cNvSpPr>
          <p:nvPr/>
        </p:nvSpPr>
        <p:spPr bwMode="auto">
          <a:xfrm>
            <a:off x="678180" y="798195"/>
            <a:ext cx="10584180" cy="4615815"/>
          </a:xfrm>
          <a:prstGeom prst="rect">
            <a:avLst/>
          </a:prstGeom>
          <a:noFill/>
          <a:ln>
            <a:noFill/>
          </a:ln>
        </p:spPr>
        <p:txBody>
          <a:bodyPr wrap="square">
            <a:spAutoFit/>
          </a:bodyPr>
          <a:lstStyle>
            <a:lvl1pPr marL="441325" indent="-441325" eaLnBrk="0" hangingPunct="0">
              <a:spcBef>
                <a:spcPct val="20000"/>
              </a:spcBef>
              <a:buFont typeface="Arial" panose="020B0604020202020204" pitchFamily="34" charset="0"/>
              <a:buChar char="•"/>
              <a:defRPr sz="3200">
                <a:solidFill>
                  <a:schemeClr val="tx1"/>
                </a:solidFill>
                <a:latin typeface="Calibri" panose="020F0502020204030204"/>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a:ea typeface="宋体" panose="02010600030101010101" pitchFamily="2" charset="-122"/>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a:ea typeface="宋体" panose="02010600030101010101" pitchFamily="2" charset="-122"/>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a:ea typeface="宋体" panose="02010600030101010101" pitchFamily="2" charset="-122"/>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a:ea typeface="宋体" panose="02010600030101010101" pitchFamily="2" charset="-122"/>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a:ea typeface="宋体" panose="02010600030101010101" pitchFamily="2" charset="-122"/>
              </a:defRPr>
            </a:lvl9pPr>
          </a:lstStyle>
          <a:p>
            <a:pPr marL="441325" marR="0" lvl="0" indent="-441325" algn="l"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en-US" altLang="zh-CN" sz="2800"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5.</a:t>
            </a:r>
            <a:r>
              <a:rPr kumimoji="0" lang="zh-CN" altLang="en-US" sz="2800"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如图，在方格纸中，选择标有序号①②③④的小正方形中的一个涂上阴影，与图中阴影部分构成中心对称图形，该小正方形的序号是</a:t>
            </a:r>
            <a:r>
              <a:rPr kumimoji="0" lang="en-US" altLang="zh-CN" sz="2800"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t>
            </a:r>
            <a:r>
              <a:rPr kumimoji="0" lang="zh-CN" altLang="en-US" sz="2800"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zh-CN" altLang="en-US" sz="2800"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r>
              <a:rPr kumimoji="0" lang="en-US" altLang="zh-CN" sz="2800"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t>
            </a:r>
          </a:p>
          <a:p>
            <a:pPr marL="441325" marR="0" lvl="0" indent="9525" algn="l"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en-US" altLang="zh-CN" sz="2800"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a:t>
            </a:r>
            <a:r>
              <a:rPr kumimoji="0" lang="zh-CN" altLang="en-US" sz="2800"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．①</a:t>
            </a:r>
            <a:endParaRPr kumimoji="0" lang="en-US" altLang="zh-CN" sz="2800"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endParaRPr>
          </a:p>
          <a:p>
            <a:pPr marL="441325" marR="0" lvl="0" indent="9525" algn="l"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en-US" altLang="zh-CN" sz="2800"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B</a:t>
            </a:r>
            <a:r>
              <a:rPr kumimoji="0" lang="zh-CN" altLang="en-US" sz="2800"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．②</a:t>
            </a:r>
            <a:endParaRPr kumimoji="0" lang="en-US" altLang="zh-CN" sz="2800"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endParaRPr>
          </a:p>
          <a:p>
            <a:pPr marL="441325" marR="0" lvl="0" indent="9525" algn="l"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en-US" altLang="zh-CN" sz="2800"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C</a:t>
            </a:r>
            <a:r>
              <a:rPr kumimoji="0" lang="zh-CN" altLang="en-US" sz="2800"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．③</a:t>
            </a:r>
            <a:endParaRPr kumimoji="0" lang="en-US" altLang="zh-CN" sz="2800"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endParaRPr>
          </a:p>
          <a:p>
            <a:pPr marL="441325" marR="0" lvl="0" indent="9525" algn="l"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en-US" altLang="zh-CN" sz="2800"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D</a:t>
            </a:r>
            <a:r>
              <a:rPr kumimoji="0" lang="zh-CN" altLang="en-US" sz="2800"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．④</a:t>
            </a:r>
          </a:p>
        </p:txBody>
      </p:sp>
      <p:sp>
        <p:nvSpPr>
          <p:cNvPr id="23" name="矩形 22"/>
          <p:cNvSpPr/>
          <p:nvPr/>
        </p:nvSpPr>
        <p:spPr>
          <a:xfrm>
            <a:off x="2208530" y="2323783"/>
            <a:ext cx="539750" cy="521970"/>
          </a:xfrm>
          <a:prstGeom prst="rect">
            <a:avLst/>
          </a:prstGeom>
          <a:noFill/>
          <a:ln w="9525">
            <a:noFill/>
          </a:ln>
        </p:spPr>
        <p:txBody>
          <a:bodyPr>
            <a:sp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defTabSz="914400" eaLnBrk="1" hangingPunct="1">
              <a:spcBef>
                <a:spcPct val="0"/>
              </a:spcBef>
              <a:buFontTx/>
              <a:buNone/>
            </a:pPr>
            <a:r>
              <a:rPr lang="en-US" altLang="zh-CN" sz="2800">
                <a:solidFill>
                  <a:srgbClr val="FF0000"/>
                </a:solidFill>
                <a:latin typeface="Times New Roman" panose="02020603050405020304" pitchFamily="18" charset="0"/>
                <a:ea typeface="微软雅黑" panose="020B0503020204020204" charset="-122"/>
                <a:cs typeface="Times New Roman" panose="02020603050405020304" pitchFamily="18" charset="0"/>
              </a:rPr>
              <a:t>B</a:t>
            </a:r>
          </a:p>
        </p:txBody>
      </p:sp>
      <p:pic>
        <p:nvPicPr>
          <p:cNvPr id="82958" name="Picture 2"/>
          <p:cNvPicPr>
            <a:picLocks noChangeAspect="1"/>
          </p:cNvPicPr>
          <p:nvPr/>
        </p:nvPicPr>
        <p:blipFill>
          <a:blip r:embed="rId2" cstate="email"/>
          <a:srcRect/>
          <a:stretch>
            <a:fillRect/>
          </a:stretch>
        </p:blipFill>
        <p:spPr>
          <a:xfrm>
            <a:off x="6554153" y="3563303"/>
            <a:ext cx="2905125" cy="2200275"/>
          </a:xfrm>
          <a:prstGeom prst="rect">
            <a:avLst/>
          </a:prstGeom>
          <a:noFill/>
          <a:ln w="9525">
            <a:noFill/>
          </a:ln>
        </p:spPr>
      </p:pic>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pic>
        <p:nvPicPr>
          <p:cNvPr id="25" name="Picture 3"/>
          <p:cNvPicPr>
            <a:picLocks noChangeAspect="1"/>
          </p:cNvPicPr>
          <p:nvPr/>
        </p:nvPicPr>
        <p:blipFill>
          <a:blip r:embed="rId2" cstate="email"/>
          <a:srcRect/>
          <a:stretch>
            <a:fillRect/>
          </a:stretch>
        </p:blipFill>
        <p:spPr>
          <a:xfrm>
            <a:off x="3846513" y="2857500"/>
            <a:ext cx="1733550" cy="2879725"/>
          </a:xfrm>
          <a:prstGeom prst="rect">
            <a:avLst/>
          </a:prstGeom>
          <a:noFill/>
          <a:ln w="9525">
            <a:noFill/>
          </a:ln>
        </p:spPr>
      </p:pic>
      <p:sp>
        <p:nvSpPr>
          <p:cNvPr id="4" name="内容占位符 7"/>
          <p:cNvSpPr txBox="1">
            <a:spLocks noChangeArrowheads="1"/>
          </p:cNvSpPr>
          <p:nvPr/>
        </p:nvSpPr>
        <p:spPr bwMode="auto">
          <a:xfrm>
            <a:off x="269240" y="1544320"/>
            <a:ext cx="11099165" cy="1383665"/>
          </a:xfrm>
          <a:prstGeom prst="rect">
            <a:avLst/>
          </a:prstGeom>
          <a:noFill/>
          <a:ln>
            <a:noFill/>
          </a:ln>
        </p:spPr>
        <p:txBody>
          <a:bodyPr wrap="square">
            <a:spAutoFit/>
          </a:bodyPr>
          <a:lstStyle>
            <a:lvl1pPr marL="441325" indent="-441325" eaLnBrk="0" hangingPunct="0">
              <a:spcBef>
                <a:spcPct val="20000"/>
              </a:spcBef>
              <a:buFont typeface="Arial" panose="020B0604020202020204" pitchFamily="34" charset="0"/>
              <a:buChar char="•"/>
              <a:defRPr sz="3200">
                <a:solidFill>
                  <a:schemeClr val="tx1"/>
                </a:solidFill>
                <a:latin typeface="Calibri" panose="020F0502020204030204"/>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a:ea typeface="宋体" panose="02010600030101010101" pitchFamily="2" charset="-122"/>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a:ea typeface="宋体" panose="02010600030101010101" pitchFamily="2" charset="-122"/>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a:ea typeface="宋体" panose="02010600030101010101" pitchFamily="2" charset="-122"/>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a:ea typeface="宋体" panose="02010600030101010101" pitchFamily="2" charset="-122"/>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a:ea typeface="宋体" panose="02010600030101010101" pitchFamily="2" charset="-122"/>
              </a:defRPr>
            </a:lvl9pPr>
          </a:lstStyle>
          <a:p>
            <a:pPr marL="441325" marR="0" lvl="0" indent="-441325" algn="l"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en-US" altLang="zh-CN" sz="2800"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6.</a:t>
            </a:r>
            <a:r>
              <a:rPr kumimoji="0" lang="zh-CN" altLang="en-US" sz="2800"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如图是某种标志的一部分，已知该标志是中心对称图形，其对称中心是点</a:t>
            </a:r>
            <a:r>
              <a:rPr kumimoji="0" lang="en-US" altLang="zh-CN" sz="2800" u="none" strike="noStrike" kern="1200" cap="none" spc="0" normalizeH="0" baseline="0" noProof="0" smtClean="0">
                <a:ln>
                  <a:noFill/>
                </a:ln>
                <a:solidFill>
                  <a:schemeClr val="tx1"/>
                </a:solidFill>
                <a:effectLst/>
                <a:uLnTx/>
                <a:uFillTx/>
                <a:latin typeface="Times New Roman" panose="02020603050405020304" pitchFamily="18" charset="0"/>
                <a:ea typeface="微软雅黑" panose="020B0503020204020204" charset="-122"/>
                <a:cs typeface="Times New Roman" panose="02020603050405020304" pitchFamily="18" charset="0"/>
              </a:rPr>
              <a:t>A</a:t>
            </a:r>
            <a:r>
              <a:rPr kumimoji="0" lang="zh-CN" altLang="en-US" sz="2800" i="0" u="none" strike="noStrike" kern="1200" cap="none" spc="0" normalizeH="0" baseline="0" noProof="0" smtClean="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，请补全图形．</a:t>
            </a:r>
          </a:p>
        </p:txBody>
      </p:sp>
      <p:pic>
        <p:nvPicPr>
          <p:cNvPr id="5" name="Picture 3"/>
          <p:cNvPicPr>
            <a:picLocks noChangeAspect="1"/>
          </p:cNvPicPr>
          <p:nvPr/>
        </p:nvPicPr>
        <p:blipFill>
          <a:blip r:embed="rId3" cstate="email"/>
          <a:srcRect/>
          <a:stretch>
            <a:fillRect/>
          </a:stretch>
        </p:blipFill>
        <p:spPr>
          <a:xfrm>
            <a:off x="4219575" y="2857500"/>
            <a:ext cx="1301750" cy="1522413"/>
          </a:xfrm>
          <a:prstGeom prst="rect">
            <a:avLst/>
          </a:prstGeom>
          <a:noFill/>
          <a:ln w="9525">
            <a:noFill/>
          </a:ln>
        </p:spPr>
      </p:pic>
      <p:sp>
        <p:nvSpPr>
          <p:cNvPr id="6" name="内容占位符 7"/>
          <p:cNvSpPr txBox="1">
            <a:spLocks noChangeArrowheads="1"/>
          </p:cNvSpPr>
          <p:nvPr/>
        </p:nvSpPr>
        <p:spPr bwMode="auto">
          <a:xfrm>
            <a:off x="561658" y="3060383"/>
            <a:ext cx="2586038" cy="737235"/>
          </a:xfrm>
          <a:prstGeom prst="rect">
            <a:avLst/>
          </a:prstGeom>
          <a:noFill/>
          <a:ln>
            <a:noFill/>
          </a:ln>
        </p:spPr>
        <p:txBody>
          <a:bodyPr wrap="square">
            <a:spAutoFit/>
          </a:bodyPr>
          <a:lstStyle>
            <a:lvl1pPr marL="441325" indent="-441325"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441325" marR="0" lvl="0" indent="-441325" algn="l" defTabSz="914400" rtl="0" eaLnBrk="0" fontAlgn="base" latinLnBrk="0" hangingPunct="0">
              <a:lnSpc>
                <a:spcPct val="150000"/>
              </a:lnSpc>
              <a:spcBef>
                <a:spcPct val="0"/>
              </a:spcBef>
              <a:spcAft>
                <a:spcPct val="0"/>
              </a:spcAft>
              <a:buClrTx/>
              <a:buSzTx/>
              <a:buFontTx/>
              <a:buNone/>
              <a:defRPr/>
            </a:pPr>
            <a:r>
              <a:rPr kumimoji="0" lang="zh-CN" altLang="en-US" sz="2800" i="0" u="none" strike="noStrike" kern="1200" cap="none" spc="0" normalizeH="0" baseline="0" noProof="0" smtClean="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解：如图所示</a:t>
            </a:r>
            <a:r>
              <a:rPr kumimoji="0" lang="en-US" altLang="zh-CN" sz="2800" i="0" u="none" strike="noStrike" kern="1200" cap="none" spc="0" normalizeH="0" baseline="0" noProof="0" smtClean="0">
                <a:ln>
                  <a:noFill/>
                </a:ln>
                <a:solidFill>
                  <a:srgbClr val="FF0000"/>
                </a:solidFill>
                <a:effectLst/>
                <a:uLnTx/>
                <a:uFillTx/>
                <a:latin typeface="微软雅黑" panose="020B0503020204020204" charset="-122"/>
                <a:ea typeface="微软雅黑" panose="020B0503020204020204" charset="-122"/>
                <a:cs typeface="微软雅黑" panose="020B0503020204020204" charset="-122"/>
              </a:rPr>
              <a:t>.</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5"/>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1" name="Rectangle 1"/>
          <p:cNvSpPr/>
          <p:nvPr/>
        </p:nvSpPr>
        <p:spPr>
          <a:xfrm>
            <a:off x="789940" y="556260"/>
            <a:ext cx="10346055" cy="4615815"/>
          </a:xfrm>
          <a:prstGeom prst="rect">
            <a:avLst/>
          </a:prstGeom>
          <a:noFill/>
          <a:ln w="9525">
            <a:noFill/>
          </a:ln>
        </p:spPr>
        <p:txBody>
          <a:bodyPr wrap="square">
            <a:sp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lnSpc>
                <a:spcPct val="150000"/>
              </a:lnSpc>
              <a:spcBef>
                <a:spcPct val="0"/>
              </a:spcBef>
              <a:buFontTx/>
              <a:buNone/>
            </a:pPr>
            <a:r>
              <a:rPr lang="en-US" altLang="zh-CN" sz="2800">
                <a:solidFill>
                  <a:srgbClr val="000000"/>
                </a:solidFill>
                <a:latin typeface="微软雅黑" panose="020B0503020204020204" charset="-122"/>
                <a:ea typeface="微软雅黑" panose="020B0503020204020204" charset="-122"/>
                <a:cs typeface="微软雅黑" panose="020B0503020204020204" charset="-122"/>
              </a:rPr>
              <a:t>7.</a:t>
            </a:r>
            <a:r>
              <a:rPr lang="zh-CN" altLang="en-US" sz="2800">
                <a:solidFill>
                  <a:srgbClr val="000000"/>
                </a:solidFill>
                <a:latin typeface="微软雅黑" panose="020B0503020204020204" charset="-122"/>
                <a:ea typeface="微软雅黑" panose="020B0503020204020204" charset="-122"/>
                <a:cs typeface="微软雅黑" panose="020B0503020204020204" charset="-122"/>
              </a:rPr>
              <a:t>有一块如图所示的钢板，工人师傅想把它分成面积相等的两部分，请你在图中画出分割方法．</a:t>
            </a:r>
            <a:endParaRPr lang="en-US" altLang="zh-CN" sz="2800">
              <a:solidFill>
                <a:srgbClr val="000000"/>
              </a:solidFill>
              <a:latin typeface="微软雅黑" panose="020B0503020204020204" charset="-122"/>
              <a:ea typeface="微软雅黑" panose="020B0503020204020204" charset="-122"/>
              <a:cs typeface="微软雅黑" panose="020B0503020204020204" charset="-122"/>
            </a:endParaRPr>
          </a:p>
          <a:p>
            <a:pPr marL="0" lvl="0" indent="0" eaLnBrk="1" hangingPunct="1">
              <a:lnSpc>
                <a:spcPct val="150000"/>
              </a:lnSpc>
              <a:spcBef>
                <a:spcPct val="0"/>
              </a:spcBef>
              <a:buFontTx/>
              <a:buNone/>
            </a:pPr>
            <a:endParaRPr lang="zh-CN" altLang="en-US" sz="2800">
              <a:solidFill>
                <a:srgbClr val="FF0000"/>
              </a:solidFill>
              <a:latin typeface="微软雅黑" panose="020B0503020204020204" charset="-122"/>
              <a:ea typeface="微软雅黑" panose="020B0503020204020204" charset="-122"/>
              <a:cs typeface="微软雅黑" panose="020B0503020204020204" charset="-122"/>
            </a:endParaRPr>
          </a:p>
          <a:p>
            <a:pPr marL="0" lvl="0" indent="0" eaLnBrk="1" hangingPunct="1">
              <a:lnSpc>
                <a:spcPct val="150000"/>
              </a:lnSpc>
              <a:spcBef>
                <a:spcPct val="0"/>
              </a:spcBef>
              <a:buFontTx/>
              <a:buNone/>
            </a:pPr>
            <a:endParaRPr lang="zh-CN" altLang="en-US" sz="2800">
              <a:solidFill>
                <a:srgbClr val="FF0000"/>
              </a:solidFill>
              <a:latin typeface="微软雅黑" panose="020B0503020204020204" charset="-122"/>
              <a:ea typeface="微软雅黑" panose="020B0503020204020204" charset="-122"/>
              <a:cs typeface="微软雅黑" panose="020B0503020204020204" charset="-122"/>
            </a:endParaRPr>
          </a:p>
          <a:p>
            <a:pPr marL="0" lvl="0" indent="0" eaLnBrk="1" hangingPunct="1">
              <a:lnSpc>
                <a:spcPct val="150000"/>
              </a:lnSpc>
              <a:spcBef>
                <a:spcPct val="0"/>
              </a:spcBef>
              <a:buFontTx/>
              <a:buNone/>
            </a:pPr>
            <a:endParaRPr lang="zh-CN" altLang="en-US" sz="2800">
              <a:solidFill>
                <a:srgbClr val="FF0000"/>
              </a:solidFill>
              <a:latin typeface="微软雅黑" panose="020B0503020204020204" charset="-122"/>
              <a:ea typeface="微软雅黑" panose="020B0503020204020204" charset="-122"/>
              <a:cs typeface="微软雅黑" panose="020B0503020204020204" charset="-122"/>
            </a:endParaRPr>
          </a:p>
          <a:p>
            <a:pPr marL="0" lvl="0" indent="0" eaLnBrk="1" hangingPunct="1">
              <a:lnSpc>
                <a:spcPct val="150000"/>
              </a:lnSpc>
              <a:spcBef>
                <a:spcPct val="0"/>
              </a:spcBef>
              <a:buFontTx/>
              <a:buNone/>
            </a:pP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解：</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过中心对称图形的对称中心的直线将图形分成全等的两部分，将不规则图形分割成若干规则的中心对称图形，然后再去解题．</a:t>
            </a:r>
          </a:p>
        </p:txBody>
      </p:sp>
      <p:pic>
        <p:nvPicPr>
          <p:cNvPr id="75790" name="Picture 14" descr="Q38"/>
          <p:cNvPicPr>
            <a:picLocks noChangeAspect="1"/>
          </p:cNvPicPr>
          <p:nvPr/>
        </p:nvPicPr>
        <p:blipFill>
          <a:blip r:embed="rId2" cstate="email"/>
          <a:stretch>
            <a:fillRect/>
          </a:stretch>
        </p:blipFill>
        <p:spPr>
          <a:xfrm>
            <a:off x="8394383" y="2110105"/>
            <a:ext cx="2006600" cy="1725613"/>
          </a:xfrm>
          <a:prstGeom prst="rect">
            <a:avLst/>
          </a:prstGeom>
          <a:noFill/>
          <a:ln w="9525">
            <a:noFill/>
          </a:ln>
        </p:spPr>
      </p:pic>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1">
                                            <p:txEl>
                                              <p:charRg st="42" end="57"/>
                                            </p:txEl>
                                          </p:spTgt>
                                        </p:tgtEl>
                                        <p:attrNameLst>
                                          <p:attrName>style.visibility</p:attrName>
                                        </p:attrNameLst>
                                      </p:cBhvr>
                                      <p:to>
                                        <p:strVal val="visible"/>
                                      </p:to>
                                    </p:set>
                                    <p:animEffect transition="in" filter="wipe(left)">
                                      <p:cBhvr>
                                        <p:cTn id="7" dur="500"/>
                                        <p:tgtEl>
                                          <p:spTgt spid="21">
                                            <p:txEl>
                                              <p:charRg st="42" end="5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8" name="内容占位符 7"/>
          <p:cNvSpPr txBox="1"/>
          <p:nvPr/>
        </p:nvSpPr>
        <p:spPr>
          <a:xfrm>
            <a:off x="309245" y="656590"/>
            <a:ext cx="11396980" cy="2676525"/>
          </a:xfrm>
          <a:prstGeom prst="rect">
            <a:avLst/>
          </a:prstGeom>
          <a:noFill/>
          <a:ln w="9525">
            <a:noFill/>
          </a:ln>
        </p:spPr>
        <p:txBody>
          <a:bodyPr wrap="square">
            <a:sp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914400" eaLnBrk="1" hangingPunct="1">
              <a:lnSpc>
                <a:spcPct val="150000"/>
              </a:lnSpc>
              <a:spcBef>
                <a:spcPct val="0"/>
              </a:spcBef>
              <a:buFontTx/>
              <a:buNone/>
            </a:pP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解：</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钢板可看成由上、下两个长方形构成</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如图所示</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，长方形是中心对称图形，过对称中心的任一直线把长方形分成全等的两部分，自然平分其面积；而长方形的对称中心是两条对角线的交点，因此，先作出两长方形的对称中心，再过这两个对称中心作直线即可．</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画法不唯一</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p>
        </p:txBody>
      </p:sp>
      <p:pic>
        <p:nvPicPr>
          <p:cNvPr id="78863" name="Picture 15" descr="Q41"/>
          <p:cNvPicPr>
            <a:picLocks noChangeAspect="1"/>
          </p:cNvPicPr>
          <p:nvPr/>
        </p:nvPicPr>
        <p:blipFill>
          <a:blip r:embed="rId3" cstate="email"/>
          <a:stretch>
            <a:fillRect/>
          </a:stretch>
        </p:blipFill>
        <p:spPr>
          <a:xfrm>
            <a:off x="7680960" y="3514725"/>
            <a:ext cx="2455545" cy="2691765"/>
          </a:xfrm>
          <a:prstGeom prst="rect">
            <a:avLst/>
          </a:prstGeom>
          <a:noFill/>
          <a:ln w="9525">
            <a:noFill/>
          </a:ln>
        </p:spPr>
      </p:pic>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8">
                                            <p:txEl>
                                              <p:charRg st="0" end="25"/>
                                            </p:txEl>
                                          </p:spTgt>
                                        </p:tgtEl>
                                        <p:attrNameLst>
                                          <p:attrName>style.visibility</p:attrName>
                                        </p:attrNameLst>
                                      </p:cBhvr>
                                      <p:to>
                                        <p:strVal val="visible"/>
                                      </p:to>
                                    </p:set>
                                    <p:animEffect transition="in" filter="wipe(left)">
                                      <p:cBhvr>
                                        <p:cTn id="7" dur="500"/>
                                        <p:tgtEl>
                                          <p:spTgt spid="28">
                                            <p:txEl>
                                              <p:charRg st="0" end="25"/>
                                            </p:txEl>
                                          </p:spTgt>
                                        </p:tgtEl>
                                      </p:cBhvr>
                                    </p:animEffect>
                                  </p:childTnLst>
                                </p:cTn>
                              </p:par>
                              <p:par>
                                <p:cTn id="8" presetID="2" presetClass="entr" presetSubtype="9" fill="hold" nodeType="withEffect">
                                  <p:stCondLst>
                                    <p:cond delay="0"/>
                                  </p:stCondLst>
                                  <p:childTnLst>
                                    <p:set>
                                      <p:cBhvr>
                                        <p:cTn id="9" dur="1" fill="hold">
                                          <p:stCondLst>
                                            <p:cond delay="0"/>
                                          </p:stCondLst>
                                        </p:cTn>
                                        <p:tgtEl>
                                          <p:spTgt spid="78863"/>
                                        </p:tgtEl>
                                        <p:attrNameLst>
                                          <p:attrName>style.visibility</p:attrName>
                                        </p:attrNameLst>
                                      </p:cBhvr>
                                      <p:to>
                                        <p:strVal val="visible"/>
                                      </p:to>
                                    </p:set>
                                    <p:anim calcmode="lin" valueType="num">
                                      <p:cBhvr additive="base">
                                        <p:cTn id="10" dur="500" fill="hold"/>
                                        <p:tgtEl>
                                          <p:spTgt spid="78863"/>
                                        </p:tgtEl>
                                        <p:attrNameLst>
                                          <p:attrName>ppt_x</p:attrName>
                                        </p:attrNameLst>
                                      </p:cBhvr>
                                      <p:tavLst>
                                        <p:tav tm="0">
                                          <p:val>
                                            <p:strVal val="0-#ppt_w/2"/>
                                          </p:val>
                                        </p:tav>
                                        <p:tav tm="100000">
                                          <p:val>
                                            <p:strVal val="#ppt_x"/>
                                          </p:val>
                                        </p:tav>
                                      </p:tavLst>
                                    </p:anim>
                                    <p:anim calcmode="lin" valueType="num">
                                      <p:cBhvr additive="base">
                                        <p:cTn id="11" dur="500" fill="hold"/>
                                        <p:tgtEl>
                                          <p:spTgt spid="7886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477520" y="168910"/>
            <a:ext cx="2424430" cy="645160"/>
            <a:chOff x="752" y="266"/>
            <a:chExt cx="3818" cy="1016"/>
          </a:xfrm>
        </p:grpSpPr>
        <p:sp>
          <p:nvSpPr>
            <p:cNvPr id="9" name="文本框 3">
              <a:hlinkClick r:id="" action="ppaction://noaction"/>
            </p:cNvPr>
            <p:cNvSpPr txBox="1"/>
            <p:nvPr/>
          </p:nvSpPr>
          <p:spPr>
            <a:xfrm>
              <a:off x="1402" y="266"/>
              <a:ext cx="3168" cy="1016"/>
            </a:xfrm>
            <a:prstGeom prst="rect">
              <a:avLst/>
            </a:prstGeom>
            <a:noFill/>
          </p:spPr>
          <p:txBody>
            <a:bodyPr wrap="none" rtlCol="0">
              <a:spAutoFit/>
            </a:bodyPr>
            <a:lstStyle/>
            <a:p>
              <a:r>
                <a:rPr lang="zh-CN" altLang="en-US" sz="3600" smtClean="0">
                  <a:solidFill>
                    <a:srgbClr val="FF6600"/>
                  </a:solidFill>
                  <a:latin typeface="微软雅黑" panose="020B0503020204020204" charset="-122"/>
                  <a:ea typeface="微软雅黑" panose="020B0503020204020204" charset="-122"/>
                </a:rPr>
                <a:t>课堂小结</a:t>
              </a:r>
            </a:p>
          </p:txBody>
        </p:sp>
        <p:grpSp>
          <p:nvGrpSpPr>
            <p:cNvPr id="6" name="组合 5"/>
            <p:cNvGrpSpPr/>
            <p:nvPr/>
          </p:nvGrpSpPr>
          <p:grpSpPr>
            <a:xfrm>
              <a:off x="752" y="540"/>
              <a:ext cx="692" cy="442"/>
              <a:chOff x="7703976" y="5138335"/>
              <a:chExt cx="1084013" cy="853067"/>
            </a:xfrm>
          </p:grpSpPr>
          <p:sp>
            <p:nvSpPr>
              <p:cNvPr id="7"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8"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5"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
        <p:nvSpPr>
          <p:cNvPr id="12292" name="Text Box 16"/>
          <p:cNvSpPr txBox="1"/>
          <p:nvPr/>
        </p:nvSpPr>
        <p:spPr>
          <a:xfrm>
            <a:off x="431165" y="2446020"/>
            <a:ext cx="1333500" cy="1383665"/>
          </a:xfrm>
          <a:prstGeom prst="rect">
            <a:avLst/>
          </a:prstGeom>
          <a:solidFill>
            <a:srgbClr val="FFFFFF"/>
          </a:solidFill>
          <a:ln w="25400" cap="flat" cmpd="sng">
            <a:solidFill>
              <a:srgbClr val="CC0066"/>
            </a:solidFill>
            <a:prstDash val="solid"/>
            <a:miter/>
            <a:headEnd type="none" w="med" len="med"/>
            <a:tailEnd type="none" w="med" len="med"/>
          </a:ln>
        </p:spPr>
        <p:txBody>
          <a:bodyPr wrap="square" anchor="t">
            <a:spAutoFit/>
          </a:bodyPr>
          <a:lstStyle/>
          <a:p>
            <a:pPr algn="ctr"/>
            <a:r>
              <a:rPr lang="zh-CN" altLang="en-US" sz="2800">
                <a:solidFill>
                  <a:schemeClr val="tx1"/>
                </a:solidFill>
                <a:latin typeface="微软雅黑" panose="020B0503020204020204" charset="-122"/>
                <a:ea typeface="微软雅黑" panose="020B0503020204020204" charset="-122"/>
              </a:rPr>
              <a:t>绕一点旋转</a:t>
            </a:r>
            <a:r>
              <a:rPr lang="en-US" altLang="zh-CN" sz="2800">
                <a:solidFill>
                  <a:schemeClr val="tx1"/>
                </a:solidFill>
                <a:latin typeface="微软雅黑" panose="020B0503020204020204" charset="-122"/>
                <a:ea typeface="微软雅黑" panose="020B0503020204020204" charset="-122"/>
              </a:rPr>
              <a:t>180</a:t>
            </a:r>
            <a:r>
              <a:rPr lang="zh-CN" altLang="en-US" sz="2800">
                <a:solidFill>
                  <a:schemeClr val="tx1"/>
                </a:solidFill>
                <a:latin typeface="微软雅黑" panose="020B0503020204020204" charset="-122"/>
                <a:ea typeface="微软雅黑" panose="020B0503020204020204" charset="-122"/>
              </a:rPr>
              <a:t>°</a:t>
            </a:r>
          </a:p>
        </p:txBody>
      </p:sp>
      <p:sp>
        <p:nvSpPr>
          <p:cNvPr id="18" name="左大括号 17"/>
          <p:cNvSpPr/>
          <p:nvPr/>
        </p:nvSpPr>
        <p:spPr>
          <a:xfrm>
            <a:off x="1811020" y="1159510"/>
            <a:ext cx="219075" cy="4538663"/>
          </a:xfrm>
          <a:prstGeom prst="leftBrace">
            <a:avLst>
              <a:gd name="adj1" fmla="val 95942"/>
              <a:gd name="adj2" fmla="val 50000"/>
            </a:avLst>
          </a:prstGeom>
          <a:noFill/>
          <a:ln w="25400" cap="flat" cmpd="sng">
            <a:solidFill>
              <a:srgbClr val="CC0066"/>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Lst>
        </p:spPr>
        <p:txBody>
          <a:bodyPr anchor="t"/>
          <a:lstStyle/>
          <a:p>
            <a:endParaRPr lang="zh-CN" altLang="en-US" sz="2800">
              <a:solidFill>
                <a:schemeClr val="tx1"/>
              </a:solidFill>
              <a:latin typeface="微软雅黑" panose="020B0503020204020204" charset="-122"/>
              <a:ea typeface="微软雅黑" panose="020B0503020204020204" charset="-122"/>
            </a:endParaRPr>
          </a:p>
        </p:txBody>
      </p:sp>
      <p:sp>
        <p:nvSpPr>
          <p:cNvPr id="3" name="Text Box 18"/>
          <p:cNvSpPr txBox="1"/>
          <p:nvPr/>
        </p:nvSpPr>
        <p:spPr>
          <a:xfrm>
            <a:off x="2110105" y="5451475"/>
            <a:ext cx="1097280" cy="521970"/>
          </a:xfrm>
          <a:prstGeom prst="rect">
            <a:avLst/>
          </a:prstGeom>
          <a:solidFill>
            <a:srgbClr val="FFFFFF"/>
          </a:solidFill>
          <a:ln w="25400" cap="flat" cmpd="sng">
            <a:solidFill>
              <a:srgbClr val="CC0066"/>
            </a:solidFill>
            <a:prstDash val="solid"/>
            <a:miter/>
            <a:headEnd type="none" w="med" len="med"/>
            <a:tailEnd type="none" w="med" len="med"/>
          </a:ln>
        </p:spPr>
        <p:txBody>
          <a:bodyPr wrap="square" anchor="t">
            <a:spAutoFit/>
          </a:bodyPr>
          <a:lstStyle/>
          <a:p>
            <a:r>
              <a:rPr lang="zh-CN" altLang="en-US" sz="2800">
                <a:solidFill>
                  <a:schemeClr val="tx1"/>
                </a:solidFill>
                <a:latin typeface="微软雅黑" panose="020B0503020204020204" charset="-122"/>
                <a:ea typeface="微软雅黑" panose="020B0503020204020204" charset="-122"/>
              </a:rPr>
              <a:t>应用</a:t>
            </a:r>
          </a:p>
        </p:txBody>
      </p:sp>
      <p:sp>
        <p:nvSpPr>
          <p:cNvPr id="10" name="Text Box 18"/>
          <p:cNvSpPr txBox="1"/>
          <p:nvPr/>
        </p:nvSpPr>
        <p:spPr>
          <a:xfrm>
            <a:off x="2152650" y="2379980"/>
            <a:ext cx="2080260" cy="521970"/>
          </a:xfrm>
          <a:prstGeom prst="rect">
            <a:avLst/>
          </a:prstGeom>
          <a:solidFill>
            <a:srgbClr val="FFFFFF"/>
          </a:solidFill>
          <a:ln w="25400" cap="flat" cmpd="sng">
            <a:solidFill>
              <a:srgbClr val="CC0066"/>
            </a:solidFill>
            <a:prstDash val="solid"/>
            <a:miter/>
            <a:headEnd type="none" w="med" len="med"/>
            <a:tailEnd type="none" w="med" len="med"/>
          </a:ln>
        </p:spPr>
        <p:txBody>
          <a:bodyPr wrap="square" anchor="t">
            <a:spAutoFit/>
          </a:bodyPr>
          <a:lstStyle/>
          <a:p>
            <a:pPr>
              <a:spcBef>
                <a:spcPct val="50000"/>
              </a:spcBef>
            </a:pPr>
            <a:r>
              <a:rPr lang="zh-CN" altLang="en-US" sz="2800">
                <a:latin typeface="微软雅黑" panose="020B0503020204020204" charset="-122"/>
                <a:ea typeface="微软雅黑" panose="020B0503020204020204" charset="-122"/>
                <a:sym typeface="+mn-ea"/>
              </a:rPr>
              <a:t>成</a:t>
            </a:r>
            <a:r>
              <a:rPr lang="zh-CN" altLang="zh-CN" sz="2800">
                <a:solidFill>
                  <a:schemeClr val="tx1"/>
                </a:solidFill>
                <a:latin typeface="微软雅黑" panose="020B0503020204020204" charset="-122"/>
                <a:ea typeface="微软雅黑" panose="020B0503020204020204" charset="-122"/>
                <a:sym typeface="宋体" panose="02010600030101010101" pitchFamily="2" charset="-122"/>
              </a:rPr>
              <a:t>中心对称</a:t>
            </a:r>
          </a:p>
        </p:txBody>
      </p:sp>
      <p:sp>
        <p:nvSpPr>
          <p:cNvPr id="12" name="Text Box 18"/>
          <p:cNvSpPr txBox="1"/>
          <p:nvPr/>
        </p:nvSpPr>
        <p:spPr>
          <a:xfrm>
            <a:off x="2096770" y="1159510"/>
            <a:ext cx="2484120" cy="521970"/>
          </a:xfrm>
          <a:prstGeom prst="rect">
            <a:avLst/>
          </a:prstGeom>
          <a:solidFill>
            <a:srgbClr val="FFFFFF"/>
          </a:solidFill>
          <a:ln w="25400" cap="flat" cmpd="sng">
            <a:solidFill>
              <a:srgbClr val="CC0066"/>
            </a:solidFill>
            <a:prstDash val="solid"/>
            <a:miter/>
            <a:headEnd type="none" w="med" len="med"/>
            <a:tailEnd type="none" w="med" len="med"/>
          </a:ln>
        </p:spPr>
        <p:txBody>
          <a:bodyPr wrap="square" anchor="t">
            <a:spAutoFit/>
          </a:bodyPr>
          <a:lstStyle/>
          <a:p>
            <a:r>
              <a:rPr lang="zh-CN" altLang="en-US" sz="2800">
                <a:solidFill>
                  <a:schemeClr val="tx1"/>
                </a:solidFill>
                <a:latin typeface="微软雅黑" panose="020B0503020204020204" charset="-122"/>
                <a:ea typeface="微软雅黑" panose="020B0503020204020204" charset="-122"/>
              </a:rPr>
              <a:t>中心对称图形</a:t>
            </a:r>
          </a:p>
        </p:txBody>
      </p:sp>
      <p:sp>
        <p:nvSpPr>
          <p:cNvPr id="16" name="Text Box 18"/>
          <p:cNvSpPr txBox="1"/>
          <p:nvPr/>
        </p:nvSpPr>
        <p:spPr>
          <a:xfrm>
            <a:off x="2602865" y="3916045"/>
            <a:ext cx="1089660" cy="521970"/>
          </a:xfrm>
          <a:prstGeom prst="rect">
            <a:avLst/>
          </a:prstGeom>
          <a:solidFill>
            <a:srgbClr val="FFFFFF"/>
          </a:solidFill>
          <a:ln w="25400" cap="flat" cmpd="sng">
            <a:solidFill>
              <a:srgbClr val="CC0066"/>
            </a:solidFill>
            <a:prstDash val="solid"/>
            <a:miter/>
            <a:headEnd type="none" w="med" len="med"/>
            <a:tailEnd type="none" w="med" len="med"/>
          </a:ln>
        </p:spPr>
        <p:txBody>
          <a:bodyPr wrap="square" anchor="t">
            <a:spAutoFit/>
          </a:bodyPr>
          <a:lstStyle/>
          <a:p>
            <a:pPr>
              <a:spcBef>
                <a:spcPct val="50000"/>
              </a:spcBef>
            </a:pPr>
            <a:r>
              <a:rPr lang="zh-CN" altLang="en-US" sz="2800">
                <a:latin typeface="微软雅黑" panose="020B0503020204020204" charset="-122"/>
                <a:ea typeface="微软雅黑" panose="020B0503020204020204" charset="-122"/>
                <a:sym typeface="+mn-ea"/>
              </a:rPr>
              <a:t>性质</a:t>
            </a:r>
            <a:endParaRPr lang="zh-CN" altLang="zh-CN" sz="2800">
              <a:solidFill>
                <a:schemeClr val="tx1"/>
              </a:solidFill>
              <a:latin typeface="微软雅黑" panose="020B0503020204020204" charset="-122"/>
              <a:ea typeface="微软雅黑" panose="020B0503020204020204" charset="-122"/>
              <a:sym typeface="宋体" panose="02010600030101010101" pitchFamily="2" charset="-122"/>
            </a:endParaRPr>
          </a:p>
        </p:txBody>
      </p:sp>
      <p:sp>
        <p:nvSpPr>
          <p:cNvPr id="21" name="Text Box 18"/>
          <p:cNvSpPr txBox="1"/>
          <p:nvPr/>
        </p:nvSpPr>
        <p:spPr>
          <a:xfrm>
            <a:off x="3839845" y="4871720"/>
            <a:ext cx="6650355" cy="1814830"/>
          </a:xfrm>
          <a:prstGeom prst="rect">
            <a:avLst/>
          </a:prstGeom>
          <a:solidFill>
            <a:srgbClr val="FFFFFF"/>
          </a:solidFill>
          <a:ln w="25400" cap="flat" cmpd="sng">
            <a:solidFill>
              <a:srgbClr val="CC0066"/>
            </a:solidFill>
            <a:prstDash val="solid"/>
            <a:miter/>
            <a:headEnd type="none" w="med" len="med"/>
            <a:tailEnd type="none" w="med" len="med"/>
          </a:ln>
        </p:spPr>
        <p:txBody>
          <a:bodyPr wrap="square" anchor="t">
            <a:spAutoFit/>
          </a:bodyPr>
          <a:lstStyle/>
          <a:p>
            <a:pPr marL="457200" indent="-457200">
              <a:lnSpc>
                <a:spcPct val="100000"/>
              </a:lnSpc>
            </a:pPr>
            <a:r>
              <a:rPr lang="en-US" sz="2800">
                <a:solidFill>
                  <a:schemeClr val="tx1"/>
                </a:solidFill>
                <a:latin typeface="微软雅黑" panose="020B0503020204020204" charset="-122"/>
                <a:ea typeface="微软雅黑" panose="020B0503020204020204" charset="-122"/>
                <a:cs typeface="微软雅黑" panose="020B0503020204020204" charset="-122"/>
                <a:sym typeface="+mn-ea"/>
              </a:rPr>
              <a:t>1.</a:t>
            </a:r>
            <a:r>
              <a:rPr lang="zh-CN" altLang="en-US" sz="2800">
                <a:solidFill>
                  <a:schemeClr val="tx1"/>
                </a:solidFill>
                <a:latin typeface="微软雅黑" panose="020B0503020204020204" charset="-122"/>
                <a:ea typeface="微软雅黑" panose="020B0503020204020204" charset="-122"/>
                <a:cs typeface="微软雅黑" panose="020B0503020204020204" charset="-122"/>
                <a:sym typeface="+mn-ea"/>
              </a:rPr>
              <a:t>作中心对称图形；</a:t>
            </a:r>
            <a:endParaRPr lang="en-US" altLang="zh-CN" sz="2800">
              <a:solidFill>
                <a:schemeClr val="tx1"/>
              </a:solidFill>
              <a:latin typeface="微软雅黑" panose="020B0503020204020204" charset="-122"/>
              <a:ea typeface="微软雅黑" panose="020B0503020204020204" charset="-122"/>
              <a:cs typeface="微软雅黑" panose="020B0503020204020204" charset="-122"/>
            </a:endParaRPr>
          </a:p>
          <a:p>
            <a:pPr marL="457200" indent="-457200">
              <a:lnSpc>
                <a:spcPct val="100000"/>
              </a:lnSpc>
            </a:pPr>
            <a:r>
              <a:rPr lang="en-US" sz="2800">
                <a:solidFill>
                  <a:schemeClr val="tx1"/>
                </a:solidFill>
                <a:latin typeface="微软雅黑" panose="020B0503020204020204" charset="-122"/>
                <a:ea typeface="微软雅黑" panose="020B0503020204020204" charset="-122"/>
                <a:cs typeface="微软雅黑" panose="020B0503020204020204" charset="-122"/>
                <a:sym typeface="+mn-ea"/>
              </a:rPr>
              <a:t>2.</a:t>
            </a:r>
            <a:r>
              <a:rPr lang="zh-CN" altLang="en-US" sz="2800">
                <a:solidFill>
                  <a:schemeClr val="tx1"/>
                </a:solidFill>
                <a:latin typeface="微软雅黑" panose="020B0503020204020204" charset="-122"/>
                <a:ea typeface="微软雅黑" panose="020B0503020204020204" charset="-122"/>
                <a:cs typeface="微软雅黑" panose="020B0503020204020204" charset="-122"/>
                <a:sym typeface="+mn-ea"/>
              </a:rPr>
              <a:t>找出对称中心；</a:t>
            </a:r>
            <a:endParaRPr lang="en-US" altLang="zh-CN" sz="2800">
              <a:solidFill>
                <a:schemeClr val="tx1"/>
              </a:solidFill>
              <a:latin typeface="微软雅黑" panose="020B0503020204020204" charset="-122"/>
              <a:ea typeface="微软雅黑" panose="020B0503020204020204" charset="-122"/>
              <a:cs typeface="微软雅黑" panose="020B0503020204020204" charset="-122"/>
            </a:endParaRPr>
          </a:p>
          <a:p>
            <a:pPr>
              <a:lnSpc>
                <a:spcPct val="100000"/>
              </a:lnSpc>
            </a:pPr>
            <a:r>
              <a:rPr lang="en-US" altLang="zh-CN" sz="2800">
                <a:solidFill>
                  <a:schemeClr val="tx1"/>
                </a:solidFill>
                <a:latin typeface="微软雅黑" panose="020B0503020204020204" charset="-122"/>
                <a:ea typeface="微软雅黑" panose="020B0503020204020204" charset="-122"/>
                <a:cs typeface="微软雅黑" panose="020B0503020204020204" charset="-122"/>
                <a:sym typeface="+mn-ea"/>
              </a:rPr>
              <a:t>3.</a:t>
            </a:r>
            <a:r>
              <a:rPr lang="zh-CN" altLang="en-US" sz="2800">
                <a:solidFill>
                  <a:schemeClr val="tx1"/>
                </a:solidFill>
                <a:latin typeface="微软雅黑" panose="020B0503020204020204" charset="-122"/>
                <a:ea typeface="微软雅黑" panose="020B0503020204020204" charset="-122"/>
                <a:cs typeface="微软雅黑" panose="020B0503020204020204" charset="-122"/>
                <a:sym typeface="+mn-ea"/>
              </a:rPr>
              <a:t>图案设计：美丽的中心对称图形在建筑物和工艺品等领域非常常见</a:t>
            </a:r>
            <a:r>
              <a:rPr lang="en-US" altLang="zh-CN" sz="2800">
                <a:solidFill>
                  <a:schemeClr val="tx1"/>
                </a:solidFill>
                <a:latin typeface="微软雅黑" panose="020B0503020204020204" charset="-122"/>
                <a:ea typeface="微软雅黑" panose="020B0503020204020204" charset="-122"/>
                <a:cs typeface="微软雅黑" panose="020B0503020204020204" charset="-122"/>
                <a:sym typeface="+mn-ea"/>
              </a:rPr>
              <a:t>.</a:t>
            </a:r>
          </a:p>
        </p:txBody>
      </p:sp>
      <p:sp>
        <p:nvSpPr>
          <p:cNvPr id="11" name="Text Box 18"/>
          <p:cNvSpPr txBox="1"/>
          <p:nvPr/>
        </p:nvSpPr>
        <p:spPr>
          <a:xfrm>
            <a:off x="5375910" y="1961515"/>
            <a:ext cx="6111875" cy="1383665"/>
          </a:xfrm>
          <a:prstGeom prst="rect">
            <a:avLst/>
          </a:prstGeom>
          <a:solidFill>
            <a:srgbClr val="FFFFFF"/>
          </a:solidFill>
          <a:ln w="25400" cap="flat" cmpd="sng">
            <a:solidFill>
              <a:srgbClr val="CC0066"/>
            </a:solidFill>
            <a:prstDash val="solid"/>
            <a:miter/>
            <a:headEnd type="none" w="med" len="med"/>
            <a:tailEnd type="none" w="med" len="med"/>
          </a:ln>
        </p:spPr>
        <p:txBody>
          <a:bodyPr wrap="square" anchor="t">
            <a:spAutoFit/>
          </a:bodyPr>
          <a:lstStyle/>
          <a:p>
            <a:pPr>
              <a:lnSpc>
                <a:spcPct val="100000"/>
              </a:lnSpc>
            </a:pPr>
            <a:r>
              <a:rPr sz="2800" noProof="0">
                <a:latin typeface="微软雅黑" panose="020B0503020204020204" charset="-122"/>
                <a:ea typeface="微软雅黑" panose="020B0503020204020204" charset="-122"/>
                <a:cs typeface="微软雅黑" panose="020B0503020204020204" charset="-122"/>
                <a:sym typeface="+mn-ea"/>
              </a:rPr>
              <a:t>如果把一个图形绕某一点旋转180º后与另一个图形重合，我们就把这两个图形叫做成中心对称</a:t>
            </a:r>
            <a:r>
              <a:rPr lang="en-US" sz="2800" noProof="0">
                <a:latin typeface="微软雅黑" panose="020B0503020204020204" charset="-122"/>
                <a:ea typeface="微软雅黑" panose="020B0503020204020204" charset="-122"/>
                <a:cs typeface="微软雅黑" panose="020B0503020204020204" charset="-122"/>
                <a:sym typeface="+mn-ea"/>
              </a:rPr>
              <a:t>.</a:t>
            </a:r>
            <a:endParaRPr lang="en-US" sz="2800" noProof="0">
              <a:solidFill>
                <a:schemeClr val="tx1"/>
              </a:solidFill>
              <a:latin typeface="微软雅黑" panose="020B0503020204020204" charset="-122"/>
              <a:ea typeface="微软雅黑" panose="020B0503020204020204" charset="-122"/>
              <a:cs typeface="微软雅黑" panose="020B0503020204020204" charset="-122"/>
              <a:sym typeface="+mn-ea"/>
            </a:endParaRPr>
          </a:p>
        </p:txBody>
      </p:sp>
      <p:sp>
        <p:nvSpPr>
          <p:cNvPr id="22" name="Text Box 18"/>
          <p:cNvSpPr txBox="1"/>
          <p:nvPr/>
        </p:nvSpPr>
        <p:spPr>
          <a:xfrm>
            <a:off x="5376545" y="452755"/>
            <a:ext cx="6111875" cy="1383665"/>
          </a:xfrm>
          <a:prstGeom prst="rect">
            <a:avLst/>
          </a:prstGeom>
          <a:solidFill>
            <a:srgbClr val="FFFFFF"/>
          </a:solidFill>
          <a:ln w="25400" cap="flat" cmpd="sng">
            <a:solidFill>
              <a:srgbClr val="CC0066"/>
            </a:solidFill>
            <a:prstDash val="solid"/>
            <a:miter/>
            <a:headEnd type="none" w="med" len="med"/>
            <a:tailEnd type="none" w="med" len="med"/>
          </a:ln>
        </p:spPr>
        <p:txBody>
          <a:bodyPr wrap="square" anchor="t">
            <a:spAutoFit/>
          </a:bodyPr>
          <a:lstStyle/>
          <a:p>
            <a:pPr>
              <a:lnSpc>
                <a:spcPct val="100000"/>
              </a:lnSpc>
            </a:pPr>
            <a:r>
              <a:rPr sz="2800" noProof="0">
                <a:latin typeface="微软雅黑" panose="020B0503020204020204" charset="-122"/>
                <a:ea typeface="微软雅黑" panose="020B0503020204020204" charset="-122"/>
                <a:cs typeface="微软雅黑" panose="020B0503020204020204" charset="-122"/>
                <a:sym typeface="+mn-ea"/>
              </a:rPr>
              <a:t>如果一个图形绕某一个点旋转180°后能与它自身重合，我们就把这个图形叫做中心对称图形</a:t>
            </a:r>
            <a:r>
              <a:rPr lang="en-US" sz="2800" noProof="0">
                <a:latin typeface="微软雅黑" panose="020B0503020204020204" charset="-122"/>
                <a:ea typeface="微软雅黑" panose="020B0503020204020204" charset="-122"/>
                <a:cs typeface="微软雅黑" panose="020B0503020204020204" charset="-122"/>
                <a:sym typeface="+mn-ea"/>
              </a:rPr>
              <a:t>.</a:t>
            </a:r>
            <a:endParaRPr lang="en-US" sz="2800" noProof="0">
              <a:solidFill>
                <a:schemeClr val="tx1"/>
              </a:solidFill>
              <a:latin typeface="微软雅黑" panose="020B0503020204020204" charset="-122"/>
              <a:ea typeface="微软雅黑" panose="020B0503020204020204" charset="-122"/>
              <a:cs typeface="微软雅黑" panose="020B0503020204020204" charset="-122"/>
              <a:sym typeface="+mn-ea"/>
            </a:endParaRPr>
          </a:p>
        </p:txBody>
      </p:sp>
      <p:sp>
        <p:nvSpPr>
          <p:cNvPr id="23" name="Text Box 18"/>
          <p:cNvSpPr txBox="1"/>
          <p:nvPr/>
        </p:nvSpPr>
        <p:spPr>
          <a:xfrm>
            <a:off x="5376545" y="3580130"/>
            <a:ext cx="6571615" cy="1124585"/>
          </a:xfrm>
          <a:prstGeom prst="rect">
            <a:avLst/>
          </a:prstGeom>
          <a:solidFill>
            <a:srgbClr val="FFFFFF"/>
          </a:solidFill>
          <a:ln w="25400" cap="flat" cmpd="sng">
            <a:solidFill>
              <a:srgbClr val="CC0066"/>
            </a:solidFill>
            <a:prstDash val="solid"/>
            <a:miter/>
            <a:headEnd type="none" w="med" len="med"/>
            <a:tailEnd type="none" w="med" len="med"/>
          </a:ln>
        </p:spPr>
        <p:txBody>
          <a:bodyPr wrap="square" anchor="t">
            <a:spAutoFit/>
          </a:bodyPr>
          <a:lstStyle/>
          <a:p>
            <a:pPr>
              <a:lnSpc>
                <a:spcPct val="120000"/>
              </a:lnSpc>
            </a:pPr>
            <a:r>
              <a:rPr lang="zh-CN" altLang="en-US" sz="2800" noProof="0">
                <a:ln>
                  <a:noFill/>
                </a:ln>
                <a:effectLst/>
                <a:uLnTx/>
                <a:uFillTx/>
                <a:latin typeface="微软雅黑" panose="020B0503020204020204" charset="-122"/>
                <a:ea typeface="微软雅黑" panose="020B0503020204020204" charset="-122"/>
                <a:cs typeface="微软雅黑" panose="020B0503020204020204" charset="-122"/>
                <a:sym typeface="宋体" panose="02010600030101010101" pitchFamily="2" charset="-122"/>
              </a:rPr>
              <a:t>成中心对称的两个图形中，对应点所连线段经过对称中心，且被对称中心平分</a:t>
            </a:r>
            <a:r>
              <a:rPr lang="en-US" altLang="zh-CN" sz="2800" noProof="0">
                <a:ln>
                  <a:noFill/>
                </a:ln>
                <a:effectLst/>
                <a:uLnTx/>
                <a:uFillTx/>
                <a:latin typeface="微软雅黑" panose="020B0503020204020204" charset="-122"/>
                <a:ea typeface="微软雅黑" panose="020B0503020204020204" charset="-122"/>
                <a:cs typeface="微软雅黑" panose="020B0503020204020204" charset="-122"/>
                <a:sym typeface="+mn-ea"/>
              </a:rPr>
              <a:t>.</a:t>
            </a:r>
            <a:r>
              <a:rPr lang="zh-CN" altLang="en-US" sz="2800">
                <a:solidFill>
                  <a:schemeClr val="tx1"/>
                </a:solidFill>
                <a:latin typeface="微软雅黑" panose="020B0503020204020204" charset="-122"/>
                <a:ea typeface="微软雅黑" panose="020B0503020204020204" charset="-122"/>
              </a:rPr>
              <a:t>        </a:t>
            </a:r>
          </a:p>
        </p:txBody>
      </p:sp>
      <p:sp>
        <p:nvSpPr>
          <p:cNvPr id="24" name="右箭头 23"/>
          <p:cNvSpPr/>
          <p:nvPr/>
        </p:nvSpPr>
        <p:spPr>
          <a:xfrm>
            <a:off x="4575175" y="1299210"/>
            <a:ext cx="796925" cy="2527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右箭头 24"/>
          <p:cNvSpPr/>
          <p:nvPr/>
        </p:nvSpPr>
        <p:spPr>
          <a:xfrm>
            <a:off x="4265930" y="2545715"/>
            <a:ext cx="1106170" cy="2470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右箭头 25"/>
          <p:cNvSpPr/>
          <p:nvPr/>
        </p:nvSpPr>
        <p:spPr>
          <a:xfrm>
            <a:off x="3715385" y="4023360"/>
            <a:ext cx="1656715" cy="1841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下箭头 26"/>
          <p:cNvSpPr/>
          <p:nvPr/>
        </p:nvSpPr>
        <p:spPr>
          <a:xfrm>
            <a:off x="3042920" y="2933065"/>
            <a:ext cx="164465" cy="906145"/>
          </a:xfrm>
          <a:prstGeom prst="downArrow">
            <a:avLst>
              <a:gd name="adj1" fmla="val 50000"/>
              <a:gd name="adj2" fmla="val 2185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右箭头 27"/>
          <p:cNvSpPr/>
          <p:nvPr/>
        </p:nvSpPr>
        <p:spPr>
          <a:xfrm>
            <a:off x="3183890" y="5566410"/>
            <a:ext cx="655955" cy="2324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blinds(horizontal)">
                                      <p:cBhvr>
                                        <p:cTn id="7" dur="500"/>
                                        <p:tgtEl>
                                          <p:spTgt spid="1229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randombar(horizontal)">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 calcmode="lin" valueType="num">
                                      <p:cBhvr additive="base">
                                        <p:cTn id="22" dur="500" fill="hold"/>
                                        <p:tgtEl>
                                          <p:spTgt spid="24"/>
                                        </p:tgtEl>
                                        <p:attrNameLst>
                                          <p:attrName>ppt_x</p:attrName>
                                        </p:attrNameLst>
                                      </p:cBhvr>
                                      <p:tavLst>
                                        <p:tav tm="0">
                                          <p:val>
                                            <p:strVal val="#ppt_x"/>
                                          </p:val>
                                        </p:tav>
                                        <p:tav tm="100000">
                                          <p:val>
                                            <p:strVal val="#ppt_x"/>
                                          </p:val>
                                        </p:tav>
                                      </p:tavLst>
                                    </p:anim>
                                    <p:anim calcmode="lin" valueType="num">
                                      <p:cBhvr additive="base">
                                        <p:cTn id="23"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5"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blinds(vertical)">
                                      <p:cBhvr>
                                        <p:cTn id="28" dur="500"/>
                                        <p:tgtEl>
                                          <p:spTgt spid="22"/>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5"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blinds(vertical)">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fill="hold"/>
                                        <p:tgtEl>
                                          <p:spTgt spid="25"/>
                                        </p:tgtEl>
                                        <p:attrNameLst>
                                          <p:attrName>ppt_x</p:attrName>
                                        </p:attrNameLst>
                                      </p:cBhvr>
                                      <p:tavLst>
                                        <p:tav tm="0">
                                          <p:val>
                                            <p:strVal val="#ppt_x"/>
                                          </p:val>
                                        </p:tav>
                                        <p:tav tm="100000">
                                          <p:val>
                                            <p:strVal val="#ppt_x"/>
                                          </p:val>
                                        </p:tav>
                                      </p:tavLst>
                                    </p:anim>
                                    <p:anim calcmode="lin" valueType="num">
                                      <p:cBhvr additive="base">
                                        <p:cTn id="3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 presetClass="entr" presetSubtype="5"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blinds(vertical)">
                                      <p:cBhvr>
                                        <p:cTn id="44" dur="5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 presetClass="entr" presetSubtype="5"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blinds(vertical)">
                                      <p:cBhvr>
                                        <p:cTn id="55" dur="500"/>
                                        <p:tgtEl>
                                          <p:spTgt spid="16"/>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26"/>
                                        </p:tgtEl>
                                        <p:attrNameLst>
                                          <p:attrName>style.visibility</p:attrName>
                                        </p:attrNameLst>
                                      </p:cBhvr>
                                      <p:to>
                                        <p:strVal val="visible"/>
                                      </p:to>
                                    </p:set>
                                    <p:anim calcmode="lin" valueType="num">
                                      <p:cBhvr additive="base">
                                        <p:cTn id="60" dur="500" fill="hold"/>
                                        <p:tgtEl>
                                          <p:spTgt spid="26"/>
                                        </p:tgtEl>
                                        <p:attrNameLst>
                                          <p:attrName>ppt_x</p:attrName>
                                        </p:attrNameLst>
                                      </p:cBhvr>
                                      <p:tavLst>
                                        <p:tav tm="0">
                                          <p:val>
                                            <p:strVal val="#ppt_x"/>
                                          </p:val>
                                        </p:tav>
                                        <p:tav tm="100000">
                                          <p:val>
                                            <p:strVal val="#ppt_x"/>
                                          </p:val>
                                        </p:tav>
                                      </p:tavLst>
                                    </p:anim>
                                    <p:anim calcmode="lin" valueType="num">
                                      <p:cBhvr additive="base">
                                        <p:cTn id="6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3" presetClass="entr" presetSubtype="5" fill="hold" grpId="0" nodeType="click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blinds(vertical)">
                                      <p:cBhvr>
                                        <p:cTn id="66" dur="500"/>
                                        <p:tgtEl>
                                          <p:spTgt spid="23"/>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5" fill="hold" grpId="0" nodeType="clickEffect">
                                  <p:stCondLst>
                                    <p:cond delay="0"/>
                                  </p:stCondLst>
                                  <p:childTnLst>
                                    <p:set>
                                      <p:cBhvr>
                                        <p:cTn id="70" dur="1" fill="hold">
                                          <p:stCondLst>
                                            <p:cond delay="0"/>
                                          </p:stCondLst>
                                        </p:cTn>
                                        <p:tgtEl>
                                          <p:spTgt spid="3"/>
                                        </p:tgtEl>
                                        <p:attrNameLst>
                                          <p:attrName>style.visibility</p:attrName>
                                        </p:attrNameLst>
                                      </p:cBhvr>
                                      <p:to>
                                        <p:strVal val="visible"/>
                                      </p:to>
                                    </p:set>
                                    <p:animEffect transition="in" filter="blinds(vertical)">
                                      <p:cBhvr>
                                        <p:cTn id="71" dur="500"/>
                                        <p:tgtEl>
                                          <p:spTgt spid="3"/>
                                        </p:tgtEl>
                                      </p:cBhvr>
                                    </p:animEffect>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28"/>
                                        </p:tgtEl>
                                        <p:attrNameLst>
                                          <p:attrName>style.visibility</p:attrName>
                                        </p:attrNameLst>
                                      </p:cBhvr>
                                      <p:to>
                                        <p:strVal val="visible"/>
                                      </p:to>
                                    </p:set>
                                    <p:anim calcmode="lin" valueType="num">
                                      <p:cBhvr additive="base">
                                        <p:cTn id="76" dur="500" fill="hold"/>
                                        <p:tgtEl>
                                          <p:spTgt spid="28"/>
                                        </p:tgtEl>
                                        <p:attrNameLst>
                                          <p:attrName>ppt_x</p:attrName>
                                        </p:attrNameLst>
                                      </p:cBhvr>
                                      <p:tavLst>
                                        <p:tav tm="0">
                                          <p:val>
                                            <p:strVal val="#ppt_x"/>
                                          </p:val>
                                        </p:tav>
                                        <p:tav tm="100000">
                                          <p:val>
                                            <p:strVal val="#ppt_x"/>
                                          </p:val>
                                        </p:tav>
                                      </p:tavLst>
                                    </p:anim>
                                    <p:anim calcmode="lin" valueType="num">
                                      <p:cBhvr additive="base">
                                        <p:cTn id="7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3" presetClass="entr" presetSubtype="5" fill="hold" grpId="0" nodeType="click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blinds(vertical)">
                                      <p:cBhvr>
                                        <p:cTn id="8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18" grpId="0" animBg="1"/>
      <p:bldP spid="3" grpId="0" animBg="1"/>
      <p:bldP spid="10" grpId="0" animBg="1"/>
      <p:bldP spid="12" grpId="0" animBg="1"/>
      <p:bldP spid="16" grpId="0" animBg="1"/>
      <p:bldP spid="21" grpId="0" animBg="1"/>
      <p:bldP spid="11" grpId="0" animBg="1"/>
      <p:bldP spid="22" grpId="0" animBg="1"/>
      <p:bldP spid="23" grpId="0" animBg="1"/>
      <p:bldP spid="24" grpId="0" animBg="1"/>
      <p:bldP spid="25" grpId="0" animBg="1"/>
      <p:bldP spid="26" grpId="0" animBg="1"/>
      <p:bldP spid="27" grpId="0" animBg="1"/>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4" name="文本框 3"/>
          <p:cNvSpPr txBox="1"/>
          <p:nvPr/>
        </p:nvSpPr>
        <p:spPr>
          <a:xfrm>
            <a:off x="607695" y="946785"/>
            <a:ext cx="10088245" cy="1255395"/>
          </a:xfrm>
          <a:prstGeom prst="rect">
            <a:avLst/>
          </a:prstGeom>
          <a:noFill/>
        </p:spPr>
        <p:txBody>
          <a:bodyPr wrap="square" rtlCol="0">
            <a:spAutoFit/>
          </a:bodyPr>
          <a:lstStyle/>
          <a:p>
            <a:pPr fontAlgn="auto">
              <a:lnSpc>
                <a:spcPts val="4540"/>
              </a:lnSpc>
            </a:pPr>
            <a:r>
              <a:rPr lang="en-US" altLang="zh-CN" sz="3200">
                <a:latin typeface="微软雅黑" panose="020B0503020204020204" charset="-122"/>
                <a:ea typeface="微软雅黑" panose="020B0503020204020204" charset="-122"/>
              </a:rPr>
              <a:t>2.</a:t>
            </a:r>
            <a:r>
              <a:rPr lang="zh-CN" altLang="en-US" sz="3200">
                <a:latin typeface="微软雅黑" panose="020B0503020204020204" charset="-122"/>
                <a:ea typeface="微软雅黑" panose="020B0503020204020204" charset="-122"/>
              </a:rPr>
              <a:t>观察下列图形，它们是轴对称图形吗？如果不是，它们的共同特征是什么？</a:t>
            </a:r>
          </a:p>
        </p:txBody>
      </p:sp>
      <p:pic>
        <p:nvPicPr>
          <p:cNvPr id="5" name="图片 4" descr="5810dbea64fceebcb386072535950242"/>
          <p:cNvPicPr>
            <a:picLocks noChangeAspect="1"/>
          </p:cNvPicPr>
          <p:nvPr/>
        </p:nvPicPr>
        <p:blipFill>
          <a:blip r:embed="rId2" cstate="email"/>
          <a:stretch>
            <a:fillRect/>
          </a:stretch>
        </p:blipFill>
        <p:spPr>
          <a:xfrm>
            <a:off x="828040" y="2324735"/>
            <a:ext cx="2717165" cy="2875280"/>
          </a:xfrm>
          <a:prstGeom prst="rect">
            <a:avLst/>
          </a:prstGeom>
        </p:spPr>
      </p:pic>
      <p:pic>
        <p:nvPicPr>
          <p:cNvPr id="6" name="图片 5" descr="29867823bc169fb02404b23f7ea91977"/>
          <p:cNvPicPr>
            <a:picLocks noChangeAspect="1"/>
          </p:cNvPicPr>
          <p:nvPr/>
        </p:nvPicPr>
        <p:blipFill>
          <a:blip r:embed="rId3" cstate="email"/>
          <a:stretch>
            <a:fillRect/>
          </a:stretch>
        </p:blipFill>
        <p:spPr>
          <a:xfrm>
            <a:off x="4196080" y="2359025"/>
            <a:ext cx="2905125" cy="2875280"/>
          </a:xfrm>
          <a:prstGeom prst="rect">
            <a:avLst/>
          </a:prstGeom>
        </p:spPr>
      </p:pic>
      <p:pic>
        <p:nvPicPr>
          <p:cNvPr id="7" name="图片 6" descr="e60984feda6ffec4279b8cf8b97be0cb"/>
          <p:cNvPicPr>
            <a:picLocks noChangeAspect="1"/>
          </p:cNvPicPr>
          <p:nvPr/>
        </p:nvPicPr>
        <p:blipFill>
          <a:blip r:embed="rId4"/>
          <a:stretch>
            <a:fillRect/>
          </a:stretch>
        </p:blipFill>
        <p:spPr>
          <a:xfrm>
            <a:off x="7537450" y="2359025"/>
            <a:ext cx="2747645" cy="2807335"/>
          </a:xfrm>
          <a:prstGeom prst="rect">
            <a:avLst/>
          </a:prstGeom>
        </p:spPr>
      </p:pic>
      <p:sp>
        <p:nvSpPr>
          <p:cNvPr id="8" name="文本框 7"/>
          <p:cNvSpPr txBox="1"/>
          <p:nvPr/>
        </p:nvSpPr>
        <p:spPr>
          <a:xfrm>
            <a:off x="1322070" y="5495290"/>
            <a:ext cx="9728835" cy="583565"/>
          </a:xfrm>
          <a:prstGeom prst="rect">
            <a:avLst/>
          </a:prstGeom>
          <a:noFill/>
        </p:spPr>
        <p:txBody>
          <a:bodyPr wrap="square" rtlCol="0">
            <a:spAutoFit/>
          </a:bodyPr>
          <a:lstStyle/>
          <a:p>
            <a:r>
              <a:rPr lang="zh-CN" altLang="en-US" sz="3200">
                <a:solidFill>
                  <a:srgbClr val="FF0000"/>
                </a:solidFill>
                <a:latin typeface="微软雅黑" panose="020B0503020204020204" charset="-122"/>
                <a:ea typeface="微软雅黑" panose="020B0503020204020204" charset="-122"/>
                <a:cs typeface="微软雅黑" panose="020B0503020204020204" charset="-122"/>
              </a:rPr>
              <a:t>它们都不是轴对称图形，经过旋转后可以与自身重合</a:t>
            </a:r>
            <a:r>
              <a:rPr lang="en-US" altLang="zh-CN" sz="3200">
                <a:solidFill>
                  <a:srgbClr val="FF0000"/>
                </a:solidFill>
                <a:latin typeface="微软雅黑" panose="020B0503020204020204" charset="-122"/>
                <a:ea typeface="微软雅黑" panose="020B0503020204020204" charset="-122"/>
                <a:cs typeface="微软雅黑" panose="020B0503020204020204" charset="-122"/>
              </a:rPr>
              <a:t>.</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2" presetClass="entr" presetSubtype="4" fill="hold" nodeType="afterEffect">
                                  <p:stCondLst>
                                    <p:cond delay="50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4" fill="hold" nodeType="afterEffect">
                                  <p:stCondLst>
                                    <p:cond delay="100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par>
                          <p:cTn id="18" fill="hold">
                            <p:stCondLst>
                              <p:cond delay="3000"/>
                            </p:stCondLst>
                            <p:childTnLst>
                              <p:par>
                                <p:cTn id="19" presetID="2" presetClass="entr" presetSubtype="4" fill="hold" nodeType="afterEffect">
                                  <p:stCondLst>
                                    <p:cond delay="150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grpId="2" nodeType="clickEffect">
                                  <p:stCondLst>
                                    <p:cond delay="0"/>
                                  </p:stCondLst>
                                  <p:iterate type="lt">
                                    <p:tmPct val="50000"/>
                                  </p:iterate>
                                  <p:childTnLst>
                                    <p:set>
                                      <p:cBhvr>
                                        <p:cTn id="26" dur="1" fill="hold">
                                          <p:stCondLst>
                                            <p:cond delay="0"/>
                                          </p:stCondLst>
                                        </p:cTn>
                                        <p:tgtEl>
                                          <p:spTgt spid="8"/>
                                        </p:tgtEl>
                                        <p:attrNameLst>
                                          <p:attrName>style.visibility</p:attrName>
                                        </p:attrNameLst>
                                      </p:cBhvr>
                                      <p:to>
                                        <p:strVal val="visible"/>
                                      </p:to>
                                    </p:set>
                                    <p:anim calcmode="discrete" valueType="clr">
                                      <p:cBhvr override="childStyle">
                                        <p:cTn id="27"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8"/>
                                        </p:tgtEl>
                                        <p:attrNameLst>
                                          <p:attrName>fillcolor</p:attrName>
                                        </p:attrNameLst>
                                      </p:cBhvr>
                                      <p:tavLst>
                                        <p:tav tm="0">
                                          <p:val>
                                            <p:clrVal>
                                              <a:schemeClr val="accent2"/>
                                            </p:clrVal>
                                          </p:val>
                                        </p:tav>
                                        <p:tav tm="50000">
                                          <p:val>
                                            <p:clrVal>
                                              <a:schemeClr val="hlink"/>
                                            </p:clrVal>
                                          </p:val>
                                        </p:tav>
                                      </p:tavLst>
                                    </p:anim>
                                    <p:set>
                                      <p:cBhvr>
                                        <p:cTn id="29"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63195" y="102235"/>
            <a:ext cx="2247900" cy="583565"/>
            <a:chOff x="752" y="350"/>
            <a:chExt cx="3540" cy="919"/>
          </a:xfrm>
        </p:grpSpPr>
        <p:sp>
          <p:nvSpPr>
            <p:cNvPr id="3" name="文本框 3">
              <a:hlinkClick r:id="" action="ppaction://noaction"/>
            </p:cNvPr>
            <p:cNvSpPr txBox="1"/>
            <p:nvPr/>
          </p:nvSpPr>
          <p:spPr>
            <a:xfrm>
              <a:off x="1444" y="350"/>
              <a:ext cx="2848" cy="919"/>
            </a:xfrm>
            <a:prstGeom prst="rect">
              <a:avLst/>
            </a:prstGeom>
            <a:noFill/>
          </p:spPr>
          <p:txBody>
            <a:bodyPr wrap="none" rtlCol="0">
              <a:spAutoFit/>
            </a:bodyPr>
            <a:lstStyle/>
            <a:p>
              <a:r>
                <a:rPr lang="zh-CN" altLang="en-US" sz="3200" b="1" dirty="0" smtClean="0">
                  <a:solidFill>
                    <a:srgbClr val="FF6600"/>
                  </a:solidFill>
                  <a:latin typeface="微软雅黑" panose="020B0503020204020204" charset="-122"/>
                  <a:ea typeface="微软雅黑" panose="020B0503020204020204" charset="-122"/>
                </a:rPr>
                <a:t>获取新知</a:t>
              </a:r>
            </a:p>
          </p:txBody>
        </p:sp>
        <p:grpSp>
          <p:nvGrpSpPr>
            <p:cNvPr id="4" name="组合 3"/>
            <p:cNvGrpSpPr/>
            <p:nvPr/>
          </p:nvGrpSpPr>
          <p:grpSpPr>
            <a:xfrm>
              <a:off x="752" y="540"/>
              <a:ext cx="692" cy="442"/>
              <a:chOff x="7703976" y="5138335"/>
              <a:chExt cx="1084013" cy="853067"/>
            </a:xfrm>
          </p:grpSpPr>
          <p:sp>
            <p:nvSpPr>
              <p:cNvPr id="5"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6"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7"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grpSp>
        <p:nvGrpSpPr>
          <p:cNvPr id="34" name="组合 33"/>
          <p:cNvGrpSpPr/>
          <p:nvPr/>
        </p:nvGrpSpPr>
        <p:grpSpPr>
          <a:xfrm>
            <a:off x="318770" y="768985"/>
            <a:ext cx="4774565" cy="777875"/>
            <a:chOff x="1214" y="1427"/>
            <a:chExt cx="7519" cy="1225"/>
          </a:xfrm>
        </p:grpSpPr>
        <p:sp>
          <p:nvSpPr>
            <p:cNvPr id="35" name="圆角矩形 31"/>
            <p:cNvSpPr/>
            <p:nvPr/>
          </p:nvSpPr>
          <p:spPr>
            <a:xfrm>
              <a:off x="1214" y="1628"/>
              <a:ext cx="2445" cy="930"/>
            </a:xfrm>
            <a:prstGeom prst="roundRect">
              <a:avLst>
                <a:gd name="adj" fmla="val 16667"/>
              </a:avLst>
            </a:prstGeom>
            <a:solidFill>
              <a:srgbClr val="FFFFD9"/>
            </a:solidFill>
            <a:ln w="25400" cap="flat" cmpd="sng">
              <a:solidFill>
                <a:srgbClr val="0099FF"/>
              </a:solidFill>
              <a:prstDash val="solid"/>
              <a:round/>
              <a:headEnd type="none" w="med" len="med"/>
              <a:tailEnd type="none" w="med" len="med"/>
            </a:ln>
          </p:spPr>
          <p:txBody>
            <a:bodyPr anchor="t"/>
            <a:lstStyle/>
            <a:p>
              <a:pPr algn="ctr"/>
              <a:r>
                <a:rPr lang="zh-CN" altLang="en-US" sz="2800" b="1">
                  <a:latin typeface="微软雅黑" panose="020B0503020204020204" charset="-122"/>
                  <a:ea typeface="微软雅黑" panose="020B0503020204020204" charset="-122"/>
                </a:rPr>
                <a:t>知识点</a:t>
              </a:r>
            </a:p>
          </p:txBody>
        </p:sp>
        <p:sp>
          <p:nvSpPr>
            <p:cNvPr id="29703" name="文本框 28"/>
            <p:cNvSpPr txBox="1"/>
            <p:nvPr/>
          </p:nvSpPr>
          <p:spPr>
            <a:xfrm>
              <a:off x="4593" y="1628"/>
              <a:ext cx="4140" cy="822"/>
            </a:xfrm>
            <a:prstGeom prst="rect">
              <a:avLst/>
            </a:prstGeom>
            <a:noFill/>
            <a:ln w="9525">
              <a:noFill/>
            </a:ln>
          </p:spPr>
          <p:txBody>
            <a:bodyPr wrap="square" anchor="t">
              <a:spAutoFit/>
            </a:bodyPr>
            <a:lstStyle/>
            <a:p>
              <a:r>
                <a:rPr lang="zh-CN" altLang="en-US" sz="2800" b="1" dirty="0">
                  <a:solidFill>
                    <a:srgbClr val="FF0000"/>
                  </a:solidFill>
                  <a:latin typeface="微软雅黑" panose="020B0503020204020204" charset="-122"/>
                  <a:ea typeface="微软雅黑" panose="020B0503020204020204" charset="-122"/>
                </a:rPr>
                <a:t>中心对称图形</a:t>
              </a:r>
            </a:p>
          </p:txBody>
        </p:sp>
        <p:sp>
          <p:nvSpPr>
            <p:cNvPr id="29701" name="AutoShape 11"/>
            <p:cNvSpPr/>
            <p:nvPr/>
          </p:nvSpPr>
          <p:spPr>
            <a:xfrm>
              <a:off x="3544" y="1427"/>
              <a:ext cx="1225" cy="1225"/>
            </a:xfrm>
            <a:prstGeom prst="diamond">
              <a:avLst/>
            </a:prstGeom>
            <a:solidFill>
              <a:srgbClr val="FF6600"/>
            </a:solidFill>
            <a:ln w="38100" cap="flat" cmpd="sng">
              <a:solidFill>
                <a:schemeClr val="bg1"/>
              </a:solidFill>
              <a:prstDash val="solid"/>
              <a:miter/>
              <a:headEnd type="none" w="med" len="med"/>
              <a:tailEnd type="none" w="med" len="med"/>
            </a:ln>
            <a:effectLst>
              <a:outerShdw sy="50000" rotWithShape="0">
                <a:srgbClr val="808080">
                  <a:alpha val="50000"/>
                </a:srgbClr>
              </a:outerShdw>
            </a:effectLst>
          </p:spPr>
          <p:txBody>
            <a:bodyPr wrap="none" anchor="ctr"/>
            <a:lstStyle/>
            <a:p>
              <a:pPr algn="ctr" eaLnBrk="0" hangingPunct="0"/>
              <a:r>
                <a:rPr lang="en-US" altLang="ko-KR" sz="2800" b="1">
                  <a:solidFill>
                    <a:srgbClr val="FFFFFF"/>
                  </a:solidFill>
                  <a:latin typeface="Calibri" panose="020F0502020204030204"/>
                  <a:ea typeface="Gulim" panose="020B0600000101010101" pitchFamily="34" charset="-127"/>
                </a:rPr>
                <a:t>1</a:t>
              </a:r>
            </a:p>
          </p:txBody>
        </p:sp>
      </p:grpSp>
      <p:sp>
        <p:nvSpPr>
          <p:cNvPr id="68625" name="Rectangle 1"/>
          <p:cNvSpPr>
            <a:spLocks noChangeArrowheads="1"/>
          </p:cNvSpPr>
          <p:nvPr/>
        </p:nvSpPr>
        <p:spPr bwMode="auto">
          <a:xfrm>
            <a:off x="460375" y="2402205"/>
            <a:ext cx="10380980" cy="1383665"/>
          </a:xfrm>
          <a:prstGeom prst="rect">
            <a:avLst/>
          </a:prstGeom>
          <a:noFill/>
          <a:ln w="9525">
            <a:noFill/>
            <a:miter lim="800000"/>
          </a:ln>
        </p:spPr>
        <p:txBody>
          <a:bodyPr wrap="square">
            <a:spAutoFit/>
          </a:bodyPr>
          <a:lstStyle/>
          <a:p>
            <a:pPr marL="262255" marR="0" lvl="0" indent="-262255" algn="l" defTabSz="457200" rtl="0" eaLnBrk="1" fontAlgn="base" latinLnBrk="0" hangingPunct="1">
              <a:lnSpc>
                <a:spcPct val="150000"/>
              </a:lnSpc>
              <a:spcBef>
                <a:spcPct val="0"/>
              </a:spcBef>
              <a:spcAft>
                <a:spcPct val="0"/>
              </a:spcAft>
              <a:buClrTx/>
              <a:buSzTx/>
              <a:buFontTx/>
              <a:buNone/>
              <a:defRPr/>
            </a:pPr>
            <a:r>
              <a:rPr kumimoji="0" lang="en-US" altLang="zh-CN" sz="280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1.</a:t>
            </a:r>
            <a:r>
              <a:rPr kumimoji="0" lang="zh-CN" altLang="en-US" sz="280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如图，观察这几幅图片，将它们分别绕各自标示的“中</a:t>
            </a:r>
            <a:endParaRPr kumimoji="0" lang="en-US" altLang="zh-CN" sz="280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endParaRPr>
          </a:p>
          <a:p>
            <a:pPr marL="262255" marR="0" lvl="0" indent="0" algn="l" defTabSz="457200" rtl="0" eaLnBrk="1" fontAlgn="base" latinLnBrk="0" hangingPunct="1">
              <a:lnSpc>
                <a:spcPct val="150000"/>
              </a:lnSpc>
              <a:spcBef>
                <a:spcPct val="0"/>
              </a:spcBef>
              <a:spcAft>
                <a:spcPct val="0"/>
              </a:spcAft>
              <a:buClrTx/>
              <a:buSzTx/>
              <a:buFontTx/>
              <a:buNone/>
              <a:defRPr/>
            </a:pPr>
            <a:r>
              <a:rPr kumimoji="0" lang="zh-CN" altLang="en-US" sz="280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心点”旋转</a:t>
            </a:r>
            <a:r>
              <a:rPr kumimoji="0" lang="en-US" altLang="zh-CN" sz="280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180°</a:t>
            </a:r>
            <a:r>
              <a:rPr kumimoji="0" lang="zh-CN" altLang="en-US" sz="280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后，能不能与它们自身重合</a:t>
            </a:r>
            <a:r>
              <a:rPr kumimoji="0" lang="en-US" altLang="zh-CN" sz="280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a:t>
            </a:r>
            <a:r>
              <a:rPr kumimoji="0" lang="zh-CN" altLang="en-US" sz="280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rPr>
              <a:t> </a:t>
            </a:r>
          </a:p>
        </p:txBody>
      </p:sp>
      <p:pic>
        <p:nvPicPr>
          <p:cNvPr id="9" name="图片 8"/>
          <p:cNvPicPr>
            <a:picLocks noChangeAspect="1"/>
          </p:cNvPicPr>
          <p:nvPr/>
        </p:nvPicPr>
        <p:blipFill>
          <a:blip r:embed="rId2"/>
          <a:stretch>
            <a:fillRect/>
          </a:stretch>
        </p:blipFill>
        <p:spPr>
          <a:xfrm>
            <a:off x="1130935" y="4072890"/>
            <a:ext cx="7830820" cy="1744345"/>
          </a:xfrm>
          <a:prstGeom prst="rect">
            <a:avLst/>
          </a:prstGeom>
        </p:spPr>
      </p:pic>
      <p:sp>
        <p:nvSpPr>
          <p:cNvPr id="10" name="文本框 9"/>
          <p:cNvSpPr txBox="1"/>
          <p:nvPr/>
        </p:nvSpPr>
        <p:spPr>
          <a:xfrm>
            <a:off x="318770" y="1880235"/>
            <a:ext cx="2106930" cy="521970"/>
          </a:xfrm>
          <a:prstGeom prst="rect">
            <a:avLst/>
          </a:prstGeom>
          <a:solidFill>
            <a:srgbClr val="FFFF00"/>
          </a:solidFill>
        </p:spPr>
        <p:txBody>
          <a:bodyPr wrap="square" rtlCol="0">
            <a:spAutoFit/>
          </a:bodyPr>
          <a:lstStyle/>
          <a:p>
            <a:r>
              <a:rPr lang="zh-CN" altLang="en-US" sz="2800" b="1" dirty="0"/>
              <a:t>观察与思考</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8625">
                                            <p:txEl>
                                              <p:pRg st="0" end="0"/>
                                            </p:txEl>
                                          </p:spTgt>
                                        </p:tgtEl>
                                        <p:attrNameLst>
                                          <p:attrName>style.visibility</p:attrName>
                                        </p:attrNameLst>
                                      </p:cBhvr>
                                      <p:to>
                                        <p:strVal val="visible"/>
                                      </p:to>
                                    </p:set>
                                    <p:animEffect transition="in" filter="wipe(left)">
                                      <p:cBhvr>
                                        <p:cTn id="7" dur="500"/>
                                        <p:tgtEl>
                                          <p:spTgt spid="68625">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8625">
                                            <p:txEl>
                                              <p:pRg st="1" end="1"/>
                                            </p:txEl>
                                          </p:spTgt>
                                        </p:tgtEl>
                                        <p:attrNameLst>
                                          <p:attrName>style.visibility</p:attrName>
                                        </p:attrNameLst>
                                      </p:cBhvr>
                                      <p:to>
                                        <p:strVal val="visible"/>
                                      </p:to>
                                    </p:set>
                                    <p:animEffect transition="in" filter="wipe(left)">
                                      <p:cBhvr>
                                        <p:cTn id="11" dur="500"/>
                                        <p:tgtEl>
                                          <p:spTgt spid="6862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6" name="内容占位符 7"/>
          <p:cNvSpPr txBox="1">
            <a:spLocks noChangeArrowheads="1"/>
          </p:cNvSpPr>
          <p:nvPr/>
        </p:nvSpPr>
        <p:spPr bwMode="auto">
          <a:xfrm>
            <a:off x="406400" y="454025"/>
            <a:ext cx="11379200" cy="1383665"/>
          </a:xfrm>
          <a:prstGeom prst="rect">
            <a:avLst/>
          </a:prstGeom>
          <a:noFill/>
          <a:ln w="9525">
            <a:noFill/>
            <a:miter lim="800000"/>
          </a:ln>
        </p:spPr>
        <p:txBody>
          <a:bodyPr wrap="square">
            <a:spAutoFit/>
          </a:bodyPr>
          <a:lstStyle/>
          <a:p>
            <a:pPr marR="0" defTabSz="457200">
              <a:lnSpc>
                <a:spcPct val="150000"/>
              </a:lnSpc>
              <a:buClrTx/>
              <a:buSzTx/>
              <a:buFontTx/>
              <a:buNone/>
              <a:defRPr/>
            </a:pPr>
            <a:r>
              <a:rPr kumimoji="0" lang="en-US" altLang="zh-CN" sz="2800" kern="1200" cap="none" spc="0" normalizeH="0" baseline="0" noProof="0" dirty="0">
                <a:latin typeface="微软雅黑" panose="020B0503020204020204" charset="-122"/>
                <a:ea typeface="微软雅黑" panose="020B0503020204020204" charset="-122"/>
                <a:cs typeface="微软雅黑" panose="020B0503020204020204" charset="-122"/>
              </a:rPr>
              <a:t>2.</a:t>
            </a:r>
            <a:r>
              <a:rPr kumimoji="0" lang="zh-CN" altLang="en-US" sz="2800" kern="1200" cap="none" spc="0" normalizeH="0" baseline="0" noProof="0" dirty="0">
                <a:latin typeface="微软雅黑" panose="020B0503020204020204" charset="-122"/>
                <a:ea typeface="微软雅黑" panose="020B0503020204020204" charset="-122"/>
                <a:cs typeface="微软雅黑" panose="020B0503020204020204" charset="-122"/>
              </a:rPr>
              <a:t>如图，已知线段</a:t>
            </a:r>
            <a:r>
              <a:rPr kumimoji="1" lang="en-US" altLang="zh-CN" sz="2800" kern="1200" cap="none" spc="0" normalizeH="0" baseline="0" dirty="0">
                <a:latin typeface="Times New Roman" panose="02020603050405020304" pitchFamily="18" charset="0"/>
                <a:ea typeface="微软雅黑" panose="020B0503020204020204" charset="-122"/>
                <a:cs typeface="Times New Roman" panose="02020603050405020304" pitchFamily="18" charset="0"/>
              </a:rPr>
              <a:t>AB</a:t>
            </a:r>
            <a:r>
              <a:rPr kumimoji="0" lang="zh-CN" altLang="en-US" sz="2800" kern="1200" cap="none" spc="0" normalizeH="0" baseline="0" noProof="0" dirty="0">
                <a:latin typeface="微软雅黑" panose="020B0503020204020204" charset="-122"/>
                <a:ea typeface="微软雅黑" panose="020B0503020204020204" charset="-122"/>
                <a:cs typeface="微软雅黑" panose="020B0503020204020204" charset="-122"/>
              </a:rPr>
              <a:t>和它的中点</a:t>
            </a:r>
            <a:r>
              <a:rPr kumimoji="1" lang="en-US" altLang="zh-CN" sz="2800" kern="1200" cap="none" spc="0" normalizeH="0" baseline="0" dirty="0">
                <a:latin typeface="Times New Roman" panose="02020603050405020304" pitchFamily="18" charset="0"/>
                <a:ea typeface="微软雅黑" panose="020B0503020204020204" charset="-122"/>
                <a:cs typeface="Times New Roman" panose="02020603050405020304" pitchFamily="18" charset="0"/>
              </a:rPr>
              <a:t>O</a:t>
            </a:r>
            <a:r>
              <a:rPr kumimoji="0" lang="en-US" altLang="zh-CN" sz="2800" kern="1200" cap="none" spc="0" normalizeH="0" baseline="0" noProof="0" dirty="0">
                <a:latin typeface="微软雅黑" panose="020B0503020204020204" charset="-122"/>
                <a:ea typeface="微软雅黑" panose="020B0503020204020204" charset="-122"/>
                <a:cs typeface="微软雅黑" panose="020B0503020204020204" charset="-122"/>
              </a:rPr>
              <a:t>.</a:t>
            </a:r>
            <a:r>
              <a:rPr kumimoji="0" lang="zh-CN" altLang="en-US" sz="2800" kern="1200" cap="none" spc="0" normalizeH="0" baseline="0" noProof="0" dirty="0">
                <a:latin typeface="微软雅黑" panose="020B0503020204020204" charset="-122"/>
                <a:ea typeface="微软雅黑" panose="020B0503020204020204" charset="-122"/>
                <a:cs typeface="微软雅黑" panose="020B0503020204020204" charset="-122"/>
              </a:rPr>
              <a:t>当线段绕点</a:t>
            </a:r>
            <a:r>
              <a:rPr kumimoji="1" lang="en-US" altLang="zh-CN" sz="2800" kern="1200" cap="none" spc="0" normalizeH="0" baseline="0" dirty="0">
                <a:latin typeface="Times New Roman" panose="02020603050405020304" pitchFamily="18" charset="0"/>
                <a:ea typeface="微软雅黑" panose="020B0503020204020204" charset="-122"/>
                <a:cs typeface="Times New Roman" panose="02020603050405020304" pitchFamily="18" charset="0"/>
              </a:rPr>
              <a:t>O</a:t>
            </a:r>
            <a:r>
              <a:rPr kumimoji="0" lang="zh-CN" altLang="en-US" sz="2800" kern="1200" cap="none" spc="0" normalizeH="0" baseline="0" noProof="0" dirty="0">
                <a:latin typeface="微软雅黑" panose="020B0503020204020204" charset="-122"/>
                <a:ea typeface="微软雅黑" panose="020B0503020204020204" charset="-122"/>
                <a:cs typeface="微软雅黑" panose="020B0503020204020204" charset="-122"/>
              </a:rPr>
              <a:t>旋转</a:t>
            </a:r>
            <a:r>
              <a:rPr kumimoji="0" lang="en-US" altLang="zh-CN" sz="2800" kern="1200" cap="none" spc="0" normalizeH="0" baseline="0" noProof="0" dirty="0">
                <a:latin typeface="微软雅黑" panose="020B0503020204020204" charset="-122"/>
                <a:ea typeface="微软雅黑" panose="020B0503020204020204" charset="-122"/>
                <a:cs typeface="微软雅黑" panose="020B0503020204020204" charset="-122"/>
              </a:rPr>
              <a:t>180°</a:t>
            </a:r>
            <a:r>
              <a:rPr kumimoji="0" lang="zh-CN" altLang="en-US" sz="2800" kern="1200" cap="none" spc="0" normalizeH="0" baseline="0" noProof="0" dirty="0">
                <a:latin typeface="微软雅黑" panose="020B0503020204020204" charset="-122"/>
                <a:ea typeface="微软雅黑" panose="020B0503020204020204" charset="-122"/>
                <a:cs typeface="微软雅黑" panose="020B0503020204020204" charset="-122"/>
              </a:rPr>
              <a:t>后，这条线段能不能与它自身重合</a:t>
            </a:r>
            <a:r>
              <a:rPr kumimoji="0" lang="en-US" altLang="zh-CN" sz="2800" kern="1200" cap="none" spc="0" normalizeH="0" baseline="0" noProof="0" dirty="0">
                <a:latin typeface="微软雅黑" panose="020B0503020204020204" charset="-122"/>
                <a:ea typeface="微软雅黑" panose="020B0503020204020204" charset="-122"/>
                <a:cs typeface="微软雅黑" panose="020B0503020204020204" charset="-122"/>
              </a:rPr>
              <a:t>?</a:t>
            </a:r>
            <a:endParaRPr kumimoji="0" lang="en-US" altLang="zh-CN" sz="2800" kern="1200" cap="none" spc="0" normalizeH="0" baseline="0" noProof="0" dirty="0">
              <a:solidFill>
                <a:srgbClr val="0000FF"/>
              </a:solidFill>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nvSpPr>
        <p:spPr>
          <a:xfrm>
            <a:off x="7688580" y="2650490"/>
            <a:ext cx="386080" cy="460375"/>
          </a:xfrm>
          <a:prstGeom prst="rect">
            <a:avLst/>
          </a:prstGeom>
          <a:noFill/>
        </p:spPr>
        <p:txBody>
          <a:bodyPr wrap="none" rtlCol="0">
            <a:spAutoFit/>
          </a:bodyPr>
          <a:lstStyle/>
          <a:p>
            <a:pPr algn="l"/>
            <a:r>
              <a:rPr lang="en-US" altLang="zh-CN" sz="2400" b="1" i="1">
                <a:solidFill>
                  <a:schemeClr val="tx1"/>
                </a:solidFill>
                <a:latin typeface="Times New Roman" panose="02020603050405020304" pitchFamily="18" charset="0"/>
                <a:ea typeface="黑体" panose="02010609060101010101" pitchFamily="49" charset="-122"/>
                <a:cs typeface="Times New Roman" panose="02020603050405020304" pitchFamily="18" charset="0"/>
                <a:sym typeface="+mn-ea"/>
              </a:rPr>
              <a:t>B</a:t>
            </a:r>
          </a:p>
        </p:txBody>
      </p:sp>
      <p:sp>
        <p:nvSpPr>
          <p:cNvPr id="5" name="文本框 4"/>
          <p:cNvSpPr txBox="1"/>
          <p:nvPr/>
        </p:nvSpPr>
        <p:spPr>
          <a:xfrm>
            <a:off x="2606675" y="2616835"/>
            <a:ext cx="386080" cy="460375"/>
          </a:xfrm>
          <a:prstGeom prst="rect">
            <a:avLst/>
          </a:prstGeom>
          <a:noFill/>
        </p:spPr>
        <p:txBody>
          <a:bodyPr wrap="none" rtlCol="0">
            <a:spAutoFit/>
          </a:bodyPr>
          <a:lstStyle/>
          <a:p>
            <a:pPr algn="l"/>
            <a:r>
              <a:rPr lang="en-US" altLang="zh-CN" sz="2400" b="1" i="1">
                <a:solidFill>
                  <a:schemeClr val="tx1"/>
                </a:solidFill>
                <a:latin typeface="Times New Roman" panose="02020603050405020304" pitchFamily="18" charset="0"/>
                <a:ea typeface="黑体" panose="02010609060101010101" pitchFamily="49" charset="-122"/>
                <a:cs typeface="Times New Roman" panose="02020603050405020304" pitchFamily="18" charset="0"/>
                <a:sym typeface="+mn-ea"/>
              </a:rPr>
              <a:t>A</a:t>
            </a:r>
          </a:p>
        </p:txBody>
      </p:sp>
      <p:sp>
        <p:nvSpPr>
          <p:cNvPr id="6" name="文本框 5"/>
          <p:cNvSpPr txBox="1"/>
          <p:nvPr/>
        </p:nvSpPr>
        <p:spPr>
          <a:xfrm>
            <a:off x="5252720" y="2671445"/>
            <a:ext cx="403225" cy="645160"/>
          </a:xfrm>
          <a:prstGeom prst="rect">
            <a:avLst/>
          </a:prstGeom>
          <a:noFill/>
        </p:spPr>
        <p:txBody>
          <a:bodyPr wrap="none" rtlCol="0">
            <a:spAutoFit/>
          </a:bodyPr>
          <a:lstStyle/>
          <a:p>
            <a:pPr algn="l">
              <a:lnSpc>
                <a:spcPct val="150000"/>
              </a:lnSpc>
            </a:pPr>
            <a:r>
              <a:rPr lang="en-US" altLang="zh-CN" sz="2400" b="1" i="1">
                <a:solidFill>
                  <a:schemeClr val="tx1"/>
                </a:solidFill>
                <a:latin typeface="Times New Roman" panose="02020603050405020304" pitchFamily="18" charset="0"/>
                <a:ea typeface="黑体" panose="02010609060101010101" pitchFamily="49" charset="-122"/>
                <a:cs typeface="Times New Roman" panose="02020603050405020304" pitchFamily="18" charset="0"/>
                <a:sym typeface="+mn-ea"/>
              </a:rPr>
              <a:t>O</a:t>
            </a:r>
          </a:p>
        </p:txBody>
      </p:sp>
      <p:grpSp>
        <p:nvGrpSpPr>
          <p:cNvPr id="25" name="组合 24"/>
          <p:cNvGrpSpPr/>
          <p:nvPr/>
        </p:nvGrpSpPr>
        <p:grpSpPr>
          <a:xfrm>
            <a:off x="3085465" y="2757170"/>
            <a:ext cx="4451985" cy="130175"/>
            <a:chOff x="2136" y="5611"/>
            <a:chExt cx="7011" cy="205"/>
          </a:xfrm>
        </p:grpSpPr>
        <p:cxnSp>
          <p:nvCxnSpPr>
            <p:cNvPr id="13" name="直接连接符 12"/>
            <p:cNvCxnSpPr/>
            <p:nvPr/>
          </p:nvCxnSpPr>
          <p:spPr>
            <a:xfrm flipV="1">
              <a:off x="2155" y="5713"/>
              <a:ext cx="6959" cy="1"/>
            </a:xfrm>
            <a:prstGeom prst="line">
              <a:avLst/>
            </a:prstGeom>
            <a:noFill/>
            <a:ln w="31750" cap="flat" cmpd="sng" algn="ctr">
              <a:solidFill>
                <a:schemeClr val="accent1">
                  <a:lumMod val="75000"/>
                </a:schemeClr>
              </a:solidFill>
              <a:prstDash val="solid"/>
            </a:ln>
            <a:effectLst/>
          </p:spPr>
        </p:cxnSp>
        <p:sp>
          <p:nvSpPr>
            <p:cNvPr id="7" name="椭圆 6"/>
            <p:cNvSpPr/>
            <p:nvPr/>
          </p:nvSpPr>
          <p:spPr>
            <a:xfrm>
              <a:off x="5691" y="5698"/>
              <a:ext cx="119" cy="119"/>
            </a:xfrm>
            <a:prstGeom prst="ellipse">
              <a:avLst/>
            </a:prstGeom>
            <a:solidFill>
              <a:sysClr val="windowText" lastClr="000000"/>
            </a:solidFill>
            <a:ln w="25400" cap="flat" cmpd="sng" algn="ctr">
              <a:solidFill>
                <a:sysClr val="windowText" lastClr="000000"/>
              </a:solidFill>
              <a:prstDash val="solid"/>
            </a:ln>
            <a:effectLst/>
          </p:spPr>
          <p:txBody>
            <a:bodyPr rtlCol="0" anchor="ctr"/>
            <a:lstStyle/>
            <a:p>
              <a:pPr algn="ctr"/>
              <a:endParaRPr lang="zh-CN" altLang="en-US">
                <a:solidFill>
                  <a:schemeClr val="bg2"/>
                </a:solidFill>
                <a:ea typeface="黑体" panose="02010609060101010101" pitchFamily="49" charset="-122"/>
              </a:endParaRPr>
            </a:p>
          </p:txBody>
        </p:sp>
        <p:sp>
          <p:nvSpPr>
            <p:cNvPr id="23" name="椭圆 22"/>
            <p:cNvSpPr/>
            <p:nvPr/>
          </p:nvSpPr>
          <p:spPr>
            <a:xfrm>
              <a:off x="2136" y="5611"/>
              <a:ext cx="119" cy="119"/>
            </a:xfrm>
            <a:prstGeom prst="ellipse">
              <a:avLst/>
            </a:prstGeom>
            <a:solidFill>
              <a:sysClr val="windowText" lastClr="000000"/>
            </a:solidFill>
            <a:ln w="25400" cap="flat" cmpd="sng" algn="ctr">
              <a:solidFill>
                <a:sysClr val="windowText" lastClr="000000"/>
              </a:solidFill>
              <a:prstDash val="solid"/>
            </a:ln>
            <a:effectLst/>
          </p:spPr>
          <p:txBody>
            <a:bodyPr rtlCol="0" anchor="ctr"/>
            <a:lstStyle/>
            <a:p>
              <a:pPr algn="ctr"/>
              <a:endParaRPr lang="zh-CN" altLang="en-US">
                <a:solidFill>
                  <a:schemeClr val="bg2"/>
                </a:solidFill>
                <a:ea typeface="黑体" panose="02010609060101010101" pitchFamily="49" charset="-122"/>
              </a:endParaRPr>
            </a:p>
          </p:txBody>
        </p:sp>
        <p:sp>
          <p:nvSpPr>
            <p:cNvPr id="24" name="椭圆 23"/>
            <p:cNvSpPr/>
            <p:nvPr/>
          </p:nvSpPr>
          <p:spPr>
            <a:xfrm>
              <a:off x="9029" y="5646"/>
              <a:ext cx="119" cy="119"/>
            </a:xfrm>
            <a:prstGeom prst="ellipse">
              <a:avLst/>
            </a:prstGeom>
            <a:solidFill>
              <a:sysClr val="windowText" lastClr="000000"/>
            </a:solidFill>
            <a:ln w="25400" cap="flat" cmpd="sng" algn="ctr">
              <a:solidFill>
                <a:sysClr val="windowText" lastClr="000000"/>
              </a:solidFill>
              <a:prstDash val="solid"/>
            </a:ln>
            <a:effectLst/>
          </p:spPr>
          <p:txBody>
            <a:bodyPr rtlCol="0" anchor="ctr"/>
            <a:lstStyle/>
            <a:p>
              <a:pPr algn="ctr"/>
              <a:endParaRPr lang="zh-CN" altLang="en-US">
                <a:solidFill>
                  <a:schemeClr val="bg2"/>
                </a:solidFill>
                <a:ea typeface="黑体" panose="02010609060101010101" pitchFamily="49" charset="-122"/>
              </a:endParaRPr>
            </a:p>
          </p:txBody>
        </p:sp>
      </p:grpSp>
      <p:sp>
        <p:nvSpPr>
          <p:cNvPr id="8" name="文本框 7"/>
          <p:cNvSpPr txBox="1"/>
          <p:nvPr/>
        </p:nvSpPr>
        <p:spPr>
          <a:xfrm>
            <a:off x="2467610" y="3316605"/>
            <a:ext cx="6339205" cy="521970"/>
          </a:xfrm>
          <a:prstGeom prst="rect">
            <a:avLst/>
          </a:prstGeom>
          <a:noFill/>
        </p:spPr>
        <p:txBody>
          <a:bodyPr wrap="square" rtlCol="0" anchor="t">
            <a:spAutoFit/>
          </a:bodyPr>
          <a:lstStyle/>
          <a:p>
            <a:pPr algn="l"/>
            <a:r>
              <a:rPr lang="zh-CN" altLang="en-US" sz="28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绕点</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sym typeface="+mn-ea"/>
              </a:rPr>
              <a:t>O</a:t>
            </a:r>
            <a:r>
              <a:rPr lang="zh-CN" altLang="en-US" sz="28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旋转了</a:t>
            </a:r>
            <a:r>
              <a:rPr lang="en-US" altLang="zh-CN" sz="2800">
                <a:solidFill>
                  <a:srgbClr val="FF0000"/>
                </a:solidFill>
                <a:latin typeface="微软雅黑" panose="020B0503020204020204" charset="-122"/>
                <a:ea typeface="微软雅黑" panose="020B0503020204020204" charset="-122"/>
                <a:cs typeface="微软雅黑" panose="020B0503020204020204" charset="-122"/>
                <a:sym typeface="+mn-ea"/>
              </a:rPr>
              <a:t>180</a:t>
            </a:r>
            <a:r>
              <a:rPr lang="zh-CN" altLang="en-US" sz="28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度后与原线段重合</a:t>
            </a:r>
          </a:p>
        </p:txBody>
      </p:sp>
      <p:sp>
        <p:nvSpPr>
          <p:cNvPr id="15" name="内容占位符 7"/>
          <p:cNvSpPr txBox="1">
            <a:spLocks noChangeArrowheads="1"/>
          </p:cNvSpPr>
          <p:nvPr/>
        </p:nvSpPr>
        <p:spPr bwMode="auto">
          <a:xfrm>
            <a:off x="512445" y="4150360"/>
            <a:ext cx="11379200" cy="737235"/>
          </a:xfrm>
          <a:prstGeom prst="rect">
            <a:avLst/>
          </a:prstGeom>
          <a:noFill/>
          <a:ln w="9525">
            <a:noFill/>
            <a:miter lim="800000"/>
          </a:ln>
        </p:spPr>
        <p:txBody>
          <a:bodyPr wrap="square">
            <a:spAutoFit/>
          </a:bodyPr>
          <a:lstStyle/>
          <a:p>
            <a:pPr marR="0" defTabSz="457200">
              <a:lnSpc>
                <a:spcPct val="150000"/>
              </a:lnSpc>
              <a:spcBef>
                <a:spcPts val="1800"/>
              </a:spcBef>
              <a:buClrTx/>
              <a:buSzTx/>
              <a:buFontTx/>
              <a:buNone/>
              <a:defRPr/>
            </a:pPr>
            <a:r>
              <a:rPr kumimoji="0" lang="en-US" altLang="zh-CN" sz="2800" kern="1200" cap="none" spc="0" normalizeH="0" baseline="0" noProof="0" dirty="0">
                <a:latin typeface="微软雅黑" panose="020B0503020204020204" charset="-122"/>
                <a:ea typeface="微软雅黑" panose="020B0503020204020204" charset="-122"/>
                <a:cs typeface="微软雅黑" panose="020B0503020204020204" charset="-122"/>
              </a:rPr>
              <a:t>3.</a:t>
            </a:r>
            <a:r>
              <a:rPr kumimoji="0" lang="zh-CN" altLang="en-US" sz="2800" kern="1200" cap="none" spc="0" normalizeH="0" baseline="0" noProof="0" dirty="0">
                <a:latin typeface="微软雅黑" panose="020B0503020204020204" charset="-122"/>
                <a:ea typeface="微软雅黑" panose="020B0503020204020204" charset="-122"/>
                <a:cs typeface="微软雅黑" panose="020B0503020204020204" charset="-122"/>
              </a:rPr>
              <a:t>你还能举出具有上述特征的图形的例子吗</a:t>
            </a:r>
            <a:r>
              <a:rPr kumimoji="0" lang="en-US" altLang="zh-CN" sz="2800" kern="1200" cap="none" spc="0" normalizeH="0" baseline="0" noProof="0" dirty="0">
                <a:latin typeface="微软雅黑" panose="020B0503020204020204" charset="-122"/>
                <a:ea typeface="微软雅黑" panose="020B0503020204020204" charset="-122"/>
                <a:cs typeface="微软雅黑" panose="020B0503020204020204" charset="-122"/>
              </a:rPr>
              <a:t>?</a:t>
            </a:r>
            <a:r>
              <a:rPr kumimoji="0" lang="zh-CN" altLang="en-US" sz="2800" kern="1200" cap="none" spc="0" normalizeH="0" baseline="0" noProof="0" dirty="0">
                <a:latin typeface="微软雅黑" panose="020B0503020204020204" charset="-122"/>
                <a:ea typeface="微软雅黑" panose="020B0503020204020204" charset="-122"/>
                <a:cs typeface="微软雅黑" panose="020B0503020204020204" charset="-122"/>
              </a:rPr>
              <a:t>　　</a:t>
            </a:r>
            <a:endParaRPr kumimoji="0" lang="en-US" altLang="zh-CN" sz="2800" kern="1200" cap="none" spc="0" normalizeH="0" baseline="0" noProof="0" dirty="0">
              <a:solidFill>
                <a:srgbClr val="0000FF"/>
              </a:solidFill>
              <a:latin typeface="微软雅黑" panose="020B0503020204020204" charset="-122"/>
              <a:ea typeface="微软雅黑" panose="020B0503020204020204" charset="-122"/>
              <a:cs typeface="微软雅黑" panose="020B0503020204020204" charset="-122"/>
            </a:endParaRPr>
          </a:p>
        </p:txBody>
      </p:sp>
      <p:sp>
        <p:nvSpPr>
          <p:cNvPr id="2" name="内容占位符 7"/>
          <p:cNvSpPr txBox="1">
            <a:spLocks noChangeArrowheads="1"/>
          </p:cNvSpPr>
          <p:nvPr/>
        </p:nvSpPr>
        <p:spPr bwMode="auto">
          <a:xfrm>
            <a:off x="406400" y="4998085"/>
            <a:ext cx="11379200" cy="1383665"/>
          </a:xfrm>
          <a:prstGeom prst="rect">
            <a:avLst/>
          </a:prstGeom>
          <a:noFill/>
          <a:ln w="9525">
            <a:noFill/>
            <a:miter lim="800000"/>
          </a:ln>
        </p:spPr>
        <p:txBody>
          <a:bodyPr wrap="square">
            <a:spAutoFit/>
          </a:bodyPr>
          <a:lstStyle/>
          <a:p>
            <a:pPr marR="0" defTabSz="457200">
              <a:lnSpc>
                <a:spcPct val="150000"/>
              </a:lnSpc>
              <a:buClrTx/>
              <a:buSzTx/>
              <a:buFontTx/>
              <a:buNone/>
              <a:defRPr/>
            </a:pPr>
            <a:r>
              <a:rPr kumimoji="0" lang="zh-CN" altLang="en-US" sz="2800" kern="1200" cap="none" spc="0" normalizeH="0" baseline="0" noProof="0" dirty="0">
                <a:solidFill>
                  <a:srgbClr val="FF0000"/>
                </a:solidFill>
                <a:latin typeface="微软雅黑" panose="020B0503020204020204" charset="-122"/>
                <a:ea typeface="微软雅黑" panose="020B0503020204020204" charset="-122"/>
                <a:cs typeface="微软雅黑" panose="020B0503020204020204" charset="-122"/>
              </a:rPr>
              <a:t>上述图形，分别绕各自的“中心点”</a:t>
            </a:r>
            <a:r>
              <a:rPr kumimoji="0" lang="en-US" altLang="zh-CN" sz="2800" kern="1200" cap="none" spc="0" normalizeH="0" baseline="0" noProof="0" dirty="0">
                <a:solidFill>
                  <a:srgbClr val="FF0000"/>
                </a:solidFill>
                <a:latin typeface="微软雅黑" panose="020B0503020204020204" charset="-122"/>
                <a:ea typeface="微软雅黑" panose="020B0503020204020204" charset="-122"/>
                <a:cs typeface="微软雅黑" panose="020B0503020204020204" charset="-122"/>
              </a:rPr>
              <a:t>(</a:t>
            </a:r>
            <a:r>
              <a:rPr kumimoji="0" lang="zh-CN" altLang="en-US" sz="2800" kern="1200" cap="none" spc="0" normalizeH="0" baseline="0" noProof="0" dirty="0">
                <a:solidFill>
                  <a:srgbClr val="FF0000"/>
                </a:solidFill>
                <a:latin typeface="微软雅黑" panose="020B0503020204020204" charset="-122"/>
                <a:ea typeface="微软雅黑" panose="020B0503020204020204" charset="-122"/>
                <a:cs typeface="微软雅黑" panose="020B0503020204020204" charset="-122"/>
              </a:rPr>
              <a:t>或中点</a:t>
            </a:r>
            <a:r>
              <a:rPr kumimoji="0" lang="en-US" altLang="zh-CN" sz="2800" kern="1200" cap="none" spc="0" normalizeH="0" baseline="0" noProof="0" dirty="0">
                <a:solidFill>
                  <a:srgbClr val="FF0000"/>
                </a:solidFill>
                <a:latin typeface="微软雅黑" panose="020B0503020204020204" charset="-122"/>
                <a:ea typeface="微软雅黑" panose="020B0503020204020204" charset="-122"/>
                <a:cs typeface="微软雅黑" panose="020B0503020204020204" charset="-122"/>
              </a:rPr>
              <a:t>)</a:t>
            </a:r>
            <a:r>
              <a:rPr kumimoji="0" lang="zh-CN" altLang="en-US" sz="2800" kern="1200" cap="none" spc="0" normalizeH="0" baseline="0" noProof="0" dirty="0">
                <a:solidFill>
                  <a:srgbClr val="FF0000"/>
                </a:solidFill>
                <a:latin typeface="微软雅黑" panose="020B0503020204020204" charset="-122"/>
                <a:ea typeface="微软雅黑" panose="020B0503020204020204" charset="-122"/>
                <a:cs typeface="微软雅黑" panose="020B0503020204020204" charset="-122"/>
              </a:rPr>
              <a:t>旋转</a:t>
            </a:r>
            <a:r>
              <a:rPr kumimoji="0" lang="en-US" altLang="zh-CN" sz="2800" kern="1200" cap="none" spc="0" normalizeH="0" baseline="0" noProof="0" dirty="0">
                <a:solidFill>
                  <a:srgbClr val="FF0000"/>
                </a:solidFill>
                <a:latin typeface="微软雅黑" panose="020B0503020204020204" charset="-122"/>
                <a:ea typeface="微软雅黑" panose="020B0503020204020204" charset="-122"/>
                <a:cs typeface="微软雅黑" panose="020B0503020204020204" charset="-122"/>
              </a:rPr>
              <a:t>180°</a:t>
            </a:r>
            <a:r>
              <a:rPr kumimoji="0" lang="zh-CN" altLang="en-US" sz="2800" kern="1200" cap="none" spc="0" normalizeH="0" baseline="0" noProof="0" dirty="0">
                <a:solidFill>
                  <a:srgbClr val="FF0000"/>
                </a:solidFill>
                <a:latin typeface="微软雅黑" panose="020B0503020204020204" charset="-122"/>
                <a:ea typeface="微软雅黑" panose="020B0503020204020204" charset="-122"/>
                <a:cs typeface="微软雅黑" panose="020B0503020204020204" charset="-122"/>
              </a:rPr>
              <a:t>后，都能与它们自身重合</a:t>
            </a:r>
            <a:r>
              <a:rPr kumimoji="0" lang="en-US" altLang="zh-CN" sz="2800" kern="1200" cap="none" spc="0" normalizeH="0" baseline="0" noProof="0" dirty="0">
                <a:solidFill>
                  <a:srgbClr val="FF0000"/>
                </a:solidFill>
                <a:latin typeface="微软雅黑" panose="020B0503020204020204" charset="-122"/>
                <a:ea typeface="微软雅黑" panose="020B0503020204020204" charset="-122"/>
                <a:cs typeface="微软雅黑" panose="020B0503020204020204" charset="-122"/>
              </a:rPr>
              <a:t>.</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6">
                                            <p:txEl>
                                              <p:charRg st="0" end="19"/>
                                            </p:txEl>
                                          </p:spTgt>
                                        </p:tgtEl>
                                        <p:attrNameLst>
                                          <p:attrName>style.visibility</p:attrName>
                                        </p:attrNameLst>
                                      </p:cBhvr>
                                      <p:to>
                                        <p:strVal val="visible"/>
                                      </p:to>
                                    </p:set>
                                    <p:animEffect transition="in" filter="wipe(left)">
                                      <p:cBhvr>
                                        <p:cTn id="7" dur="500"/>
                                        <p:tgtEl>
                                          <p:spTgt spid="26">
                                            <p:txEl>
                                              <p:charRg st="0" end="19"/>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2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nodeType="clickEffect">
                                  <p:stCondLst>
                                    <p:cond delay="0"/>
                                  </p:stCondLst>
                                  <p:childTnLst>
                                    <p:animRot by="10800000">
                                      <p:cBhvr>
                                        <p:cTn id="21" dur="2000" fill="hold"/>
                                        <p:tgtEl>
                                          <p:spTgt spid="25"/>
                                        </p:tgtEl>
                                        <p:attrNameLst>
                                          <p:attrName>r</p:attrName>
                                        </p:attrNameLst>
                                      </p:cBhvr>
                                    </p:animRo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additive="base">
                                        <p:cTn id="30" dur="500" fill="hold"/>
                                        <p:tgtEl>
                                          <p:spTgt spid="15"/>
                                        </p:tgtEl>
                                        <p:attrNameLst>
                                          <p:attrName>ppt_x</p:attrName>
                                        </p:attrNameLst>
                                      </p:cBhvr>
                                      <p:tavLst>
                                        <p:tav tm="0">
                                          <p:val>
                                            <p:strVal val="#ppt_x"/>
                                          </p:val>
                                        </p:tav>
                                        <p:tav tm="100000">
                                          <p:val>
                                            <p:strVal val="#ppt_x"/>
                                          </p:val>
                                        </p:tav>
                                      </p:tavLst>
                                    </p:anim>
                                    <p:anim calcmode="lin" valueType="num">
                                      <p:cBhvr additive="base">
                                        <p:cTn id="3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1" nodeType="click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additive="base">
                                        <p:cTn id="36" dur="500" fill="hold"/>
                                        <p:tgtEl>
                                          <p:spTgt spid="2"/>
                                        </p:tgtEl>
                                        <p:attrNameLst>
                                          <p:attrName>ppt_x</p:attrName>
                                        </p:attrNameLst>
                                      </p:cBhvr>
                                      <p:tavLst>
                                        <p:tav tm="0">
                                          <p:val>
                                            <p:strVal val="#ppt_x"/>
                                          </p:val>
                                        </p:tav>
                                        <p:tav tm="100000">
                                          <p:val>
                                            <p:strVal val="#ppt_x"/>
                                          </p:val>
                                        </p:tav>
                                      </p:tavLst>
                                    </p:anim>
                                    <p:anim calcmode="lin" valueType="num">
                                      <p:cBhvr additive="base">
                                        <p:cTn id="3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15"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3554" name="Rectangle 3"/>
          <p:cNvSpPr/>
          <p:nvPr/>
        </p:nvSpPr>
        <p:spPr>
          <a:xfrm>
            <a:off x="2855912" y="3384550"/>
            <a:ext cx="7667625" cy="3716338"/>
          </a:xfrm>
          <a:prstGeom prst="rect">
            <a:avLst/>
          </a:prstGeom>
          <a:noFill/>
          <a:ln w="31750">
            <a:noFill/>
            <a:miter lim="800000"/>
          </a:ln>
        </p:spPr>
        <p:txBody>
          <a:bodyPr wrap="none" anchor="ctr" anchorCtr="0"/>
          <a:lstStyle>
            <a:lvl1pPr marL="0" indent="0" algn="l" defTabSz="914400" rtl="0" eaLnBrk="1" fontAlgn="base" hangingPunct="1">
              <a:lnSpc>
                <a:spcPct val="100000"/>
              </a:lnSpc>
              <a:spcBef>
                <a:spcPct val="0"/>
              </a:spcBef>
              <a:spcAft>
                <a:spcPct val="0"/>
              </a:spcAft>
              <a:buClrTx/>
              <a:buSzTx/>
              <a:buFontTx/>
              <a:buNone/>
              <a:defRPr lang="zh-CN" altLang="en-US" sz="1800" b="1"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1"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1"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1"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1" i="0" u="none" baseline="0">
                <a:solidFill>
                  <a:schemeClr val="tx1"/>
                </a:solidFill>
                <a:latin typeface="Arial" panose="020B0604020202020204" pitchFamily="34" charset="0"/>
                <a:ea typeface="宋体" panose="02010600030101010101" pitchFamily="2" charset="-122"/>
              </a:defRPr>
            </a:lvl5pPr>
          </a:lstStyle>
          <a:p>
            <a:pPr lvl="0">
              <a:buClr>
                <a:srgbClr val="CC0066"/>
              </a:buClr>
              <a:buSzPct val="70000"/>
              <a:buFont typeface="Wingdings" panose="05000000000000000000" pitchFamily="2" charset="2"/>
            </a:pPr>
            <a:endParaRPr lang="zh-CN" altLang="zh-CN" sz="4000">
              <a:solidFill>
                <a:srgbClr val="000000"/>
              </a:solidFill>
            </a:endParaRPr>
          </a:p>
        </p:txBody>
      </p:sp>
      <p:sp>
        <p:nvSpPr>
          <p:cNvPr id="19457" name="Rectangle 1"/>
          <p:cNvSpPr/>
          <p:nvPr/>
        </p:nvSpPr>
        <p:spPr>
          <a:xfrm>
            <a:off x="410210" y="1553210"/>
            <a:ext cx="11370945" cy="4615815"/>
          </a:xfrm>
          <a:prstGeom prst="rect">
            <a:avLst/>
          </a:prstGeom>
          <a:noFill/>
          <a:ln w="9525">
            <a:noFill/>
          </a:ln>
        </p:spPr>
        <p:txBody>
          <a:bodyPr wrap="square">
            <a:sp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914400" eaLnBrk="1" hangingPunct="1">
              <a:lnSpc>
                <a:spcPct val="150000"/>
              </a:lnSpc>
              <a:spcBef>
                <a:spcPct val="0"/>
              </a:spcBef>
              <a:buFontTx/>
              <a:buNone/>
            </a:pPr>
            <a:r>
              <a:rPr lang="zh-CN" altLang="en-US" sz="2800" b="1" dirty="0">
                <a:latin typeface="微软雅黑" panose="020B0503020204020204" charset="-122"/>
                <a:ea typeface="微软雅黑" panose="020B0503020204020204" charset="-122"/>
                <a:cs typeface="微软雅黑" panose="020B0503020204020204" charset="-122"/>
              </a:rPr>
              <a:t>　　</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像这样，如果一个图形绕某一个点旋转</a:t>
            </a: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180°</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后能与它自身重合，我们就把这个图形叫做中心对称图形，这个点叫做它的对称中心，其中对称的点叫做对应点</a:t>
            </a: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rPr>
              <a:t>.</a:t>
            </a:r>
          </a:p>
          <a:p>
            <a:pPr marL="0" lvl="0" indent="0" defTabSz="914400" eaLnBrk="1" hangingPunct="1">
              <a:lnSpc>
                <a:spcPct val="150000"/>
              </a:lnSpc>
              <a:spcBef>
                <a:spcPct val="0"/>
              </a:spcBef>
              <a:buFontTx/>
              <a:buNone/>
            </a:pP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　　</a:t>
            </a:r>
          </a:p>
          <a:p>
            <a:pPr marL="0" lvl="0" indent="0" defTabSz="914400" eaLnBrk="1" hangingPunct="1">
              <a:lnSpc>
                <a:spcPct val="150000"/>
              </a:lnSpc>
              <a:spcBef>
                <a:spcPct val="0"/>
              </a:spcBef>
              <a:buFontTx/>
              <a:buNone/>
            </a:pPr>
            <a:r>
              <a:rPr lang="zh-CN" altLang="en-US" sz="2800" dirty="0">
                <a:solidFill>
                  <a:srgbClr val="FF0000"/>
                </a:solidFill>
                <a:latin typeface="微软雅黑" panose="020B0503020204020204" charset="-122"/>
                <a:ea typeface="微软雅黑" panose="020B0503020204020204" charset="-122"/>
                <a:cs typeface="微软雅黑" panose="020B0503020204020204" charset="-122"/>
              </a:rPr>
              <a:t>线段是中心对称图形，线段的中点是它的对称中心，两个端点为一对对应点</a:t>
            </a:r>
            <a:r>
              <a:rPr lang="en-US" altLang="zh-CN" sz="2800" dirty="0">
                <a:solidFill>
                  <a:srgbClr val="FF0000"/>
                </a:solidFill>
                <a:latin typeface="微软雅黑" panose="020B0503020204020204" charset="-122"/>
                <a:ea typeface="微软雅黑" panose="020B0503020204020204" charset="-122"/>
                <a:cs typeface="微软雅黑" panose="020B0503020204020204" charset="-122"/>
              </a:rPr>
              <a:t>.</a:t>
            </a:r>
          </a:p>
          <a:p>
            <a:pPr marL="0" lvl="0" indent="0" defTabSz="914400" eaLnBrk="1" hangingPunct="1">
              <a:lnSpc>
                <a:spcPct val="150000"/>
              </a:lnSpc>
              <a:spcBef>
                <a:spcPct val="0"/>
              </a:spcBef>
              <a:buFontTx/>
              <a:buNone/>
            </a:pPr>
            <a:endParaRPr lang="zh-CN" altLang="en-US" sz="2800" dirty="0">
              <a:solidFill>
                <a:srgbClr val="FF0000"/>
              </a:solidFill>
              <a:latin typeface="微软雅黑" panose="020B0503020204020204" charset="-122"/>
              <a:ea typeface="微软雅黑" panose="020B0503020204020204" charset="-122"/>
              <a:cs typeface="微软雅黑" panose="020B0503020204020204" charset="-122"/>
            </a:endParaRPr>
          </a:p>
        </p:txBody>
      </p:sp>
      <p:sp>
        <p:nvSpPr>
          <p:cNvPr id="8" name="圆角矩形 31"/>
          <p:cNvSpPr/>
          <p:nvPr/>
        </p:nvSpPr>
        <p:spPr>
          <a:xfrm>
            <a:off x="147320" y="323850"/>
            <a:ext cx="2279650" cy="645795"/>
          </a:xfrm>
          <a:prstGeom prst="roundRect">
            <a:avLst>
              <a:gd name="adj" fmla="val 16667"/>
            </a:avLst>
          </a:prstGeom>
          <a:solidFill>
            <a:srgbClr val="FFFFD9"/>
          </a:solidFill>
          <a:ln w="25400" cap="flat" cmpd="sng">
            <a:solidFill>
              <a:srgbClr val="0099FF"/>
            </a:solidFill>
            <a:prstDash val="solid"/>
            <a:round/>
            <a:headEnd type="none" w="med" len="med"/>
            <a:tailEnd type="none" w="med" len="med"/>
          </a:ln>
        </p:spPr>
        <p:txBody>
          <a:bodyPr anchor="t"/>
          <a:lstStyle/>
          <a:p>
            <a:pPr algn="ctr"/>
            <a:r>
              <a:rPr lang="zh-CN" altLang="en-US" sz="2800" b="1">
                <a:latin typeface="微软雅黑" panose="020B0503020204020204" charset="-122"/>
                <a:ea typeface="微软雅黑" panose="020B0503020204020204" charset="-122"/>
              </a:rPr>
              <a:t>概念学习</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9457">
                                            <p:txEl>
                                              <p:pRg st="0" end="0"/>
                                            </p:txEl>
                                          </p:spTgt>
                                        </p:tgtEl>
                                        <p:attrNameLst>
                                          <p:attrName>style.visibility</p:attrName>
                                        </p:attrNameLst>
                                      </p:cBhvr>
                                      <p:to>
                                        <p:strVal val="visible"/>
                                      </p:to>
                                    </p:set>
                                    <p:anim calcmode="lin" valueType="num">
                                      <p:cBhvr additive="base">
                                        <p:cTn id="12" dur="500" fill="hold"/>
                                        <p:tgtEl>
                                          <p:spTgt spid="1945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945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9457">
                                            <p:txEl>
                                              <p:pRg st="2" end="2"/>
                                            </p:txEl>
                                          </p:spTgt>
                                        </p:tgtEl>
                                        <p:attrNameLst>
                                          <p:attrName>style.visibility</p:attrName>
                                        </p:attrNameLst>
                                      </p:cBhvr>
                                      <p:to>
                                        <p:strVal val="visible"/>
                                      </p:to>
                                    </p:set>
                                    <p:anim calcmode="lin" valueType="num">
                                      <p:cBhvr additive="base">
                                        <p:cTn id="18" dur="500" fill="hold"/>
                                        <p:tgtEl>
                                          <p:spTgt spid="19457">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945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pic>
        <p:nvPicPr>
          <p:cNvPr id="13" name="图片 12"/>
          <p:cNvPicPr>
            <a:picLocks noChangeAspect="1"/>
          </p:cNvPicPr>
          <p:nvPr/>
        </p:nvPicPr>
        <p:blipFill>
          <a:blip r:embed="rId2"/>
          <a:stretch>
            <a:fillRect/>
          </a:stretch>
        </p:blipFill>
        <p:spPr>
          <a:xfrm>
            <a:off x="1283970" y="2160905"/>
            <a:ext cx="8943340" cy="1760220"/>
          </a:xfrm>
          <a:prstGeom prst="rect">
            <a:avLst/>
          </a:prstGeom>
        </p:spPr>
      </p:pic>
      <p:sp>
        <p:nvSpPr>
          <p:cNvPr id="2" name="文本框 1"/>
          <p:cNvSpPr txBox="1"/>
          <p:nvPr/>
        </p:nvSpPr>
        <p:spPr>
          <a:xfrm>
            <a:off x="8195945" y="1243965"/>
            <a:ext cx="627380" cy="521970"/>
          </a:xfrm>
          <a:prstGeom prst="rect">
            <a:avLst/>
          </a:prstGeom>
          <a:noFill/>
          <a:ln w="9525">
            <a:noFill/>
          </a:ln>
        </p:spPr>
        <p:txBody>
          <a:bodyPr wrap="square">
            <a:spAutoFit/>
          </a:bodyPr>
          <a:lstStyle/>
          <a:p>
            <a:r>
              <a:rPr lang="en-US" altLang="zh-CN" sz="2800">
                <a:solidFill>
                  <a:srgbClr val="FF0000"/>
                </a:solidFill>
                <a:latin typeface="Times New Roman" panose="02020603050405020304" pitchFamily="18" charset="0"/>
                <a:ea typeface="黑体" panose="02010609060101010101" pitchFamily="49" charset="-122"/>
              </a:rPr>
              <a:t>A</a:t>
            </a:r>
          </a:p>
        </p:txBody>
      </p:sp>
      <p:sp>
        <p:nvSpPr>
          <p:cNvPr id="19457" name="Rectangle 1"/>
          <p:cNvSpPr/>
          <p:nvPr/>
        </p:nvSpPr>
        <p:spPr>
          <a:xfrm>
            <a:off x="628650" y="4551045"/>
            <a:ext cx="11318240" cy="1383665"/>
          </a:xfrm>
          <a:prstGeom prst="rect">
            <a:avLst/>
          </a:prstGeom>
          <a:noFill/>
          <a:ln w="9525">
            <a:noFill/>
          </a:ln>
        </p:spPr>
        <p:txBody>
          <a:bodyPr wrap="square">
            <a:sp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914400" eaLnBrk="1" hangingPunct="1">
              <a:lnSpc>
                <a:spcPct val="150000"/>
              </a:lnSpc>
              <a:spcBef>
                <a:spcPct val="0"/>
              </a:spcBef>
              <a:buFontTx/>
              <a:buNone/>
            </a:pPr>
            <a:r>
              <a:rPr lang="zh-CN" altLang="en-US" sz="2800" b="1">
                <a:solidFill>
                  <a:srgbClr val="FF0000"/>
                </a:solidFill>
                <a:latin typeface="Times New Roman" panose="02020603050405020304" pitchFamily="18" charset="0"/>
                <a:cs typeface="Times New Roman" panose="02020603050405020304" pitchFamily="18" charset="0"/>
              </a:rPr>
              <a:t>解析：</a:t>
            </a:r>
            <a:r>
              <a:rPr lang="zh-CN" altLang="en-US" sz="2800">
                <a:solidFill>
                  <a:srgbClr val="FF0000"/>
                </a:solidFill>
                <a:latin typeface="Times New Roman" panose="02020603050405020304" pitchFamily="18" charset="0"/>
                <a:cs typeface="Times New Roman" panose="02020603050405020304" pitchFamily="18" charset="0"/>
              </a:rPr>
              <a:t>识别一个图形是不是中心对称图形的方法是看旋转</a:t>
            </a:r>
            <a:r>
              <a:rPr lang="en-US" altLang="zh-CN" sz="2800">
                <a:solidFill>
                  <a:srgbClr val="FF0000"/>
                </a:solidFill>
                <a:latin typeface="Times New Roman" panose="02020603050405020304" pitchFamily="18" charset="0"/>
                <a:cs typeface="Times New Roman" panose="02020603050405020304" pitchFamily="18" charset="0"/>
              </a:rPr>
              <a:t>180°</a:t>
            </a:r>
            <a:r>
              <a:rPr lang="zh-CN" altLang="en-US" sz="2800">
                <a:solidFill>
                  <a:srgbClr val="FF0000"/>
                </a:solidFill>
                <a:latin typeface="Times New Roman" panose="02020603050405020304" pitchFamily="18" charset="0"/>
                <a:cs typeface="Times New Roman" panose="02020603050405020304" pitchFamily="18" charset="0"/>
              </a:rPr>
              <a:t>后是否和原图形重合，重合的就是，否则不是</a:t>
            </a:r>
            <a:r>
              <a:rPr lang="en-US" altLang="zh-CN" sz="2800">
                <a:solidFill>
                  <a:srgbClr val="FF0000"/>
                </a:solidFill>
                <a:latin typeface="Times New Roman" panose="02020603050405020304" pitchFamily="18" charset="0"/>
                <a:cs typeface="Times New Roman" panose="02020603050405020304" pitchFamily="18" charset="0"/>
              </a:rPr>
              <a:t>.</a:t>
            </a:r>
            <a:endParaRPr lang="en-US" altLang="zh-CN" sz="28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文本框 2"/>
          <p:cNvSpPr txBox="1"/>
          <p:nvPr/>
        </p:nvSpPr>
        <p:spPr>
          <a:xfrm>
            <a:off x="258445" y="1071880"/>
            <a:ext cx="9032875" cy="694055"/>
          </a:xfrm>
          <a:prstGeom prst="rect">
            <a:avLst/>
          </a:prstGeom>
          <a:noFill/>
        </p:spPr>
        <p:txBody>
          <a:bodyPr wrap="none" rtlCol="0" anchor="t">
            <a:spAutoFit/>
          </a:bodyPr>
          <a:lstStyle/>
          <a:p>
            <a:pPr indent="266700">
              <a:lnSpc>
                <a:spcPct val="140000"/>
              </a:lnSpc>
            </a:pPr>
            <a:r>
              <a:rPr lang="zh-CN" altLang="en-US" sz="2800" b="1">
                <a:solidFill>
                  <a:srgbClr val="FF0000"/>
                </a:solidFill>
                <a:latin typeface="微软雅黑" panose="020B0503020204020204" charset="-122"/>
                <a:ea typeface="微软雅黑" panose="020B0503020204020204" charset="-122"/>
                <a:cs typeface="微软雅黑" panose="020B0503020204020204" charset="-122"/>
                <a:sym typeface="+mn-ea"/>
              </a:rPr>
              <a:t>例</a:t>
            </a:r>
            <a:r>
              <a:rPr lang="en-US" altLang="zh-CN" sz="2800" b="1">
                <a:solidFill>
                  <a:srgbClr val="FF0000"/>
                </a:solidFill>
                <a:latin typeface="微软雅黑" panose="020B0503020204020204" charset="-122"/>
                <a:ea typeface="微软雅黑" panose="020B0503020204020204" charset="-122"/>
                <a:cs typeface="微软雅黑" panose="020B0503020204020204" charset="-122"/>
                <a:sym typeface="+mn-ea"/>
              </a:rPr>
              <a:t>1</a:t>
            </a:r>
            <a:r>
              <a:rPr lang="en-US" altLang="zh-CN" sz="2800">
                <a:solidFill>
                  <a:schemeClr val="accent6"/>
                </a:solidFill>
                <a:latin typeface="微软雅黑" panose="020B0503020204020204" charset="-122"/>
                <a:ea typeface="微软雅黑" panose="020B0503020204020204" charset="-122"/>
                <a:cs typeface="微软雅黑" panose="020B0503020204020204" charset="-122"/>
                <a:sym typeface="+mn-ea"/>
              </a:rPr>
              <a:t>  </a:t>
            </a:r>
            <a:r>
              <a:rPr lang="en-US" altLang="zh-CN" sz="2800">
                <a:latin typeface="微软雅黑" panose="020B0503020204020204" charset="-122"/>
                <a:ea typeface="微软雅黑" panose="020B0503020204020204" charset="-122"/>
                <a:cs typeface="微软雅黑" panose="020B0503020204020204" charset="-122"/>
                <a:sym typeface="+mn-ea"/>
              </a:rPr>
              <a:t> </a:t>
            </a:r>
            <a:r>
              <a:rPr sz="2800">
                <a:latin typeface="微软雅黑" panose="020B0503020204020204" charset="-122"/>
                <a:ea typeface="微软雅黑" panose="020B0503020204020204" charset="-122"/>
                <a:cs typeface="微软雅黑" panose="020B0503020204020204" charset="-122"/>
                <a:sym typeface="+mn-ea"/>
              </a:rPr>
              <a:t>下列美丽的壮锦图案是中心对称图形的是</a:t>
            </a:r>
            <a:r>
              <a:rPr lang="en-US" sz="2800">
                <a:latin typeface="微软雅黑" panose="020B0503020204020204" charset="-122"/>
                <a:ea typeface="微软雅黑" panose="020B0503020204020204" charset="-122"/>
                <a:cs typeface="微软雅黑" panose="020B0503020204020204" charset="-122"/>
                <a:sym typeface="+mn-ea"/>
              </a:rPr>
              <a:t>(</a:t>
            </a:r>
            <a:r>
              <a:rPr sz="2800">
                <a:latin typeface="微软雅黑" panose="020B0503020204020204" charset="-122"/>
                <a:ea typeface="微软雅黑" panose="020B0503020204020204" charset="-122"/>
                <a:cs typeface="微软雅黑" panose="020B0503020204020204" charset="-122"/>
                <a:sym typeface="+mn-ea"/>
              </a:rPr>
              <a:t> </a:t>
            </a:r>
            <a:r>
              <a:rPr lang="en-US" sz="2800">
                <a:latin typeface="微软雅黑" panose="020B0503020204020204" charset="-122"/>
                <a:ea typeface="微软雅黑" panose="020B0503020204020204" charset="-122"/>
                <a:cs typeface="微软雅黑" panose="020B0503020204020204" charset="-122"/>
                <a:sym typeface="+mn-ea"/>
              </a:rPr>
              <a:t>      </a:t>
            </a:r>
            <a:r>
              <a:rPr sz="2800">
                <a:latin typeface="微软雅黑" panose="020B0503020204020204" charset="-122"/>
                <a:ea typeface="微软雅黑" panose="020B0503020204020204" charset="-122"/>
                <a:cs typeface="微软雅黑" panose="020B0503020204020204" charset="-122"/>
                <a:sym typeface="+mn-ea"/>
              </a:rPr>
              <a:t>   </a:t>
            </a:r>
            <a:r>
              <a:rPr lang="en-US" sz="2800">
                <a:latin typeface="微软雅黑" panose="020B0503020204020204" charset="-122"/>
                <a:ea typeface="微软雅黑" panose="020B0503020204020204" charset="-122"/>
                <a:cs typeface="微软雅黑" panose="020B0503020204020204" charset="-122"/>
                <a:sym typeface="+mn-ea"/>
              </a:rPr>
              <a:t>)</a:t>
            </a:r>
            <a:endParaRPr lang="zh-CN" altLang="en-US" sz="2800"/>
          </a:p>
        </p:txBody>
      </p:sp>
      <p:grpSp>
        <p:nvGrpSpPr>
          <p:cNvPr id="6" name="组合 5"/>
          <p:cNvGrpSpPr/>
          <p:nvPr/>
        </p:nvGrpSpPr>
        <p:grpSpPr>
          <a:xfrm>
            <a:off x="487045" y="195580"/>
            <a:ext cx="2202815" cy="583565"/>
            <a:chOff x="752" y="322"/>
            <a:chExt cx="3469" cy="919"/>
          </a:xfrm>
        </p:grpSpPr>
        <p:sp>
          <p:nvSpPr>
            <p:cNvPr id="7" name="文本框 3">
              <a:hlinkClick r:id="" action="ppaction://noaction"/>
            </p:cNvPr>
            <p:cNvSpPr txBox="1"/>
            <p:nvPr/>
          </p:nvSpPr>
          <p:spPr>
            <a:xfrm>
              <a:off x="1373" y="322"/>
              <a:ext cx="2848" cy="919"/>
            </a:xfrm>
            <a:prstGeom prst="rect">
              <a:avLst/>
            </a:prstGeom>
            <a:noFill/>
          </p:spPr>
          <p:txBody>
            <a:bodyPr wrap="none" rtlCol="0">
              <a:spAutoFit/>
            </a:bodyPr>
            <a:lstStyle/>
            <a:p>
              <a:r>
                <a:rPr lang="zh-CN" altLang="en-US" sz="3200" smtClean="0">
                  <a:solidFill>
                    <a:srgbClr val="FF6600"/>
                  </a:solidFill>
                  <a:latin typeface="微软雅黑" panose="020B0503020204020204" charset="-122"/>
                  <a:ea typeface="微软雅黑" panose="020B0503020204020204" charset="-122"/>
                </a:rPr>
                <a:t>例题讲解</a:t>
              </a:r>
            </a:p>
          </p:txBody>
        </p:sp>
        <p:grpSp>
          <p:nvGrpSpPr>
            <p:cNvPr id="8" name="组合 7"/>
            <p:cNvGrpSpPr/>
            <p:nvPr/>
          </p:nvGrpSpPr>
          <p:grpSpPr>
            <a:xfrm>
              <a:off x="752" y="540"/>
              <a:ext cx="692" cy="442"/>
              <a:chOff x="7703976" y="5138335"/>
              <a:chExt cx="1084013" cy="853067"/>
            </a:xfrm>
          </p:grpSpPr>
          <p:sp>
            <p:nvSpPr>
              <p:cNvPr id="16"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7"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8"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457">
                                            <p:txEl>
                                              <p:charRg st="0" end="25"/>
                                            </p:txEl>
                                          </p:spTgt>
                                        </p:tgtEl>
                                        <p:attrNameLst>
                                          <p:attrName>style.visibility</p:attrName>
                                        </p:attrNameLst>
                                      </p:cBhvr>
                                      <p:to>
                                        <p:strVal val="visible"/>
                                      </p:to>
                                    </p:set>
                                    <p:animEffect transition="in" filter="wipe(left)">
                                      <p:cBhvr>
                                        <p:cTn id="7" dur="500"/>
                                        <p:tgtEl>
                                          <p:spTgt spid="19457">
                                            <p:txEl>
                                              <p:charRg st="0" end="2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ppt_x</p:attrName>
                                        </p:attrNameLst>
                                      </p:cBhvr>
                                      <p:tavLst>
                                        <p:tav tm="0">
                                          <p:val>
                                            <p:strVal val="#ppt_x"/>
                                          </p:val>
                                        </p:tav>
                                        <p:tav tm="100000">
                                          <p:val>
                                            <p:strVal val="#ppt_x"/>
                                          </p:val>
                                        </p:tav>
                                      </p:tavLst>
                                    </p:anim>
                                    <p:anim calcmode="lin" valueType="num">
                                      <p:cBhvr>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69640" name="内容占位符 7"/>
          <p:cNvSpPr txBox="1"/>
          <p:nvPr/>
        </p:nvSpPr>
        <p:spPr>
          <a:xfrm>
            <a:off x="386080" y="600075"/>
            <a:ext cx="11805920" cy="2676525"/>
          </a:xfrm>
          <a:prstGeom prst="rect">
            <a:avLst/>
          </a:prstGeom>
          <a:noFill/>
          <a:ln w="9525">
            <a:noFill/>
          </a:ln>
        </p:spPr>
        <p:txBody>
          <a:bodyPr wrap="square">
            <a:sp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lnSpc>
                <a:spcPct val="150000"/>
              </a:lnSpc>
              <a:spcBef>
                <a:spcPct val="0"/>
              </a:spcBef>
              <a:buFontTx/>
              <a:buNone/>
            </a:pPr>
            <a:r>
              <a:rPr lang="zh-CN" sz="2800" b="1">
                <a:solidFill>
                  <a:schemeClr val="accent6"/>
                </a:solidFill>
                <a:latin typeface="微软雅黑" panose="020B0503020204020204" charset="-122"/>
                <a:ea typeface="微软雅黑" panose="020B0503020204020204" charset="-122"/>
                <a:cs typeface="微软雅黑" panose="020B0503020204020204" charset="-122"/>
                <a:sym typeface="+mn-ea"/>
              </a:rPr>
              <a:t>变式练习</a:t>
            </a:r>
            <a:r>
              <a:rPr lang="en-US" altLang="zh-CN" sz="2800" b="1">
                <a:solidFill>
                  <a:schemeClr val="accent6"/>
                </a:solidFill>
                <a:latin typeface="微软雅黑" panose="020B0503020204020204" charset="-122"/>
                <a:ea typeface="微软雅黑" panose="020B0503020204020204" charset="-122"/>
                <a:cs typeface="微软雅黑" panose="020B0503020204020204" charset="-122"/>
                <a:sym typeface="+mn-ea"/>
              </a:rPr>
              <a:t>1</a:t>
            </a:r>
            <a:r>
              <a:rPr lang="en-US" altLang="zh-CN" sz="2800">
                <a:latin typeface="微软雅黑" panose="020B0503020204020204" charset="-122"/>
                <a:ea typeface="微软雅黑" panose="020B0503020204020204" charset="-122"/>
                <a:cs typeface="微软雅黑" panose="020B0503020204020204" charset="-122"/>
              </a:rPr>
              <a:t> </a:t>
            </a:r>
            <a:r>
              <a:rPr lang="zh-CN" altLang="en-US" sz="2800">
                <a:latin typeface="微软雅黑" panose="020B0503020204020204" charset="-122"/>
                <a:ea typeface="微软雅黑" panose="020B0503020204020204" charset="-122"/>
                <a:cs typeface="微软雅黑" panose="020B0503020204020204" charset="-122"/>
              </a:rPr>
              <a:t>下列几何图形中，既是轴对称图形，又是中心对称图形的</a:t>
            </a:r>
          </a:p>
          <a:p>
            <a:pPr marL="0" lvl="0" indent="0" eaLnBrk="1" hangingPunct="1">
              <a:lnSpc>
                <a:spcPct val="150000"/>
              </a:lnSpc>
              <a:spcBef>
                <a:spcPct val="0"/>
              </a:spcBef>
              <a:buFontTx/>
              <a:buNone/>
            </a:pPr>
            <a:r>
              <a:rPr lang="zh-CN" altLang="en-US" sz="2800">
                <a:latin typeface="微软雅黑" panose="020B0503020204020204" charset="-122"/>
                <a:ea typeface="微软雅黑" panose="020B0503020204020204" charset="-122"/>
                <a:cs typeface="微软雅黑" panose="020B0503020204020204" charset="-122"/>
              </a:rPr>
              <a:t> </a:t>
            </a:r>
            <a:r>
              <a:rPr lang="en-US" altLang="zh-CN" sz="2800">
                <a:latin typeface="微软雅黑" panose="020B0503020204020204" charset="-122"/>
                <a:ea typeface="微软雅黑" panose="020B0503020204020204" charset="-122"/>
                <a:cs typeface="微软雅黑" panose="020B0503020204020204" charset="-122"/>
              </a:rPr>
              <a:t>                </a:t>
            </a:r>
            <a:r>
              <a:rPr lang="zh-CN" altLang="en-US" sz="2800">
                <a:latin typeface="微软雅黑" panose="020B0503020204020204" charset="-122"/>
                <a:ea typeface="微软雅黑" panose="020B0503020204020204" charset="-122"/>
                <a:cs typeface="微软雅黑" panose="020B0503020204020204" charset="-122"/>
              </a:rPr>
              <a:t>是 </a:t>
            </a:r>
            <a:r>
              <a:rPr lang="en-US" altLang="zh-CN" sz="2800">
                <a:latin typeface="微软雅黑" panose="020B0503020204020204" charset="-122"/>
                <a:ea typeface="微软雅黑" panose="020B0503020204020204" charset="-122"/>
                <a:cs typeface="微软雅黑" panose="020B0503020204020204" charset="-122"/>
              </a:rPr>
              <a:t>(  </a:t>
            </a:r>
            <a:r>
              <a:rPr lang="zh-CN" altLang="en-US" sz="2800">
                <a:latin typeface="微软雅黑" panose="020B0503020204020204" charset="-122"/>
                <a:ea typeface="微软雅黑" panose="020B0503020204020204" charset="-122"/>
                <a:cs typeface="微软雅黑" panose="020B0503020204020204" charset="-122"/>
              </a:rPr>
              <a:t>　　</a:t>
            </a:r>
            <a:r>
              <a:rPr lang="en-US" altLang="zh-CN" sz="2800">
                <a:latin typeface="微软雅黑" panose="020B0503020204020204" charset="-122"/>
                <a:ea typeface="微软雅黑" panose="020B0503020204020204" charset="-122"/>
                <a:cs typeface="微软雅黑" panose="020B0503020204020204" charset="-122"/>
              </a:rPr>
              <a:t>)</a:t>
            </a:r>
          </a:p>
          <a:p>
            <a:pPr marL="0" lvl="0" indent="0" eaLnBrk="1" hangingPunct="1">
              <a:lnSpc>
                <a:spcPct val="150000"/>
              </a:lnSpc>
              <a:spcBef>
                <a:spcPct val="0"/>
              </a:spcBef>
              <a:buFontTx/>
              <a:buNone/>
            </a:pPr>
            <a:r>
              <a:rPr kumimoji="1" lang="en-US" altLang="zh-CN" sz="2800">
                <a:latin typeface="Times New Roman" panose="02020603050405020304" pitchFamily="18" charset="0"/>
                <a:ea typeface="微软雅黑" panose="020B0503020204020204" charset="-122"/>
                <a:cs typeface="Times New Roman" panose="02020603050405020304" pitchFamily="18" charset="0"/>
              </a:rPr>
              <a:t>A．</a:t>
            </a:r>
            <a:r>
              <a:rPr lang="zh-CN" altLang="en-US" sz="2800">
                <a:latin typeface="微软雅黑" panose="020B0503020204020204" charset="-122"/>
                <a:ea typeface="微软雅黑" panose="020B0503020204020204" charset="-122"/>
                <a:cs typeface="微软雅黑" panose="020B0503020204020204" charset="-122"/>
              </a:rPr>
              <a:t>等腰三角形</a:t>
            </a:r>
            <a:r>
              <a:rPr lang="en-US" altLang="zh-CN" sz="2800">
                <a:latin typeface="微软雅黑" panose="020B0503020204020204" charset="-122"/>
                <a:ea typeface="微软雅黑" panose="020B0503020204020204" charset="-122"/>
                <a:cs typeface="微软雅黑" panose="020B0503020204020204" charset="-122"/>
              </a:rPr>
              <a:t>					</a:t>
            </a:r>
            <a:r>
              <a:rPr kumimoji="1" lang="en-US" altLang="zh-CN" sz="2800">
                <a:latin typeface="Times New Roman" panose="02020603050405020304" pitchFamily="18" charset="0"/>
                <a:ea typeface="微软雅黑" panose="020B0503020204020204" charset="-122"/>
                <a:cs typeface="Times New Roman" panose="02020603050405020304" pitchFamily="18" charset="0"/>
              </a:rPr>
              <a:t>B．</a:t>
            </a:r>
            <a:r>
              <a:rPr lang="zh-CN" altLang="en-US" sz="2800">
                <a:latin typeface="微软雅黑" panose="020B0503020204020204" charset="-122"/>
                <a:ea typeface="微软雅黑" panose="020B0503020204020204" charset="-122"/>
                <a:cs typeface="微软雅黑" panose="020B0503020204020204" charset="-122"/>
              </a:rPr>
              <a:t>等边三角形</a:t>
            </a:r>
          </a:p>
          <a:p>
            <a:pPr marL="0" lvl="0" indent="0" eaLnBrk="1" hangingPunct="1">
              <a:lnSpc>
                <a:spcPct val="150000"/>
              </a:lnSpc>
              <a:spcBef>
                <a:spcPct val="0"/>
              </a:spcBef>
              <a:buFontTx/>
              <a:buNone/>
            </a:pPr>
            <a:r>
              <a:rPr kumimoji="1" lang="en-US" altLang="zh-CN" sz="2800">
                <a:latin typeface="Times New Roman" panose="02020603050405020304" pitchFamily="18" charset="0"/>
                <a:ea typeface="微软雅黑" panose="020B0503020204020204" charset="-122"/>
                <a:cs typeface="Times New Roman" panose="02020603050405020304" pitchFamily="18" charset="0"/>
              </a:rPr>
              <a:t>C．</a:t>
            </a:r>
            <a:r>
              <a:rPr lang="zh-CN" altLang="en-US" sz="2800">
                <a:latin typeface="微软雅黑" panose="020B0503020204020204" charset="-122"/>
                <a:ea typeface="微软雅黑" panose="020B0503020204020204" charset="-122"/>
                <a:cs typeface="微软雅黑" panose="020B0503020204020204" charset="-122"/>
              </a:rPr>
              <a:t>平行四边形</a:t>
            </a:r>
            <a:r>
              <a:rPr lang="en-US" altLang="zh-CN" sz="2800">
                <a:latin typeface="微软雅黑" panose="020B0503020204020204" charset="-122"/>
                <a:ea typeface="微软雅黑" panose="020B0503020204020204" charset="-122"/>
                <a:cs typeface="微软雅黑" panose="020B0503020204020204" charset="-122"/>
              </a:rPr>
              <a:t>					</a:t>
            </a:r>
            <a:r>
              <a:rPr kumimoji="1" lang="en-US" altLang="zh-CN" sz="2800">
                <a:latin typeface="Times New Roman" panose="02020603050405020304" pitchFamily="18" charset="0"/>
                <a:ea typeface="微软雅黑" panose="020B0503020204020204" charset="-122"/>
                <a:cs typeface="Times New Roman" panose="02020603050405020304" pitchFamily="18" charset="0"/>
              </a:rPr>
              <a:t>D．</a:t>
            </a:r>
            <a:r>
              <a:rPr lang="zh-CN" altLang="en-US" sz="2800">
                <a:latin typeface="微软雅黑" panose="020B0503020204020204" charset="-122"/>
                <a:ea typeface="微软雅黑" panose="020B0503020204020204" charset="-122"/>
                <a:cs typeface="微软雅黑" panose="020B0503020204020204" charset="-122"/>
              </a:rPr>
              <a:t>正方形</a:t>
            </a:r>
          </a:p>
        </p:txBody>
      </p:sp>
      <p:sp>
        <p:nvSpPr>
          <p:cNvPr id="24" name="内容占位符 7"/>
          <p:cNvSpPr txBox="1"/>
          <p:nvPr/>
        </p:nvSpPr>
        <p:spPr>
          <a:xfrm>
            <a:off x="636270" y="3172460"/>
            <a:ext cx="11245850" cy="2030095"/>
          </a:xfrm>
          <a:prstGeom prst="rect">
            <a:avLst/>
          </a:prstGeom>
          <a:noFill/>
          <a:ln w="9525">
            <a:noFill/>
          </a:ln>
        </p:spPr>
        <p:txBody>
          <a:bodyPr wrap="square">
            <a:sp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lnSpc>
                <a:spcPct val="150000"/>
              </a:lnSpc>
              <a:spcBef>
                <a:spcPct val="0"/>
              </a:spcBef>
              <a:buFontTx/>
              <a:buNone/>
            </a:pP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解析：</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根据轴对称图形与中心对称图形的定义去判断；选项中的轴对称图形有</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A，B，D</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，中心对称图形有</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C，D</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，既是轴对称图形又是中心对称图形的只有选项</a:t>
            </a: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D</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a:t>
            </a:r>
            <a:endParaRPr lang="zh-CN" altLang="en-US" sz="2800">
              <a:solidFill>
                <a:srgbClr val="FF0000"/>
              </a:solidFill>
              <a:latin typeface="微软雅黑" panose="020B0503020204020204" charset="-122"/>
              <a:ea typeface="微软雅黑" panose="020B0503020204020204" charset="-122"/>
              <a:cs typeface="微软雅黑" panose="020B0503020204020204" charset="-122"/>
            </a:endParaRPr>
          </a:p>
        </p:txBody>
      </p:sp>
      <p:sp>
        <p:nvSpPr>
          <p:cNvPr id="25" name="矩形 24"/>
          <p:cNvSpPr/>
          <p:nvPr/>
        </p:nvSpPr>
        <p:spPr>
          <a:xfrm>
            <a:off x="3109595" y="1493203"/>
            <a:ext cx="439420" cy="521970"/>
          </a:xfrm>
          <a:prstGeom prst="rect">
            <a:avLst/>
          </a:prstGeom>
          <a:noFill/>
          <a:ln w="9525">
            <a:noFill/>
          </a:ln>
        </p:spPr>
        <p:txBody>
          <a:bodyPr wrap="none">
            <a:sp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914400" eaLnBrk="1" hangingPunct="1">
              <a:spcBef>
                <a:spcPct val="0"/>
              </a:spcBef>
              <a:buFontTx/>
              <a:buNone/>
            </a:pPr>
            <a:r>
              <a:rPr lang="en-US" altLang="zh-CN" sz="2800" b="1">
                <a:solidFill>
                  <a:srgbClr val="FF0000"/>
                </a:solidFill>
                <a:latin typeface="Times New Roman" panose="02020603050405020304" pitchFamily="18" charset="0"/>
                <a:ea typeface="微软雅黑" panose="020B0503020204020204" charset="-122"/>
                <a:cs typeface="Times New Roman" panose="02020603050405020304" pitchFamily="18" charset="0"/>
              </a:rPr>
              <a:t>D</a:t>
            </a:r>
            <a:endParaRPr lang="en-US" altLang="zh-CN" sz="2800" b="1">
              <a:solidFill>
                <a:srgbClr val="FF0000"/>
              </a:solidFill>
              <a:latin typeface="微软雅黑" panose="020B0503020204020204" charset="-122"/>
              <a:ea typeface="微软雅黑" panose="020B0503020204020204" charset="-122"/>
              <a:cs typeface="Times New Roman" panose="02020603050405020304" pitchFamily="18" charset="0"/>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4">
                                            <p:txEl>
                                              <p:charRg st="0" end="22"/>
                                            </p:txEl>
                                          </p:spTgt>
                                        </p:tgtEl>
                                        <p:attrNameLst>
                                          <p:attrName>style.visibility</p:attrName>
                                        </p:attrNameLst>
                                      </p:cBhvr>
                                      <p:to>
                                        <p:strVal val="visible"/>
                                      </p:to>
                                    </p:set>
                                    <p:animEffect transition="in" filter="wipe(left)">
                                      <p:cBhvr>
                                        <p:cTn id="7" dur="500"/>
                                        <p:tgtEl>
                                          <p:spTgt spid="24">
                                            <p:txEl>
                                              <p:charRg st="0" end="22"/>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4">
                                            <p:txEl>
                                              <p:charRg st="51" end="74"/>
                                            </p:txEl>
                                          </p:spTgt>
                                        </p:tgtEl>
                                        <p:attrNameLst>
                                          <p:attrName>style.visibility</p:attrName>
                                        </p:attrNameLst>
                                      </p:cBhvr>
                                      <p:to>
                                        <p:strVal val="visible"/>
                                      </p:to>
                                    </p:set>
                                    <p:animEffect transition="in" filter="wipe(left)">
                                      <p:cBhvr>
                                        <p:cTn id="11" dur="500"/>
                                        <p:tgtEl>
                                          <p:spTgt spid="24">
                                            <p:txEl>
                                              <p:charRg st="51" end="74"/>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25"/>
                                        </p:tgtEl>
                                        <p:attrNameLst>
                                          <p:attrName>style.visibility</p:attrName>
                                        </p:attrNameLst>
                                      </p:cBhvr>
                                      <p:to>
                                        <p:strVal val="visible"/>
                                      </p:to>
                                    </p:set>
                                    <p:anim calcmode="lin" valueType="num">
                                      <p:cBhvr additive="base">
                                        <p:cTn id="16" dur="500" fill="hold"/>
                                        <p:tgtEl>
                                          <p:spTgt spid="25"/>
                                        </p:tgtEl>
                                        <p:attrNameLst>
                                          <p:attrName>ppt_x</p:attrName>
                                        </p:attrNameLst>
                                      </p:cBhvr>
                                      <p:tavLst>
                                        <p:tav tm="0">
                                          <p:val>
                                            <p:strVal val="#ppt_x"/>
                                          </p:val>
                                        </p:tav>
                                        <p:tav tm="100000">
                                          <p:val>
                                            <p:strVal val="#ppt_x"/>
                                          </p:val>
                                        </p:tav>
                                      </p:tavLst>
                                    </p:anim>
                                    <p:anim calcmode="lin" valueType="num">
                                      <p:cBhvr additive="base">
                                        <p:cTn id="1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UNIT_COMPATIBLE" val="0"/>
  <p:tag name="KSO_WM_UNIT_DIAGRAM_ISNUMVISUAL" val="0"/>
  <p:tag name="KSO_WM_UNIT_DIAGRAM_ISREFERUNIT" val="0"/>
  <p:tag name="KSO_WM_UNIT_HIGHLIGHT" val="0"/>
  <p:tag name="KSO_WM_UNIT_ID" val="_0**"/>
  <p:tag name="KSO_WM_UNIT_LAYERLEVEL"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8.xml><?xml version="1.0" encoding="utf-8"?>
<p:tagLst xmlns:a="http://schemas.openxmlformats.org/drawingml/2006/main" xmlns:r="http://schemas.openxmlformats.org/officeDocument/2006/relationships" xmlns:p="http://schemas.openxmlformats.org/presentationml/2006/main">
  <p:tag name="KSO_WM_UNIT_TABLE_BEAUTIFY" val="smartTable{04096066-955b-4af5-9a06-dcf61c46654f}"/>
</p:tagLst>
</file>

<file path=ppt/tags/tag59.xml><?xml version="1.0" encoding="utf-8"?>
<p:tagLst xmlns:a="http://schemas.openxmlformats.org/drawingml/2006/main" xmlns:r="http://schemas.openxmlformats.org/officeDocument/2006/relationships" xmlns:p="http://schemas.openxmlformats.org/presentationml/2006/main">
  <p:tag name="KSO_WM_UNIT_TABLE_BEAUTIFY" val="smartTable{16e3eaae-6028-40cc-a910-0564a4ac77d9}"/>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TEMPLATE_SUBCATEGORY" val="0"/>
  <p:tag name="KSO_WM_TEMPLATE_THUMBS_INDEX"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1787</Words>
  <Application>Microsoft Office PowerPoint</Application>
  <PresentationFormat>宽屏</PresentationFormat>
  <Paragraphs>246</Paragraphs>
  <Slides>35</Slides>
  <Notes>2</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35</vt:i4>
      </vt:variant>
    </vt:vector>
  </HeadingPairs>
  <TitlesOfParts>
    <vt:vector size="47" baseType="lpstr">
      <vt:lpstr>Adobe 黑体 Std R</vt:lpstr>
      <vt:lpstr>Gulim</vt:lpstr>
      <vt:lpstr>黑体</vt:lpstr>
      <vt:lpstr>楷体</vt:lpstr>
      <vt:lpstr>宋体</vt:lpstr>
      <vt:lpstr>微软雅黑</vt:lpstr>
      <vt:lpstr>Arial</vt:lpstr>
      <vt:lpstr>Calibri</vt:lpstr>
      <vt:lpstr>Times New Roman</vt:lpstr>
      <vt:lpstr>Wingdings</vt:lpstr>
      <vt:lpstr>WWW.2PPT.COM
</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中心对称图形和中心对称的区别和联系</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2021-06-30T16:28:00Z</cp:lastPrinted>
  <dcterms:created xsi:type="dcterms:W3CDTF">2021-06-30T16:28:00Z</dcterms:created>
  <dcterms:modified xsi:type="dcterms:W3CDTF">2023-01-16T22:03:12Z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048BA811CEB148BFA0CF285710A95E6E</vt:lpwstr>
  </property>
  <property fmtid="{D5CDD505-2E9C-101B-9397-08002B2CF9AE}" pid="7" name="KSOProductBuildVer">
    <vt:lpwstr>2052-11.1.0.11194</vt:lpwstr>
  </property>
  <property fmtid="{A09F084E-AD41-489F-8076-AA5BE3082BCA}" pid="100">
    <vt:ui4>5</vt:ui4>
  </property>
  <property fmtid="{64440492-4C8B-11D1-8B70-080036B11A03}" pid="11">
    <vt:lpwstr>www.2ppt.com-爱PPT提供资源下载</vt:lpwstr>
  </property>
</Properties>
</file>