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479" r:id="rId3"/>
    <p:sldId id="478" r:id="rId4"/>
    <p:sldId id="470" r:id="rId5"/>
    <p:sldId id="480" r:id="rId6"/>
    <p:sldId id="481" r:id="rId7"/>
    <p:sldId id="482" r:id="rId8"/>
    <p:sldId id="436" r:id="rId9"/>
    <p:sldId id="424" r:id="rId10"/>
    <p:sldId id="475" r:id="rId11"/>
    <p:sldId id="417" r:id="rId12"/>
    <p:sldId id="416" r:id="rId13"/>
    <p:sldId id="486" r:id="rId14"/>
    <p:sldId id="476" r:id="rId15"/>
    <p:sldId id="488" r:id="rId16"/>
    <p:sldId id="489" r:id="rId17"/>
    <p:sldId id="49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CD9B"/>
    <a:srgbClr val="809083"/>
    <a:srgbClr val="FBFDFA"/>
    <a:srgbClr val="E7E8EA"/>
    <a:srgbClr val="FBF7F8"/>
    <a:srgbClr val="FAF9F5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05FC62-26E1-4919-93FC-79D9BFD713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74A1E80-57FF-4DAF-9ABF-F9A521A28F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2E48DD-5C53-49F5-9960-B34F8F06DF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96542CD-5406-42C0-A643-ABCEE186DAF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397134E-E71B-43B8-80B2-10A58E4919DD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6E6641F-C0C8-4570-9064-BC7010C383A1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42CD-5406-42C0-A643-ABCEE186DA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CE63040-F12E-4555-93E2-DE0B51ACA934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16FBFAE-47E8-42D5-BC8D-67DF26E3F0A8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47A0D02-034D-43BC-9B5F-2E18E370CB62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09EEB92-08E7-46DB-9B45-ACA39FAF246E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9DF5074-A35C-4972-9B2C-7709FC2F3FFB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0793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49" y="188640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AC0C359-9FA2-41D2-8ED2-330FA331C5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55C3EE4-74AB-4CD1-8B2C-1A54AD630C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934FAFC-A163-45A4-9947-0EBC340A00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24001DE-8AD3-43E8-A5E1-C18B23DD338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68300"/>
            <a:ext cx="5899150" cy="6016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49B0-F6AA-4F12-B2FC-A04B874F29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3F271BE-3D36-4D49-B0BF-BD15ED5BB6C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34659F-FA1C-4F77-BF69-00B30F9EFF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2B36BD5-979C-4086-94ED-9A98B03971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E96D01-C67D-4EF1-ABEF-EB0863534D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7919458-EBA7-47D5-A1EA-DB199B6B61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ABC8A61-AB3C-4D67-9C3B-4589E3B57D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469528B-1310-4CD5-97F0-5F3CC86231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DCE9F9-EA34-4131-8648-67BE9A9132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F57B3AA-A104-46CE-916A-CD84F136A3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3FA14F-E734-4F3E-8086-C31F1A9904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38CFC77-68D0-40AF-93E2-219B4301E8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EEB0618-A7A3-42A4-987B-1BD676855D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5B07304-60DA-4251-8A9D-9C9A3A81678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F77D260-4992-4A10-B5A8-026E5C947B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DA0D60C-0E89-49D1-AA12-53A473FB26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 dirty="0"/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8.mp3" TargetMode="External"/><Relationship Id="rId13" Type="http://schemas.openxmlformats.org/officeDocument/2006/relationships/slideLayout" Target="../slideLayouts/slideLayout12.xml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6.mp3" TargetMode="External"/><Relationship Id="rId7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8.mp3" TargetMode="External"/><Relationship Id="rId1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10.mp3" TargetMode="Externa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5.mp3" TargetMode="External"/><Relationship Id="rId16" Type="http://schemas.openxmlformats.org/officeDocument/2006/relationships/image" Target="../media/image22.png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5.mp3" TargetMode="External"/><Relationship Id="rId6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7.mp3" TargetMode="External"/><Relationship Id="rId1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10.mp3" TargetMode="External"/><Relationship Id="rId5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7.mp3" TargetMode="External"/><Relationship Id="rId15" Type="http://schemas.openxmlformats.org/officeDocument/2006/relationships/image" Target="../media/image15.png"/><Relationship Id="rId10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9.mp3" TargetMode="Externa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6.mp3" TargetMode="External"/><Relationship Id="rId9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9.mp3" TargetMode="External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Lesson31__Let&#8217;s__sing&#35838;&#25991;&#21160;&#30011;.SW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Lesson29__Let&#8217;s__chant&#35838;&#25991;&#21160;&#30011;.SW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zoo_128k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farm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farm_128k.mp3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1%20&#25945;&#23398;&#35838;&#20214;\zoo_128k.mp3" TargetMode="Externa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Lesson31__Just__talk&#35838;&#25991;&#21160;&#30011;.S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6\Lesson31%20&#25945;&#23398;&#35838;&#20214;\4.mp3" TargetMode="External"/><Relationship Id="rId3" Type="http://schemas.microsoft.com/office/2007/relationships/media" Target="file:///E:\&#20154;&#25945;&#26032;&#29256;4&#19979;\UNIT6\Lesson31%20&#25945;&#23398;&#35838;&#20214;\2.mp3" TargetMode="External"/><Relationship Id="rId7" Type="http://schemas.microsoft.com/office/2007/relationships/media" Target="file:///E:\&#20154;&#25945;&#26032;&#29256;4&#19979;\UNIT6\Lesson31%20&#25945;&#23398;&#35838;&#20214;\4.mp3" TargetMode="External"/><Relationship Id="rId12" Type="http://schemas.openxmlformats.org/officeDocument/2006/relationships/image" Target="../media/image22.png"/><Relationship Id="rId2" Type="http://schemas.openxmlformats.org/officeDocument/2006/relationships/audio" Target="file:///E:\&#20154;&#25945;&#26032;&#29256;4&#19979;\UNIT6\Lesson31%20&#25945;&#23398;&#35838;&#20214;\1.mp3" TargetMode="External"/><Relationship Id="rId1" Type="http://schemas.microsoft.com/office/2007/relationships/media" Target="file:///E:\&#20154;&#25945;&#26032;&#29256;4&#19979;\UNIT6\Lesson31%20&#25945;&#23398;&#35838;&#20214;\1.mp3" TargetMode="External"/><Relationship Id="rId6" Type="http://schemas.openxmlformats.org/officeDocument/2006/relationships/audio" Target="file:///E:\&#20154;&#25945;&#26032;&#29256;4&#19979;\UNIT6\Lesson31%20&#25945;&#23398;&#35838;&#20214;\3.mp3" TargetMode="External"/><Relationship Id="rId11" Type="http://schemas.openxmlformats.org/officeDocument/2006/relationships/image" Target="../media/image15.png"/><Relationship Id="rId5" Type="http://schemas.microsoft.com/office/2007/relationships/media" Target="file:///E:\&#20154;&#25945;&#26032;&#29256;4&#19979;\UNIT6\Lesson31%20&#25945;&#23398;&#35838;&#20214;\3.mp3" TargetMode="External"/><Relationship Id="rId10" Type="http://schemas.openxmlformats.org/officeDocument/2006/relationships/image" Target="../media/image27.jpeg"/><Relationship Id="rId4" Type="http://schemas.openxmlformats.org/officeDocument/2006/relationships/audio" Target="file:///E:\&#20154;&#25945;&#26032;&#29256;4&#19979;\UNIT6\Lesson31%20&#25945;&#23398;&#35838;&#20214;\2.mp3" TargetMode="External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467544" y="1988840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5400" dirty="0" smtClean="0">
                <a:solidFill>
                  <a:schemeClr val="bg2">
                    <a:lumMod val="50000"/>
                  </a:schemeClr>
                </a:solidFill>
              </a:rPr>
              <a:t>Unit6 Would you like to take a trip?</a:t>
            </a:r>
            <a:endParaRPr lang="zh-CN" altLang="en-US" sz="5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836712"/>
            <a:ext cx="6048672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/>
              <a:t>人教精通版四年级下册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899592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1125538"/>
            <a:ext cx="7568418" cy="4670474"/>
          </a:xfrm>
          <a:prstGeom prst="rect">
            <a:avLst/>
          </a:prstGeom>
        </p:spPr>
      </p:pic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4360863" y="908050"/>
            <a:ext cx="2160587" cy="820738"/>
            <a:chOff x="251535" y="923333"/>
            <a:chExt cx="2159994" cy="820501"/>
          </a:xfrm>
        </p:grpSpPr>
        <p:sp>
          <p:nvSpPr>
            <p:cNvPr id="26" name="圆角矩形标注 25"/>
            <p:cNvSpPr/>
            <p:nvPr/>
          </p:nvSpPr>
          <p:spPr>
            <a:xfrm>
              <a:off x="251535" y="1101082"/>
              <a:ext cx="2159994" cy="642752"/>
            </a:xfrm>
            <a:prstGeom prst="wedgeRoundRectCallout">
              <a:avLst>
                <a:gd name="adj1" fmla="val -45593"/>
                <a:gd name="adj2" fmla="val 8610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Any ideas?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248211" y="923333"/>
              <a:ext cx="331696" cy="2872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4570413" y="2098675"/>
            <a:ext cx="3121025" cy="1114425"/>
            <a:chOff x="251535" y="899575"/>
            <a:chExt cx="3121368" cy="1115141"/>
          </a:xfrm>
        </p:grpSpPr>
        <p:sp>
          <p:nvSpPr>
            <p:cNvPr id="32" name="圆角矩形标注 31"/>
            <p:cNvSpPr/>
            <p:nvPr/>
          </p:nvSpPr>
          <p:spPr>
            <a:xfrm>
              <a:off x="251535" y="1099729"/>
              <a:ext cx="3121368" cy="914987"/>
            </a:xfrm>
            <a:prstGeom prst="wedgeRoundRectCallout">
              <a:avLst>
                <a:gd name="adj1" fmla="val 27470"/>
                <a:gd name="adj2" fmla="val 7059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 want to go to the theme park.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691555" y="899575"/>
              <a:ext cx="333412" cy="2875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5500688" y="4941888"/>
            <a:ext cx="2432050" cy="1166812"/>
            <a:chOff x="5649585" y="5052946"/>
            <a:chExt cx="2432297" cy="1166879"/>
          </a:xfrm>
        </p:grpSpPr>
        <p:sp>
          <p:nvSpPr>
            <p:cNvPr id="46" name="圆角矩形标注 45"/>
            <p:cNvSpPr/>
            <p:nvPr/>
          </p:nvSpPr>
          <p:spPr bwMode="auto">
            <a:xfrm>
              <a:off x="5662286" y="5062472"/>
              <a:ext cx="2419596" cy="1008120"/>
            </a:xfrm>
            <a:prstGeom prst="wedgeRoundRectCallout">
              <a:avLst>
                <a:gd name="adj1" fmla="val -44990"/>
                <a:gd name="adj2" fmla="val -71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We want to go to a farm.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8706" name="组合 33"/>
            <p:cNvGrpSpPr/>
            <p:nvPr/>
          </p:nvGrpSpPr>
          <p:grpSpPr bwMode="auto">
            <a:xfrm>
              <a:off x="5649585" y="5052946"/>
              <a:ext cx="2419350" cy="1166879"/>
              <a:chOff x="251536" y="1100365"/>
              <a:chExt cx="2419574" cy="1165646"/>
            </a:xfrm>
          </p:grpSpPr>
          <p:sp>
            <p:nvSpPr>
              <p:cNvPr id="35" name="圆角矩形标注 34"/>
              <p:cNvSpPr/>
              <p:nvPr/>
            </p:nvSpPr>
            <p:spPr>
              <a:xfrm>
                <a:off x="251536" y="1100365"/>
                <a:ext cx="2419820" cy="1007055"/>
              </a:xfrm>
              <a:prstGeom prst="wedgeRoundRectCallout">
                <a:avLst>
                  <a:gd name="adj1" fmla="val -10421"/>
                  <a:gd name="adj2" fmla="val -7108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We want to go to a farm.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291550" y="1978961"/>
                <a:ext cx="331852" cy="2870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 bwMode="auto">
          <a:xfrm>
            <a:off x="468313" y="690563"/>
            <a:ext cx="3067050" cy="1608137"/>
            <a:chOff x="1950250" y="805907"/>
            <a:chExt cx="3070395" cy="1366547"/>
          </a:xfrm>
        </p:grpSpPr>
        <p:sp>
          <p:nvSpPr>
            <p:cNvPr id="41" name="圆角矩形标注 40"/>
            <p:cNvSpPr/>
            <p:nvPr/>
          </p:nvSpPr>
          <p:spPr>
            <a:xfrm>
              <a:off x="1950250" y="992070"/>
              <a:ext cx="3070395" cy="1180384"/>
            </a:xfrm>
            <a:prstGeom prst="wedgeRoundRectCallout">
              <a:avLst>
                <a:gd name="adj1" fmla="val 55481"/>
                <a:gd name="adj2" fmla="val 3414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Good idea! How about the zoo and the farm?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390094" y="805907"/>
              <a:ext cx="332149" cy="2684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44875" y="3378200"/>
            <a:ext cx="1403350" cy="788988"/>
            <a:chOff x="3444874" y="3378200"/>
            <a:chExt cx="1403998" cy="789205"/>
          </a:xfrm>
        </p:grpSpPr>
        <p:sp>
          <p:nvSpPr>
            <p:cNvPr id="50" name="圆角矩形标注 49"/>
            <p:cNvSpPr/>
            <p:nvPr/>
          </p:nvSpPr>
          <p:spPr bwMode="auto">
            <a:xfrm>
              <a:off x="3454403" y="3583044"/>
              <a:ext cx="1394469" cy="571657"/>
            </a:xfrm>
            <a:prstGeom prst="wedgeRoundRectCallout">
              <a:avLst>
                <a:gd name="adj1" fmla="val 62452"/>
                <a:gd name="adj2" fmla="val 6361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Cool!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8" name="圆角矩形标注 47"/>
            <p:cNvSpPr/>
            <p:nvPr/>
          </p:nvSpPr>
          <p:spPr bwMode="auto">
            <a:xfrm>
              <a:off x="3454403" y="3583044"/>
              <a:ext cx="1394469" cy="571657"/>
            </a:xfrm>
            <a:prstGeom prst="wedgeRoundRectCallout">
              <a:avLst>
                <a:gd name="adj1" fmla="val -20191"/>
                <a:gd name="adj2" fmla="val 74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Cool!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3" name="圆角矩形标注 42"/>
            <p:cNvSpPr/>
            <p:nvPr/>
          </p:nvSpPr>
          <p:spPr bwMode="auto">
            <a:xfrm>
              <a:off x="3444874" y="3595748"/>
              <a:ext cx="1394469" cy="571657"/>
            </a:xfrm>
            <a:prstGeom prst="wedgeRoundRectCallout">
              <a:avLst>
                <a:gd name="adj1" fmla="val 25817"/>
                <a:gd name="adj2" fmla="val 74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Cool!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9" name="圆角矩形标注 48"/>
            <p:cNvSpPr/>
            <p:nvPr/>
          </p:nvSpPr>
          <p:spPr bwMode="auto">
            <a:xfrm>
              <a:off x="3449639" y="3592572"/>
              <a:ext cx="1394469" cy="571657"/>
            </a:xfrm>
            <a:prstGeom prst="wedgeRoundRectCallout">
              <a:avLst>
                <a:gd name="adj1" fmla="val 46590"/>
                <a:gd name="adj2" fmla="val 6789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Cool!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8698" name="组合 5"/>
            <p:cNvGrpSpPr/>
            <p:nvPr/>
          </p:nvGrpSpPr>
          <p:grpSpPr bwMode="auto">
            <a:xfrm>
              <a:off x="3444875" y="3378200"/>
              <a:ext cx="1393488" cy="778180"/>
              <a:chOff x="2890539" y="3155741"/>
              <a:chExt cx="1393429" cy="777317"/>
            </a:xfrm>
          </p:grpSpPr>
          <p:grpSp>
            <p:nvGrpSpPr>
              <p:cNvPr id="28699" name="组合 42"/>
              <p:cNvGrpSpPr/>
              <p:nvPr/>
            </p:nvGrpSpPr>
            <p:grpSpPr bwMode="auto">
              <a:xfrm>
                <a:off x="2890539" y="3203505"/>
                <a:ext cx="1393429" cy="729553"/>
                <a:chOff x="326460" y="885180"/>
                <a:chExt cx="1393270" cy="729849"/>
              </a:xfrm>
            </p:grpSpPr>
            <p:sp>
              <p:nvSpPr>
                <p:cNvPr id="44" name="圆角矩形标注 43"/>
                <p:cNvSpPr/>
                <p:nvPr/>
              </p:nvSpPr>
              <p:spPr>
                <a:xfrm>
                  <a:off x="326459" y="1043683"/>
                  <a:ext cx="1392663" cy="571255"/>
                </a:xfrm>
                <a:prstGeom prst="wedgeRoundRectCallout">
                  <a:avLst>
                    <a:gd name="adj1" fmla="val -40639"/>
                    <a:gd name="adj2" fmla="val 6984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800" dirty="0">
                      <a:solidFill>
                        <a:schemeClr val="tx1">
                          <a:lumMod val="50000"/>
                        </a:schemeClr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rPr>
                    <a:t>Cool!</a:t>
                  </a:r>
                  <a:endParaRPr lang="zh-CN" alt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856846" y="885001"/>
                  <a:ext cx="333477" cy="2872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0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" name="矩形 4"/>
              <p:cNvSpPr/>
              <p:nvPr/>
            </p:nvSpPr>
            <p:spPr>
              <a:xfrm>
                <a:off x="3336813" y="3155741"/>
                <a:ext cx="468508" cy="39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zh-CN" altLang="en-US" sz="2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166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2495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5162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5305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9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238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0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78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890588" y="5073650"/>
            <a:ext cx="2633662" cy="1155700"/>
            <a:chOff x="890921" y="5072969"/>
            <a:chExt cx="2633433" cy="1155887"/>
          </a:xfrm>
        </p:grpSpPr>
        <p:sp>
          <p:nvSpPr>
            <p:cNvPr id="47" name="圆角矩形标注 46"/>
            <p:cNvSpPr/>
            <p:nvPr/>
          </p:nvSpPr>
          <p:spPr bwMode="auto">
            <a:xfrm>
              <a:off x="898857" y="5072969"/>
              <a:ext cx="2625497" cy="914548"/>
            </a:xfrm>
            <a:prstGeom prst="wedgeRoundRectCallout">
              <a:avLst>
                <a:gd name="adj1" fmla="val -14180"/>
                <a:gd name="adj2" fmla="val -673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We want to go to the zoo.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8691" name="组合 36"/>
            <p:cNvGrpSpPr/>
            <p:nvPr/>
          </p:nvGrpSpPr>
          <p:grpSpPr bwMode="auto">
            <a:xfrm>
              <a:off x="890921" y="5074033"/>
              <a:ext cx="2625756" cy="1154823"/>
              <a:chOff x="1950251" y="982379"/>
              <a:chExt cx="2628461" cy="980992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1950251" y="982824"/>
                <a:ext cx="2628202" cy="776885"/>
              </a:xfrm>
              <a:prstGeom prst="wedgeRoundRectCallout">
                <a:avLst>
                  <a:gd name="adj1" fmla="val 17671"/>
                  <a:gd name="adj2" fmla="val -709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We want to go to the zoo.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137232" y="1694969"/>
                <a:ext cx="332101" cy="2684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29703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4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小组合作，试着表演出来吧。</a:t>
            </a:r>
          </a:p>
        </p:txBody>
      </p:sp>
      <p:pic>
        <p:nvPicPr>
          <p:cNvPr id="29706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77875"/>
            <a:ext cx="533717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1749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7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1772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751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5415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1757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1758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176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76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1761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2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1764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765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66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767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3796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998663"/>
            <a:ext cx="29384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5213" y="1989138"/>
            <a:ext cx="28956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65725" y="4065588"/>
            <a:ext cx="2933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65213" y="4056063"/>
            <a:ext cx="28511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132138" y="252413"/>
            <a:ext cx="35702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Think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9863" y="796925"/>
            <a:ext cx="8920162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Write down your ideas about the trip, read for us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and find who has the same idea as you.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172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071562"/>
            <a:ext cx="6677025" cy="4714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4724400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5827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4"/>
          <p:cNvSpPr>
            <a:spLocks noGrp="1"/>
          </p:cNvSpPr>
          <p:nvPr>
            <p:ph type="title"/>
          </p:nvPr>
        </p:nvSpPr>
        <p:spPr bwMode="auto">
          <a:xfrm>
            <a:off x="1619250" y="38100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</a:rPr>
              <a:t>Summary </a:t>
            </a:r>
            <a:endParaRPr lang="zh-CN" altLang="en-US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9750" y="1196975"/>
            <a:ext cx="8040688" cy="46799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6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88" y="165100"/>
            <a:ext cx="1447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487488" y="1690688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81688" y="4797425"/>
            <a:ext cx="140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farm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22488" y="4797425"/>
            <a:ext cx="998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zoo</a:t>
            </a:r>
            <a:endParaRPr lang="zh-CN" altLang="en-US" sz="2400"/>
          </a:p>
        </p:txBody>
      </p:sp>
      <p:pic>
        <p:nvPicPr>
          <p:cNvPr id="3687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2492375"/>
            <a:ext cx="34559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2492375"/>
            <a:ext cx="3381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00" y="19399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4"/>
          <p:cNvSpPr>
            <a:spLocks noGrp="1"/>
          </p:cNvSpPr>
          <p:nvPr>
            <p:ph type="title"/>
          </p:nvPr>
        </p:nvSpPr>
        <p:spPr bwMode="auto">
          <a:xfrm>
            <a:off x="1619250" y="38100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90575" y="1255713"/>
            <a:ext cx="7548563" cy="45370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7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" y="381000"/>
            <a:ext cx="1447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47813" y="3454400"/>
            <a:ext cx="495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—Where shall we go?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8919" name="矩形 8"/>
          <p:cNvSpPr>
            <a:spLocks noChangeArrowheads="1"/>
          </p:cNvSpPr>
          <p:nvPr/>
        </p:nvSpPr>
        <p:spPr bwMode="auto">
          <a:xfrm>
            <a:off x="1546225" y="1947863"/>
            <a:ext cx="671036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当我们计划去旅游时，要征询大家的意见并做相应回答，该如何表达？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46225" y="4425950"/>
            <a:ext cx="495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—We want to go to …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70874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268413"/>
            <a:ext cx="7554912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12813" y="1712913"/>
            <a:ext cx="7331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搜集适合小朋友旅游的场所，并将英文表达记录在本子上或做成英文手抄报。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227770" y="946783"/>
            <a:ext cx="8712968" cy="51227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3190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463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1209675"/>
            <a:ext cx="27368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50" y="3636963"/>
            <a:ext cx="27114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矩形 14"/>
          <p:cNvSpPr>
            <a:spLocks noChangeArrowheads="1"/>
          </p:cNvSpPr>
          <p:nvPr/>
        </p:nvSpPr>
        <p:spPr bwMode="auto">
          <a:xfrm>
            <a:off x="322263" y="1101725"/>
            <a:ext cx="5665787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this Sunday?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go swimming.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Cool, cool, cool!</a:t>
            </a:r>
          </a:p>
          <a:p>
            <a:pPr>
              <a:lnSpc>
                <a:spcPct val="130000"/>
              </a:lnSpc>
            </a:pP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this Sunday?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go shopping.</a:t>
            </a: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Great, great, great!</a:t>
            </a:r>
          </a:p>
        </p:txBody>
      </p:sp>
      <p:sp>
        <p:nvSpPr>
          <p:cNvPr id="9" name="矩形 8"/>
          <p:cNvSpPr/>
          <p:nvPr/>
        </p:nvSpPr>
        <p:spPr>
          <a:xfrm>
            <a:off x="3641725" y="252413"/>
            <a:ext cx="2603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7" name="图片 2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5013325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150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27138" y="98425"/>
            <a:ext cx="1214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1725" y="252413"/>
            <a:ext cx="20828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Free talk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3833813"/>
            <a:ext cx="5041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 6"/>
          <p:cNvSpPr/>
          <p:nvPr/>
        </p:nvSpPr>
        <p:spPr>
          <a:xfrm>
            <a:off x="611188" y="958850"/>
            <a:ext cx="7961312" cy="2874963"/>
          </a:xfrm>
          <a:prstGeom prst="cloud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46225" y="1711325"/>
            <a:ext cx="61817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day is today?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will you do this weekend?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矩形 2"/>
          <p:cNvSpPr>
            <a:spLocks noChangeArrowheads="1"/>
          </p:cNvSpPr>
          <p:nvPr/>
        </p:nvSpPr>
        <p:spPr bwMode="auto">
          <a:xfrm>
            <a:off x="711200" y="914400"/>
            <a:ext cx="8569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Would you like to take a trip this weekend?</a:t>
            </a:r>
            <a:endParaRPr lang="zh-CN" altLang="en-US" sz="3200" dirty="0">
              <a:solidFill>
                <a:srgbClr val="1F1F20"/>
              </a:solidFill>
            </a:endParaRPr>
          </a:p>
        </p:txBody>
      </p:sp>
      <p:pic>
        <p:nvPicPr>
          <p:cNvPr id="22533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475" y="960438"/>
            <a:ext cx="6381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475" y="1755775"/>
            <a:ext cx="638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520950"/>
            <a:ext cx="638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44538" y="1739900"/>
            <a:ext cx="8569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 shall we go?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47713" y="2535238"/>
            <a:ext cx="8569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want to go to </a:t>
            </a: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park. How about you?</a:t>
            </a:r>
            <a:endParaRPr lang="zh-CN" altLang="en-US" sz="3200" dirty="0">
              <a:solidFill>
                <a:srgbClr val="1F1F2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3938" y="252413"/>
            <a:ext cx="32623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Think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52" y="3356992"/>
            <a:ext cx="48577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50" y="2319338"/>
            <a:ext cx="456723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1381125"/>
            <a:ext cx="27432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27088" y="4979988"/>
            <a:ext cx="3167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theme park</a:t>
            </a:r>
            <a:endParaRPr lang="zh-CN" altLang="en-US" sz="4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97450" y="5048250"/>
            <a:ext cx="3771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the Great Wall</a:t>
            </a:r>
            <a:endParaRPr lang="zh-CN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55663" y="1482725"/>
            <a:ext cx="41259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want to go to …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088" y="787400"/>
            <a:ext cx="4252912" cy="679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—Where shall we go?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46625" y="2390775"/>
            <a:ext cx="40259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1638" y="2390775"/>
            <a:ext cx="39401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76375" y="4941888"/>
            <a:ext cx="11636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</a:rPr>
              <a:t>zoo</a:t>
            </a:r>
            <a:endParaRPr lang="zh-CN" altLang="en-US" sz="4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80063" y="4941888"/>
            <a:ext cx="15875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</a:rPr>
              <a:t>farm</a:t>
            </a:r>
            <a:endParaRPr lang="zh-CN" altLang="en-US" sz="4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82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far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5189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oo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189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855663" y="1482725"/>
            <a:ext cx="41259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want to go to …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088" y="787400"/>
            <a:ext cx="4252912" cy="679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—Where shall we go?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0113" y="2565400"/>
            <a:ext cx="3910012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700" y="2565400"/>
            <a:ext cx="38258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6" name="矩形 2"/>
          <p:cNvSpPr>
            <a:spLocks noChangeArrowheads="1"/>
          </p:cNvSpPr>
          <p:nvPr/>
        </p:nvSpPr>
        <p:spPr bwMode="auto">
          <a:xfrm>
            <a:off x="712788" y="1042988"/>
            <a:ext cx="78327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If we want to see lions and elephants, where shall we go, the zoo or the farm?</a:t>
            </a:r>
            <a:endParaRPr lang="zh-CN" altLang="en-US" sz="3200">
              <a:solidFill>
                <a:srgbClr val="1F1F20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1547813" y="4292600"/>
            <a:ext cx="2078037" cy="1512888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150" y="2231853"/>
            <a:ext cx="6252153" cy="3902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3419475" y="219075"/>
            <a:ext cx="31353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0" name="矩形 2"/>
          <p:cNvSpPr>
            <a:spLocks noChangeArrowheads="1"/>
          </p:cNvSpPr>
          <p:nvPr/>
        </p:nvSpPr>
        <p:spPr bwMode="auto">
          <a:xfrm>
            <a:off x="404813" y="771525"/>
            <a:ext cx="8445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School is out in two days. The teacher and her class are talking about their ideas about the trip.</a:t>
            </a:r>
          </a:p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</a:p>
        </p:txBody>
      </p:sp>
      <p:pic>
        <p:nvPicPr>
          <p:cNvPr id="26631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51638" y="5303838"/>
            <a:ext cx="836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4" y="1323653"/>
            <a:ext cx="7625751" cy="4761781"/>
          </a:xfrm>
          <a:prstGeom prst="rect">
            <a:avLst/>
          </a:prstGeom>
        </p:spPr>
      </p:pic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38138" y="1057275"/>
            <a:ext cx="2589212" cy="1203325"/>
            <a:chOff x="251535" y="893574"/>
            <a:chExt cx="2588964" cy="1200953"/>
          </a:xfrm>
        </p:grpSpPr>
        <p:sp>
          <p:nvSpPr>
            <p:cNvPr id="17" name="圆角矩形标注 16"/>
            <p:cNvSpPr/>
            <p:nvPr/>
          </p:nvSpPr>
          <p:spPr>
            <a:xfrm>
              <a:off x="251535" y="1077361"/>
              <a:ext cx="2588964" cy="1017166"/>
            </a:xfrm>
            <a:prstGeom prst="wedgeRoundRectCallout">
              <a:avLst>
                <a:gd name="adj1" fmla="val -1195"/>
                <a:gd name="adj2" fmla="val 7108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School is out in two days.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380139" y="893574"/>
              <a:ext cx="331756" cy="2867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1" name="组合 30720"/>
          <p:cNvGrpSpPr/>
          <p:nvPr/>
        </p:nvGrpSpPr>
        <p:grpSpPr bwMode="auto">
          <a:xfrm>
            <a:off x="3836988" y="2790825"/>
            <a:ext cx="1870075" cy="781050"/>
            <a:chOff x="3837461" y="2790149"/>
            <a:chExt cx="1870340" cy="781010"/>
          </a:xfrm>
        </p:grpSpPr>
        <p:sp>
          <p:nvSpPr>
            <p:cNvPr id="46" name="圆角矩形标注 45"/>
            <p:cNvSpPr/>
            <p:nvPr/>
          </p:nvSpPr>
          <p:spPr bwMode="auto">
            <a:xfrm>
              <a:off x="3837461" y="2950479"/>
              <a:ext cx="1860814" cy="612744"/>
            </a:xfrm>
            <a:prstGeom prst="wedgeRoundRectCallout">
              <a:avLst>
                <a:gd name="adj1" fmla="val -36039"/>
                <a:gd name="adj2" fmla="val 7999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Hooray!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7" name="圆角矩形标注 46"/>
            <p:cNvSpPr/>
            <p:nvPr/>
          </p:nvSpPr>
          <p:spPr bwMode="auto">
            <a:xfrm>
              <a:off x="3837461" y="2950479"/>
              <a:ext cx="1860814" cy="612744"/>
            </a:xfrm>
            <a:prstGeom prst="wedgeRoundRectCallout">
              <a:avLst>
                <a:gd name="adj1" fmla="val 60466"/>
                <a:gd name="adj2" fmla="val 7635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Hooray!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7670" name="组合 17"/>
            <p:cNvGrpSpPr/>
            <p:nvPr/>
          </p:nvGrpSpPr>
          <p:grpSpPr bwMode="auto">
            <a:xfrm>
              <a:off x="3847426" y="2790149"/>
              <a:ext cx="1860375" cy="781010"/>
              <a:chOff x="251536" y="921167"/>
              <a:chExt cx="1861343" cy="780186"/>
            </a:xfrm>
          </p:grpSpPr>
          <p:sp>
            <p:nvSpPr>
              <p:cNvPr id="20" name="圆角矩形标注 19"/>
              <p:cNvSpPr/>
              <p:nvPr/>
            </p:nvSpPr>
            <p:spPr>
              <a:xfrm>
                <a:off x="251097" y="1089256"/>
                <a:ext cx="1861782" cy="612097"/>
              </a:xfrm>
              <a:prstGeom prst="wedgeRoundRectCallout">
                <a:avLst>
                  <a:gd name="adj1" fmla="val 20305"/>
                  <a:gd name="adj2" fmla="val 7999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Hooray!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032664" y="921167"/>
                <a:ext cx="332007" cy="287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 bwMode="auto">
          <a:xfrm>
            <a:off x="217488" y="4202113"/>
            <a:ext cx="2932112" cy="1252537"/>
            <a:chOff x="251534" y="1100718"/>
            <a:chExt cx="2931663" cy="1253686"/>
          </a:xfrm>
        </p:grpSpPr>
        <p:sp>
          <p:nvSpPr>
            <p:cNvPr id="22" name="圆角矩形标注 21"/>
            <p:cNvSpPr/>
            <p:nvPr/>
          </p:nvSpPr>
          <p:spPr>
            <a:xfrm>
              <a:off x="251534" y="1100718"/>
              <a:ext cx="2931663" cy="1110680"/>
            </a:xfrm>
            <a:prstGeom prst="wedgeRoundRectCallout">
              <a:avLst>
                <a:gd name="adj1" fmla="val -3243"/>
                <a:gd name="adj2" fmla="val -6944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Would you like to take a trip?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24511" y="2066803"/>
              <a:ext cx="331737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0" name="组合 30719"/>
          <p:cNvGrpSpPr/>
          <p:nvPr/>
        </p:nvGrpSpPr>
        <p:grpSpPr bwMode="auto">
          <a:xfrm>
            <a:off x="5235575" y="1412875"/>
            <a:ext cx="3203575" cy="1309688"/>
            <a:chOff x="5236324" y="1412776"/>
            <a:chExt cx="3203588" cy="1310424"/>
          </a:xfrm>
        </p:grpSpPr>
        <p:sp>
          <p:nvSpPr>
            <p:cNvPr id="44" name="圆角矩形标注 43"/>
            <p:cNvSpPr/>
            <p:nvPr/>
          </p:nvSpPr>
          <p:spPr bwMode="auto">
            <a:xfrm>
              <a:off x="5236324" y="1590676"/>
              <a:ext cx="3203588" cy="1132524"/>
            </a:xfrm>
            <a:prstGeom prst="wedgeRoundRectCallout">
              <a:avLst>
                <a:gd name="adj1" fmla="val 18892"/>
                <a:gd name="adj2" fmla="val 764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Certainly! Where shall we go?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7663" name="组合 27"/>
            <p:cNvGrpSpPr/>
            <p:nvPr/>
          </p:nvGrpSpPr>
          <p:grpSpPr bwMode="auto">
            <a:xfrm>
              <a:off x="5236325" y="1412776"/>
              <a:ext cx="3203587" cy="1310424"/>
              <a:chOff x="251534" y="922936"/>
              <a:chExt cx="3204914" cy="1310957"/>
            </a:xfrm>
          </p:grpSpPr>
          <p:sp>
            <p:nvSpPr>
              <p:cNvPr id="29" name="圆角矩形标注 28"/>
              <p:cNvSpPr/>
              <p:nvPr/>
            </p:nvSpPr>
            <p:spPr>
              <a:xfrm>
                <a:off x="251533" y="1100908"/>
                <a:ext cx="3204915" cy="1132985"/>
              </a:xfrm>
              <a:prstGeom prst="wedgeRoundRectCallout">
                <a:avLst>
                  <a:gd name="adj1" fmla="val 791"/>
                  <a:gd name="adj2" fmla="val 6858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Certainly! Where shall we go?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688822" y="922936"/>
                <a:ext cx="330338" cy="2876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460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300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4473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1852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509</Words>
  <Application>Microsoft Office PowerPoint</Application>
  <PresentationFormat>全屏显示(4:3)</PresentationFormat>
  <Paragraphs>117</Paragraphs>
  <Slides>17</Slides>
  <Notes>8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</vt:lpstr>
      <vt:lpstr>Unit6 Would you like to take a trip?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C1E2B3C0128C4074BFB0AC200F485289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