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404" r:id="rId16"/>
    <p:sldId id="642" r:id="rId17"/>
    <p:sldId id="644" r:id="rId18"/>
    <p:sldId id="647" r:id="rId19"/>
    <p:sldId id="648" r:id="rId20"/>
    <p:sldId id="650" r:id="rId21"/>
    <p:sldId id="660" r:id="rId22"/>
    <p:sldId id="657" r:id="rId23"/>
    <p:sldId id="319" r:id="rId24"/>
    <p:sldId id="359" r:id="rId25"/>
    <p:sldId id="25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思源黑体 CN Bold" panose="02010600030101010101" charset="-122"/>
      <p:regular r:id="rId34"/>
    </p:embeddedFont>
    <p:embeddedFont>
      <p:font typeface="胡晓波男神体" panose="02010600030101010101" charset="-122"/>
      <p:regular r:id="rId35"/>
    </p:embeddedFont>
    <p:embeddedFont>
      <p:font typeface="FandolFang R" panose="02010600030101010101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>
        <p:scale>
          <a:sx n="100" d="100"/>
          <a:sy n="100" d="100"/>
        </p:scale>
        <p:origin x="10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F3FAC6DA-8EC7-4E39-83A0-B0F329EC575F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804F554-15D0-4A53-A1C1-E95E61A1E7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37931"/>
            <a:ext cx="1063487" cy="397565"/>
          </a:xfrm>
          <a:prstGeom prst="rect">
            <a:avLst/>
          </a:prstGeom>
          <a:gradFill flip="none" rotWithShape="1">
            <a:gsLst>
              <a:gs pos="0">
                <a:srgbClr val="1A74F2">
                  <a:alpha val="64000"/>
                </a:srgbClr>
              </a:gs>
              <a:gs pos="66000">
                <a:srgbClr val="1A74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12889" y="375844"/>
            <a:ext cx="2073930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A74F2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户外, 岩石, 站, 窗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21461" r="9483" b="38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74F2">
                  <a:alpha val="64000"/>
                </a:srgbClr>
              </a:gs>
              <a:gs pos="66000">
                <a:srgbClr val="1A74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31545" y="4341495"/>
            <a:ext cx="5392420" cy="369570"/>
            <a:chOff x="931553" y="4746816"/>
            <a:chExt cx="4129500" cy="369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文本框 5"/>
            <p:cNvSpPr txBox="1"/>
            <p:nvPr/>
          </p:nvSpPr>
          <p:spPr>
            <a:xfrm>
              <a:off x="4158241" y="4762205"/>
              <a:ext cx="902812" cy="3065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20XX.XX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7" name="圆角矩形"/>
            <p:cNvSpPr/>
            <p:nvPr/>
          </p:nvSpPr>
          <p:spPr>
            <a:xfrm>
              <a:off x="931553" y="4746816"/>
              <a:ext cx="1003533" cy="369332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授课老师</a:t>
              </a:r>
              <a:endParaRPr sz="1400" b="1" dirty="0">
                <a:solidFill>
                  <a:schemeClr val="lt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8" name="圆角矩形"/>
            <p:cNvSpPr/>
            <p:nvPr/>
          </p:nvSpPr>
          <p:spPr>
            <a:xfrm>
              <a:off x="2996303" y="4746816"/>
              <a:ext cx="1003533" cy="369332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lt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讲课时间</a:t>
              </a:r>
              <a:endParaRPr sz="1400" b="1" dirty="0">
                <a:solidFill>
                  <a:schemeClr val="lt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97429" y="4762205"/>
              <a:ext cx="729998" cy="30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kern="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400" b="1" kern="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8190" y="1943735"/>
            <a:ext cx="7076440" cy="2120838"/>
            <a:chOff x="1753691" y="1794301"/>
            <a:chExt cx="6955750" cy="2120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 bwMode="auto">
            <a:xfrm>
              <a:off x="1753691" y="1794301"/>
              <a:ext cx="6955750" cy="1445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88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我多想去看看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6745" y="3516349"/>
              <a:ext cx="6689235" cy="398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200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2.2</a:t>
              </a:r>
              <a:endParaRPr lang="zh-CN" altLang="en-US" sz="200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877240" y="3312813"/>
              <a:ext cx="658874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14" name="矩形 13"/>
          <p:cNvSpPr/>
          <p:nvPr/>
        </p:nvSpPr>
        <p:spPr bwMode="auto">
          <a:xfrm>
            <a:off x="922224" y="1222977"/>
            <a:ext cx="526650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3600" b="1" kern="10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HOW I WANT TO SEE IT</a:t>
            </a:r>
            <a:endParaRPr lang="zh-CN" altLang="en-US" sz="3600" b="1" kern="100" dirty="0">
              <a:solidFill>
                <a:schemeClr val="bg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282472" y="1326966"/>
            <a:ext cx="100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zǒu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559" y="270594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87249" y="268308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走路   拿走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小明把我的书拿走了。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35653" y="203664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49782" y="204607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走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1634" y="2642051"/>
            <a:ext cx="2463165" cy="248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27984" y="185689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běi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559" y="269954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42164" y="269954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北方   北京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北方的冬季非常寒冷。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381165" y="256657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95294" y="257600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7014" y="2699541"/>
            <a:ext cx="2597785" cy="247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03533" y="1881661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jīnɡ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14413" y="2701446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30083" y="2701446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北京   京城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北京市我国的首都。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292753" y="259134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303219" y="260077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京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3214" y="2674141"/>
            <a:ext cx="267398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336257" y="1858801"/>
            <a:ext cx="117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mén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919832" y="2701446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50437" y="2678586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门口   大门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公园的门口有一对石狮子。</a:t>
            </a:r>
          </a:p>
        </p:txBody>
      </p:sp>
      <p:graphicFrame>
        <p:nvGraphicFramePr>
          <p:cNvPr id="64" name="Group 47"/>
          <p:cNvGraphicFramePr>
            <a:graphicFrameLocks noGrp="1"/>
          </p:cNvGraphicFramePr>
          <p:nvPr/>
        </p:nvGraphicFramePr>
        <p:xfrm>
          <a:off x="9474211" y="256848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矩形 80">
            <a:hlinkClick r:id="" action="ppaction://noaction"/>
          </p:cNvPr>
          <p:cNvSpPr/>
          <p:nvPr/>
        </p:nvSpPr>
        <p:spPr>
          <a:xfrm>
            <a:off x="9488340" y="25779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门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3857" y="2418236"/>
            <a:ext cx="2748915" cy="285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06536" y="1858801"/>
            <a:ext cx="16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ɡuǎnɡ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24743" y="2701446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95353" y="2701446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广场  宽广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奶奶爱跳广场舞。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494362" y="2568484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08491" y="25779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广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5790" y="2701446"/>
            <a:ext cx="2799080" cy="2679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941" y="1500505"/>
            <a:ext cx="6601460" cy="532646"/>
          </a:xfrm>
          <a:prstGeom prst="rect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认真读课文，找一找：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文中的“我”分别指谁？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70940" y="2733477"/>
            <a:ext cx="6335878" cy="5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第二个“我”是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    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90241" y="2869227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北京的孩子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70940" y="2139454"/>
            <a:ext cx="6985699" cy="5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第一个“我”是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</a:t>
            </a:r>
            <a:r>
              <a:rPr kumimoji="0" lang="zh-CN" altLang="zh-C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      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90241" y="2247249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新疆的孩子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 5"/>
          <p:cNvSpPr/>
          <p:nvPr/>
        </p:nvSpPr>
        <p:spPr>
          <a:xfrm>
            <a:off x="1170940" y="3595027"/>
            <a:ext cx="660146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再读课文，想一想课文写了什么？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1880" y="4056692"/>
            <a:ext cx="10129520" cy="1958485"/>
          </a:xfrm>
          <a:prstGeom prst="round2DiagRect">
            <a:avLst>
              <a:gd name="adj1" fmla="val 24249"/>
              <a:gd name="adj2" fmla="val 0"/>
            </a:avLst>
          </a:prstGeom>
          <a:noFill/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生活在新疆的“我”想去（       ）城，看看（        ）广场上壮观的（        ）仪式，而生活在北京的“我”却想去遥远的新疆，看（      ）的天山上那（       ）的雪莲花。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439013" y="43293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北京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679585" y="43383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天安门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49400" y="487124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升国旗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731770" y="54416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洁白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662398" y="48966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新疆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 bldLvl="0" animBg="1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635" y="1622061"/>
            <a:ext cx="9994265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妈妈告诉我，沿着弯弯的小路，就会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走出天山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。遥远的北京城，有一座雄伟的天安门，广场上的升旗仪式非常壮观。我对妈妈说，我多想去看看，我多想去看看！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0635" y="2801709"/>
            <a:ext cx="9472930" cy="613470"/>
          </a:xfrm>
          <a:prstGeom prst="doubleWave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“我”是住在天山深处的孩子，渴望能走出天山，看看外面的世界。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635" y="919526"/>
            <a:ext cx="5281274" cy="521970"/>
          </a:xfrm>
          <a:prstGeom prst="rect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从这段话中，你知道了什么？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708785" y="4872570"/>
            <a:ext cx="4508500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弯弯的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___________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弯弯的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___________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708785" y="36760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怎样的小路？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708785" y="430867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说一说：“弯弯”还可以形容什么？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311525" y="4927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月亮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3311525" y="54889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小船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007792" y="369292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弯弯的小路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04524" y="2687320"/>
            <a:ext cx="36779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北京是我国的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首都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66762" y="3522310"/>
            <a:ext cx="10658475" cy="60426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你知道课文为什么用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遥远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来形容北京和新疆之间的距离吗？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85258" y="4397376"/>
            <a:ext cx="6268242" cy="1839168"/>
            <a:chOff x="1650208" y="3810455"/>
            <a:chExt cx="8264146" cy="2424788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931" y="3814882"/>
              <a:ext cx="6804248" cy="1753808"/>
            </a:xfrm>
            <a:prstGeom prst="rect">
              <a:avLst/>
            </a:prstGeom>
          </p:spPr>
        </p:pic>
        <p:sp>
          <p:nvSpPr>
            <p:cNvPr id="81" name="文本框 1"/>
            <p:cNvSpPr txBox="1"/>
            <p:nvPr/>
          </p:nvSpPr>
          <p:spPr>
            <a:xfrm>
              <a:off x="1650208" y="3846626"/>
              <a:ext cx="781784" cy="4483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新疆</a:t>
              </a: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9132570" y="4947741"/>
              <a:ext cx="781784" cy="4483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北京</a:t>
              </a:r>
            </a:p>
          </p:txBody>
        </p:sp>
        <p:sp>
          <p:nvSpPr>
            <p:cNvPr id="84" name="文本框 1"/>
            <p:cNvSpPr txBox="1"/>
            <p:nvPr/>
          </p:nvSpPr>
          <p:spPr>
            <a:xfrm>
              <a:off x="5571759" y="3810455"/>
              <a:ext cx="2556605" cy="4483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驾车：约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30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个小时</a:t>
              </a:r>
            </a:p>
          </p:txBody>
        </p:sp>
        <p:sp>
          <p:nvSpPr>
            <p:cNvPr id="88" name="文本框 1"/>
            <p:cNvSpPr txBox="1"/>
            <p:nvPr/>
          </p:nvSpPr>
          <p:spPr>
            <a:xfrm>
              <a:off x="3831230" y="5107089"/>
              <a:ext cx="1931466" cy="4483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火车：约两天</a:t>
              </a:r>
            </a:p>
          </p:txBody>
        </p:sp>
        <p:sp>
          <p:nvSpPr>
            <p:cNvPr id="90" name="文本框 1"/>
            <p:cNvSpPr txBox="1"/>
            <p:nvPr/>
          </p:nvSpPr>
          <p:spPr>
            <a:xfrm>
              <a:off x="5585800" y="5786866"/>
              <a:ext cx="2100325" cy="4483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飞机：约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4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小时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57835" y="1750659"/>
            <a:ext cx="11254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遥远的北京城，有一座雄伟的天安门，广场上的升旗仪式非常壮观。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70145" y="981847"/>
            <a:ext cx="4162425" cy="589311"/>
          </a:xfrm>
          <a:prstGeom prst="wedgeRoundRectCallout">
            <a:avLst>
              <a:gd name="adj1" fmla="val -44981"/>
              <a:gd name="adj2" fmla="val 82340"/>
              <a:gd name="adj3" fmla="val 16667"/>
            </a:avLst>
          </a:prstGeom>
          <a:solidFill>
            <a:schemeClr val="bg1"/>
          </a:solidFill>
          <a:ln w="38100">
            <a:solidFill>
              <a:srgbClr val="1A74F2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哪里有一座雄伟的天安门？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6445" y="2615529"/>
            <a:ext cx="3548380" cy="589311"/>
          </a:xfrm>
          <a:prstGeom prst="wedgeRoundRectCallout">
            <a:avLst>
              <a:gd name="adj1" fmla="val -47193"/>
              <a:gd name="adj2" fmla="val -112386"/>
              <a:gd name="adj3" fmla="val 16667"/>
            </a:avLst>
          </a:prstGeom>
          <a:noFill/>
          <a:ln>
            <a:solidFill>
              <a:srgbClr val="1A74F2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遥远的北京城有什么？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835" y="1750659"/>
            <a:ext cx="11254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遥远的北京城，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有一座雄伟的天安门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，广场上的升旗仪式非常壮观。</a:t>
            </a:r>
          </a:p>
        </p:txBody>
      </p:sp>
      <p:sp>
        <p:nvSpPr>
          <p:cNvPr id="15" name="云形 14"/>
          <p:cNvSpPr/>
          <p:nvPr/>
        </p:nvSpPr>
        <p:spPr>
          <a:xfrm>
            <a:off x="647700" y="1547490"/>
            <a:ext cx="3469212" cy="876300"/>
          </a:xfrm>
          <a:prstGeom prst="cloud">
            <a:avLst/>
          </a:prstGeom>
          <a:noFill/>
          <a:ln w="38100">
            <a:solidFill>
              <a:srgbClr val="1A7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bldLvl="0" animBg="1"/>
      <p:bldP spid="11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62063" y="4623435"/>
            <a:ext cx="9667875" cy="140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第一句是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陈述句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，第二句是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感叹句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，第三句是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反复的感叹句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，一个比一个表达出的感情更强烈。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文中是第3句，表达出</a:t>
            </a:r>
            <a:r>
              <a:rPr kumimoji="0" lang="zh-CN" altLang="en-US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“我”想去北京天安门广场看升旗仪式的强烈愿望。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10213" y="2150225"/>
            <a:ext cx="4971574" cy="2204526"/>
          </a:xfrm>
          <a:prstGeom prst="plaque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我想去看看。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我多想去看看！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我多想去看看，我多想去看看！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41455" y="1293495"/>
            <a:ext cx="5109091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比较一下，这三个句子有什么不同？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6000" y="2694192"/>
            <a:ext cx="5057140" cy="1168539"/>
          </a:xfrm>
          <a:prstGeom prst="wedgeEllipseCallout">
            <a:avLst>
              <a:gd name="adj1" fmla="val 37893"/>
              <a:gd name="adj2" fmla="val -100594"/>
            </a:avLst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“走出北京”说明“我”是北京城里的孩子。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92200" y="1582420"/>
            <a:ext cx="1014730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爸爸告诉我，沿着宽宽的公路，就会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走出北京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。遥远的新疆，有美丽的天山，雪山上盛开着洁白的雪莲。我对爸爸说，我多想去看看，我多想去看看！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392749" y="3893164"/>
            <a:ext cx="4019162" cy="1453515"/>
            <a:chOff x="6910" y="2199"/>
            <a:chExt cx="10306" cy="2289"/>
          </a:xfrm>
        </p:grpSpPr>
        <p:pic>
          <p:nvPicPr>
            <p:cNvPr id="47" name="图片 46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0" y="2199"/>
              <a:ext cx="10306" cy="2289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7119" y="3114"/>
              <a:ext cx="67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怎样的公路？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451395" y="5377112"/>
            <a:ext cx="3036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宽宽的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公路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948265" y="4779562"/>
            <a:ext cx="332994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宽宽的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宽宽的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948265" y="4239764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说一说：“宽宽”还可以形容什么？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221440" y="482459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河面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221440" y="5406894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操场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0" grpId="0"/>
      <p:bldP spid="51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34860" y="2495600"/>
            <a:ext cx="3937483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同学们，在我们的首都北京天安门广场上，每天我们的国旗都同太阳一同升起，场面非常壮观。你们想去看一看吗？                 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9525" y="2275828"/>
            <a:ext cx="4874909" cy="324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0155" y="2034953"/>
            <a:ext cx="7123668" cy="559160"/>
          </a:xfrm>
          <a:prstGeom prst="wedgeRoundRectCallout">
            <a:avLst>
              <a:gd name="adj1" fmla="val -35097"/>
              <a:gd name="adj2" fmla="val -65013"/>
              <a:gd name="adj3" fmla="val 16667"/>
            </a:avLst>
          </a:prstGeom>
          <a:noFill/>
          <a:ln w="38100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从这句话中，我们知道天山在新疆，雪莲盛开在天山上。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0155" y="1473338"/>
            <a:ext cx="6596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遥远的新疆，有美丽的天山，雪山上盛开着洁白的雪莲。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40155" y="3429000"/>
            <a:ext cx="8015556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第二次出现，反复的手法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我”想去（新疆）的强烈愿望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40155" y="2907030"/>
            <a:ext cx="543138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我对爸爸说，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我多想去看看，我多想去看看！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40155" y="4170334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你的心愿是什么？以“我多想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……”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开头，写写自己的心愿。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40155" y="4806852"/>
            <a:ext cx="9929192" cy="1285048"/>
          </a:xfrm>
          <a:prstGeom prst="doubleWave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我多想能变成一只毛茸茸的小鸟，在天空中自由地飞翔，在春天里快乐地歌唱，在树上筑巢，充分展示我的才能。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78610" y="2873928"/>
            <a:ext cx="9165590" cy="248167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白日依山尽，黄河入海流。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——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王之涣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登鹳雀楼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空山不见人，但闻人语响。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——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王维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鹿柴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会当凌绝顶，一览众山小。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——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杜甫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望岳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星垂平野阔，月涌大江流。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——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杜甫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旅夜抒怀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404" y="1913772"/>
            <a:ext cx="4493538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描写祖国大好河山的诗句：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课后延申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346381" y="2572388"/>
            <a:ext cx="1122161" cy="2676525"/>
            <a:chOff x="2346381" y="2572388"/>
            <a:chExt cx="1122161" cy="2676525"/>
          </a:xfrm>
        </p:grpSpPr>
        <p:sp>
          <p:nvSpPr>
            <p:cNvPr id="14" name="左大括号 13"/>
            <p:cNvSpPr/>
            <p:nvPr/>
          </p:nvSpPr>
          <p:spPr>
            <a:xfrm>
              <a:off x="3124045" y="2664430"/>
              <a:ext cx="344497" cy="2492440"/>
            </a:xfrm>
            <a:prstGeom prst="leftBrace">
              <a:avLst>
                <a:gd name="adj1" fmla="val 90278"/>
                <a:gd name="adj2" fmla="val 48269"/>
              </a:avLst>
            </a:prstGeom>
            <a:ln w="19050">
              <a:solidFill>
                <a:srgbClr val="1A74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" name="文本框 3"/>
            <p:cNvSpPr txBox="1"/>
            <p:nvPr/>
          </p:nvSpPr>
          <p:spPr>
            <a:xfrm>
              <a:off x="2346381" y="2572388"/>
              <a:ext cx="584926" cy="2676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3506" y="2057029"/>
            <a:ext cx="6557520" cy="1030718"/>
            <a:chOff x="2653095" y="2179712"/>
            <a:chExt cx="6557520" cy="1030718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653095" y="2572498"/>
              <a:ext cx="2193935" cy="6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走出天山</a:t>
              </a:r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6299610" y="2572498"/>
              <a:ext cx="2911005" cy="6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看升旗仪式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660351" y="2179712"/>
              <a:ext cx="1535153" cy="61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去北京</a:t>
              </a: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4931027" y="2817644"/>
              <a:ext cx="993801" cy="147641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rgbClr val="1A7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74926" y="4349321"/>
            <a:ext cx="5267979" cy="989228"/>
            <a:chOff x="2584515" y="4472004"/>
            <a:chExt cx="5267979" cy="989228"/>
          </a:xfrm>
        </p:grpSpPr>
        <p:sp>
          <p:nvSpPr>
            <p:cNvPr id="2" name="Text Box 15"/>
            <p:cNvSpPr txBox="1">
              <a:spLocks noChangeArrowheads="1"/>
            </p:cNvSpPr>
            <p:nvPr/>
          </p:nvSpPr>
          <p:spPr bwMode="auto">
            <a:xfrm>
              <a:off x="2584515" y="4823300"/>
              <a:ext cx="2915415" cy="6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走出北京城</a:t>
              </a: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656063" y="4472004"/>
              <a:ext cx="1543729" cy="61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去天山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299879" y="4823300"/>
              <a:ext cx="1552615" cy="6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4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看雪莲</a:t>
              </a:r>
            </a:p>
          </p:txBody>
        </p:sp>
        <p:sp>
          <p:nvSpPr>
            <p:cNvPr id="81" name="右箭头 11"/>
            <p:cNvSpPr/>
            <p:nvPr/>
          </p:nvSpPr>
          <p:spPr>
            <a:xfrm>
              <a:off x="4931027" y="5068446"/>
              <a:ext cx="993801" cy="147641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rgbClr val="1A7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871068" y="1600493"/>
            <a:ext cx="8286722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一、读拼音，写词语。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hóng   qí                dà  huì              zǒu ɡuò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       ）             （           ）         （            ）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ɡuǎnɡ dà               tiān ān mén          běi jīnɡ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（           ）                 （             ）         （           ）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71080" y="3585973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红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3489" y="3586598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大  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33634" y="3586598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走  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0204" y="5309077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广  大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008" y="5309702"/>
            <a:ext cx="14605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天 安 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20128" y="5309702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北 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870642" y="1913945"/>
            <a:ext cx="7029450" cy="3682481"/>
          </a:xfrm>
          <a:prstGeom prst="roundRect">
            <a:avLst/>
          </a:prstGeom>
          <a:noFill/>
          <a:ln w="38100">
            <a:noFill/>
            <a:prstDash val="lgDashDot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二、扩写句子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endParaRPr kumimoji="0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我沿着小路走出天山。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我沿着（    </a:t>
            </a: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）的小路走出天山。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雪山上盛开雪莲。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雪山上盛开着（     </a:t>
            </a: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）的雪莲。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04773" y="35359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弯弯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0628" y="477674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洁白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户外, 岩石, 站, 窗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21461" r="9483" b="38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74F2">
                  <a:alpha val="64000"/>
                </a:srgbClr>
              </a:gs>
              <a:gs pos="66000">
                <a:srgbClr val="1A74F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31553" y="4341541"/>
            <a:ext cx="4129500" cy="369332"/>
            <a:chOff x="931553" y="4746816"/>
            <a:chExt cx="4129500" cy="369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文本框 5"/>
            <p:cNvSpPr txBox="1"/>
            <p:nvPr/>
          </p:nvSpPr>
          <p:spPr>
            <a:xfrm>
              <a:off x="4158241" y="4762205"/>
              <a:ext cx="9028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20XX.XX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7" name="圆角矩形"/>
            <p:cNvSpPr/>
            <p:nvPr/>
          </p:nvSpPr>
          <p:spPr>
            <a:xfrm>
              <a:off x="931553" y="4746816"/>
              <a:ext cx="1003533" cy="369332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授课老师</a:t>
              </a:r>
              <a:endParaRPr sz="1400" b="1" dirty="0">
                <a:solidFill>
                  <a:schemeClr val="lt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8" name="圆角矩形"/>
            <p:cNvSpPr/>
            <p:nvPr/>
          </p:nvSpPr>
          <p:spPr>
            <a:xfrm>
              <a:off x="2996303" y="4746816"/>
              <a:ext cx="1003533" cy="369332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lt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讲课时间</a:t>
              </a:r>
              <a:endParaRPr sz="1400" b="1" dirty="0">
                <a:solidFill>
                  <a:schemeClr val="lt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97429" y="4762205"/>
              <a:ext cx="729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kern="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400" b="1" kern="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8682" y="1943885"/>
            <a:ext cx="6955750" cy="2122158"/>
            <a:chOff x="1753691" y="1794301"/>
            <a:chExt cx="6955750" cy="21221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矩形 10"/>
            <p:cNvSpPr/>
            <p:nvPr/>
          </p:nvSpPr>
          <p:spPr bwMode="auto">
            <a:xfrm>
              <a:off x="1753691" y="1794301"/>
              <a:ext cx="695575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solidFill>
                    <a:schemeClr val="bg1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谢谢同学倾听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6745" y="3516349"/>
              <a:ext cx="66892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200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2.2</a:t>
              </a:r>
              <a:endParaRPr lang="zh-CN" altLang="en-US" sz="200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877240" y="3312813"/>
              <a:ext cx="658874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14" name="矩形 13"/>
          <p:cNvSpPr/>
          <p:nvPr/>
        </p:nvSpPr>
        <p:spPr bwMode="auto">
          <a:xfrm>
            <a:off x="922224" y="1222977"/>
            <a:ext cx="643227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3600" b="1" kern="100" dirty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THANK YOU FOR LISTENING</a:t>
            </a:r>
            <a:endParaRPr lang="zh-CN" altLang="en-US" sz="3600" b="1" kern="100" dirty="0">
              <a:solidFill>
                <a:schemeClr val="bg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1070" y="1831533"/>
            <a:ext cx="592686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天安门广场：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位于北京城的中心，可容纳100万人集会。天安门广场的北段，是雄伟壮丽的天安门城楼，广场中央矗立着人民英雄纪念碑，纪念碑南面是庄严肃穆的毛主席纪念堂，东侧是中国国家博物馆，西侧是人民大会堂。整个广场宏伟壮观，整齐对称，浑然一体，气势磅礴。  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6" y="2664671"/>
            <a:ext cx="3717290" cy="247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260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7100" y="2307036"/>
            <a:ext cx="8030067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想   告   诉   京   安   门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广   非   常   壮   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2299733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xiǎnɡ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74415" y="2299733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ɡào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17160" y="2299733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03035" y="2299733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jīnɡ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07655" y="229973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ān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57030" y="229973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mén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63115" y="4389836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ɡuǎnɡ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33056" y="4389836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fēi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113705" y="4389836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chánɡ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38761" y="4389836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zhuànɡ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068386" y="438983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ɡuān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392795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74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651000" y="2406650"/>
            <a:ext cx="8890000" cy="27651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弯弯   遥远   雄伟   壮观   北京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宽宽   美丽   洁白   多想   告诉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392795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74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4381" y="1462295"/>
            <a:ext cx="7899401" cy="1075255"/>
          </a:xfrm>
          <a:prstGeom prst="hexagon">
            <a:avLst/>
          </a:prstGeom>
          <a:solidFill>
            <a:schemeClr val="bg1"/>
          </a:solidFill>
          <a:ln w="63500">
            <a:solidFill>
              <a:srgbClr val="1A74F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告诉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】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说给人，使人知道。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造句：他把所犯的错误一五一十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告诉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了老师。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67038" y="2636650"/>
            <a:ext cx="7899399" cy="1083762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仪式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】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举行典礼的程序、形式。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造句：同学们穿着整洁的校服参加升旗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仪式。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84381" y="3819513"/>
            <a:ext cx="7899400" cy="1075255"/>
          </a:xfrm>
          <a:prstGeom prst="hexagon">
            <a:avLst/>
          </a:prstGeom>
          <a:solidFill>
            <a:schemeClr val="bg1"/>
          </a:solidFill>
          <a:ln w="63500">
            <a:solidFill>
              <a:srgbClr val="1A74F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非常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】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十分；极。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造句：这种牌子的自行车使用起来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非常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便捷。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67038" y="4993873"/>
            <a:ext cx="7899399" cy="1083762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壮观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】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景象雄伟。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造句：国庆大阅兵的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壮观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场面让人印象深刻。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 bldLvl="0" animBg="1"/>
      <p:bldP spid="4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035285" y="251793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5645943" y="251793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8345155" y="251793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3026395" y="413453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5646737" y="413453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8355633" y="413453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3044796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会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5660072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走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8355315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3035208" y="41235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京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5660072" y="41235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门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8366099" y="41235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广</a:t>
            </a:r>
          </a:p>
        </p:txBody>
      </p:sp>
      <p:sp>
        <p:nvSpPr>
          <p:cNvPr id="5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7984" y="1813131"/>
            <a:ext cx="94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huì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11559" y="270594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7249" y="270594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开会  机会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我们要学会把握机会。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352590" y="257297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366719" y="258240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会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2282" y="2662760"/>
            <a:ext cx="2431415" cy="239331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12763" y="376238"/>
            <a:ext cx="2073275" cy="3968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宽屏</PresentationFormat>
  <Paragraphs>250</Paragraphs>
  <Slides>25</Slides>
  <Notes>23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Calibri</vt:lpstr>
      <vt:lpstr>黑体</vt:lpstr>
      <vt:lpstr>思源黑体 CN Bold</vt:lpstr>
      <vt:lpstr>胡晓波男神体</vt:lpstr>
      <vt:lpstr>Wingdings</vt:lpstr>
      <vt:lpstr>宋体</vt:lpstr>
      <vt:lpstr>Arial</vt:lpstr>
      <vt:lpstr>FandolFang R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2020-06-05T01:58:00Z</dcterms:created>
  <dcterms:modified xsi:type="dcterms:W3CDTF">2023-01-13T21:51:40Z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F99C4498E3B3477CB72BDEF22EA4B085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