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9"/>
  </p:notesMasterIdLst>
  <p:sldIdLst>
    <p:sldId id="543" r:id="rId2"/>
    <p:sldId id="510" r:id="rId3"/>
    <p:sldId id="524" r:id="rId4"/>
    <p:sldId id="544" r:id="rId5"/>
    <p:sldId id="539" r:id="rId6"/>
    <p:sldId id="528" r:id="rId7"/>
    <p:sldId id="530" r:id="rId8"/>
    <p:sldId id="534" r:id="rId9"/>
    <p:sldId id="535" r:id="rId10"/>
    <p:sldId id="541" r:id="rId11"/>
    <p:sldId id="542" r:id="rId12"/>
    <p:sldId id="518" r:id="rId13"/>
    <p:sldId id="502" r:id="rId14"/>
    <p:sldId id="533" r:id="rId15"/>
    <p:sldId id="538" r:id="rId16"/>
    <p:sldId id="507" r:id="rId17"/>
    <p:sldId id="501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华文楷体" panose="02010600040101010101" pitchFamily="2" charset="-122"/>
      <p:regular r:id="rId24"/>
    </p:embeddedFont>
    <p:embeddedFont>
      <p:font typeface="黑体" panose="02010609060101010101" pitchFamily="49" charset="-122"/>
      <p:regular r:id="rId25"/>
    </p:embeddedFont>
    <p:embeddedFont>
      <p:font typeface="楷体" panose="02010609060101010101" pitchFamily="49" charset="-122"/>
      <p:regular r:id="rId26"/>
    </p:embeddedFont>
    <p:embeddedFont>
      <p:font typeface="楷体_GB2312" panose="02010600030101010101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幼圆" panose="02010509060101010101" pitchFamily="49" charset="-122"/>
      <p:regular r:id="rId30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F8F8F8"/>
    <a:srgbClr val="B56CCC"/>
    <a:srgbClr val="FF6600"/>
    <a:srgbClr val="AFF22A"/>
    <a:srgbClr val="FF9933"/>
    <a:srgbClr val="009900"/>
    <a:srgbClr val="0000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8EEE99F-4578-487E-8BA5-571807A29C0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14E0CF9-D8C9-4A7C-BB21-5B636C65E8C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05172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1492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圆 圆的面积（</a:t>
            </a:r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6.xml"/><Relationship Id="rId7" Type="http://schemas.openxmlformats.org/officeDocument/2006/relationships/slide" Target="slide1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3.png"/><Relationship Id="rId7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4.jpe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10" Type="http://schemas.openxmlformats.org/officeDocument/2006/relationships/slide" Target="slide1.xml"/><Relationship Id="rId4" Type="http://schemas.openxmlformats.org/officeDocument/2006/relationships/image" Target="../media/image15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15.jpe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2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slide" Target="slide1.xml"/><Relationship Id="rId5" Type="http://schemas.openxmlformats.org/officeDocument/2006/relationships/image" Target="../media/image26.png"/><Relationship Id="rId10" Type="http://schemas.openxmlformats.org/officeDocument/2006/relationships/image" Target="../media/image8.png"/><Relationship Id="rId4" Type="http://schemas.openxmlformats.org/officeDocument/2006/relationships/image" Target="../media/image25.pn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5.jpeg"/><Relationship Id="rId7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29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五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rId2" action="ppaction://hlinksldjump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rId3" action="ppaction://hlinksldjump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rId2" action="ppaction://hlinksldjump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4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5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056483"/>
            <a:ext cx="9144000" cy="173124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圆的</a:t>
            </a:r>
            <a:r>
              <a:rPr lang="zh-CN" altLang="en-US" sz="4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面</a:t>
            </a: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积</a:t>
            </a:r>
            <a:endParaRPr lang="en-US" altLang="zh-CN" sz="4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课时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6" cstate="email"/>
          <a:srcRect l="35500" r="32250" b="80044"/>
          <a:stretch>
            <a:fillRect/>
          </a:stretch>
        </p:blipFill>
        <p:spPr bwMode="auto">
          <a:xfrm flipH="1">
            <a:off x="1747255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5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43608" y="537124"/>
            <a:ext cx="653064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0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圆</a:t>
            </a:r>
            <a:endParaRPr lang="zh-CN" altLang="en-US" sz="40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6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3500" b="1" dirty="0" smtClean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2221" y="435390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2"/>
          <p:cNvSpPr txBox="1"/>
          <p:nvPr/>
        </p:nvSpPr>
        <p:spPr>
          <a:xfrm>
            <a:off x="755576" y="475203"/>
            <a:ext cx="71287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/>
            <a:r>
              <a:rPr lang="zh-CN" sz="28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如果圆的半径是</a:t>
            </a:r>
            <a:r>
              <a:rPr lang="en-US" altLang="zh-CN" sz="2800" b="1" i="1" spc="-100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28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，这个长方形的长和宽各应怎样表示？在小组里说说，根据长方形的面积计算方法怎样计算圆的面积。</a:t>
            </a:r>
          </a:p>
        </p:txBody>
      </p:sp>
      <p:sp>
        <p:nvSpPr>
          <p:cNvPr id="17" name="TextBox 22"/>
          <p:cNvSpPr txBox="1"/>
          <p:nvPr/>
        </p:nvSpPr>
        <p:spPr>
          <a:xfrm>
            <a:off x="1691680" y="2139702"/>
            <a:ext cx="3430588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zh-CN" altLang="en-US" sz="24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长方形的面积 </a:t>
            </a:r>
            <a:r>
              <a:rPr lang="en-US" altLang="zh-CN" sz="24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 </a:t>
            </a:r>
            <a:r>
              <a:rPr lang="zh-CN" altLang="en-US" sz="24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长×宽</a:t>
            </a:r>
            <a:r>
              <a:rPr lang="en-US" altLang="zh-CN" sz="24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</a:p>
        </p:txBody>
      </p:sp>
      <p:sp>
        <p:nvSpPr>
          <p:cNvPr id="18" name="TextBox 22"/>
          <p:cNvSpPr txBox="1"/>
          <p:nvPr/>
        </p:nvSpPr>
        <p:spPr>
          <a:xfrm>
            <a:off x="2367681" y="2714476"/>
            <a:ext cx="3430588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zh-CN" altLang="en-US" sz="24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圆的面积 </a:t>
            </a:r>
            <a:r>
              <a:rPr lang="en-US" altLang="zh-CN" sz="24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 </a:t>
            </a:r>
          </a:p>
        </p:txBody>
      </p:sp>
      <p:sp>
        <p:nvSpPr>
          <p:cNvPr id="19" name="TextBox 22"/>
          <p:cNvSpPr txBox="1"/>
          <p:nvPr/>
        </p:nvSpPr>
        <p:spPr>
          <a:xfrm>
            <a:off x="3660105" y="3122662"/>
            <a:ext cx="34321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4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 </a:t>
            </a:r>
            <a:r>
              <a:rPr lang="zh-CN" altLang="en-US" sz="2400" b="1" spc="-100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zh-CN" altLang="en-US" sz="2400" b="1" i="1" spc="-100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2400" b="1" spc="-100" baseline="30000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sz="2400" b="1" spc="-100" baseline="30000" noProof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4544" y="2516038"/>
            <a:ext cx="920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2"/>
          <p:cNvSpPr txBox="1"/>
          <p:nvPr/>
        </p:nvSpPr>
        <p:spPr>
          <a:xfrm>
            <a:off x="1475656" y="3612961"/>
            <a:ext cx="61792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/>
            <a:r>
              <a:rPr lang="zh-CN" altLang="en-US" sz="24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如果用</a:t>
            </a:r>
            <a:r>
              <a:rPr lang="en-US" altLang="zh-CN" sz="2400" b="1" i="1" spc="-100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4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表示圆的面积，上面的公式可以写成：</a:t>
            </a:r>
          </a:p>
          <a:p>
            <a:pPr fontAlgn="auto"/>
            <a:r>
              <a:rPr lang="zh-CN" altLang="en-US" sz="24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</a:t>
            </a:r>
            <a:r>
              <a:rPr lang="zh-CN" altLang="en-US" sz="2400" b="1" spc="-100" noProof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</a:t>
            </a:r>
            <a:r>
              <a:rPr lang="en-US" altLang="zh-CN" sz="2400" b="1" i="1" spc="-100" noProof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S </a:t>
            </a:r>
            <a:r>
              <a:rPr lang="en-US" altLang="zh-CN" sz="2400" b="1" spc="-100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 </a:t>
            </a:r>
            <a:r>
              <a:rPr lang="zh-CN" altLang="en-US" sz="2400" b="1" spc="-100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zh-CN" altLang="en-US" sz="2400" b="1" i="1" spc="-100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2400" b="1" spc="-100" baseline="30000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altLang="zh-CN" sz="2400" b="1" spc="-100" noProof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5" name="文本框 14"/>
          <p:cNvSpPr txBox="1"/>
          <p:nvPr/>
        </p:nvSpPr>
        <p:spPr>
          <a:xfrm>
            <a:off x="3866281" y="2714476"/>
            <a:ext cx="91563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/>
            <a:r>
              <a:rPr lang="zh-CN" altLang="en-US" sz="2400" b="1" spc="-100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en-US" altLang="zh-CN" sz="2400" b="1" i="1" spc="-100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2400" b="1" spc="-100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zh-CN" altLang="en-US" sz="2400" b="1" i="1" spc="-100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400" b="1" spc="-100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2" name="图片 1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3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2"/>
          <p:cNvSpPr txBox="1"/>
          <p:nvPr/>
        </p:nvSpPr>
        <p:spPr>
          <a:xfrm>
            <a:off x="1763688" y="483518"/>
            <a:ext cx="71552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/>
            <a:r>
              <a:rPr lang="zh-CN" sz="28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一个自动旋转喷水器的最远喷水距离大约是</a:t>
            </a:r>
            <a:r>
              <a:rPr lang="en-US" altLang="zh-CN" sz="28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5</a:t>
            </a:r>
            <a:r>
              <a:rPr lang="zh-CN" altLang="en-US" sz="28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米。它旋转一周喷灌的面积大约是多少平方米？</a:t>
            </a:r>
          </a:p>
        </p:txBody>
      </p:sp>
      <p:sp>
        <p:nvSpPr>
          <p:cNvPr id="19" name="TextBox 22"/>
          <p:cNvSpPr txBox="1"/>
          <p:nvPr/>
        </p:nvSpPr>
        <p:spPr>
          <a:xfrm>
            <a:off x="4029744" y="2279104"/>
            <a:ext cx="2630488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3.14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×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5</a:t>
            </a:r>
            <a:r>
              <a:rPr lang="en-US" altLang="zh-CN" sz="2400" b="1" baseline="60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</a:p>
        </p:txBody>
      </p:sp>
      <p:sp>
        <p:nvSpPr>
          <p:cNvPr id="21" name="TextBox 22"/>
          <p:cNvSpPr txBox="1"/>
          <p:nvPr/>
        </p:nvSpPr>
        <p:spPr>
          <a:xfrm>
            <a:off x="3703512" y="2715766"/>
            <a:ext cx="2630488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＝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3.14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×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25</a:t>
            </a:r>
            <a:endParaRPr lang="en-US" altLang="zh-CN" sz="2400" b="1" baseline="60000" noProof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4" name="AutoShape 34"/>
          <p:cNvSpPr>
            <a:spLocks noChangeArrowheads="1"/>
          </p:cNvSpPr>
          <p:nvPr/>
        </p:nvSpPr>
        <p:spPr bwMode="auto">
          <a:xfrm>
            <a:off x="1116160" y="1794537"/>
            <a:ext cx="2438400" cy="514350"/>
          </a:xfrm>
          <a:prstGeom prst="wedgeRoundRectCallout">
            <a:avLst>
              <a:gd name="adj1" fmla="val -59964"/>
              <a:gd name="adj2" fmla="val 44438"/>
              <a:gd name="adj3" fmla="val 16667"/>
            </a:avLst>
          </a:prstGeom>
          <a:noFill/>
          <a:ln w="12700">
            <a:solidFill>
              <a:srgbClr val="F08694"/>
            </a:solidFill>
            <a:miter lim="800000"/>
          </a:ln>
        </p:spPr>
        <p:txBody>
          <a:bodyPr/>
          <a:lstStyle/>
          <a:p>
            <a:pPr fontAlgn="auto"/>
            <a:r>
              <a:rPr lang="zh-CN" altLang="zh-CN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要先算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en-US" altLang="zh-CN" sz="2400" b="1" baseline="50000" noProof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是多少。</a:t>
            </a:r>
          </a:p>
        </p:txBody>
      </p:sp>
      <p:sp>
        <p:nvSpPr>
          <p:cNvPr id="27" name="TextBox 22"/>
          <p:cNvSpPr txBox="1"/>
          <p:nvPr/>
        </p:nvSpPr>
        <p:spPr>
          <a:xfrm>
            <a:off x="3669704" y="3147814"/>
            <a:ext cx="2630488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＝</a:t>
            </a:r>
            <a:endParaRPr lang="en-US" altLang="zh-CN" sz="2400" b="1" baseline="60000" noProof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28" name="图片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1329" y="3485951"/>
            <a:ext cx="1171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2"/>
          <p:cNvSpPr txBox="1"/>
          <p:nvPr/>
        </p:nvSpPr>
        <p:spPr>
          <a:xfrm>
            <a:off x="4965848" y="3147814"/>
            <a:ext cx="2630488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zh-CN" sz="24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     </a:t>
            </a:r>
            <a:r>
              <a:rPr lang="en-US" altLang="zh-CN" sz="2400" b="1" noProof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sz="2400" b="1" noProof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endParaRPr lang="zh-CN" sz="2400" b="1" baseline="60000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0" name="TextBox 22"/>
          <p:cNvSpPr txBox="1"/>
          <p:nvPr/>
        </p:nvSpPr>
        <p:spPr>
          <a:xfrm>
            <a:off x="4066579" y="3147814"/>
            <a:ext cx="10064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78.5</a:t>
            </a:r>
            <a:endParaRPr lang="en-US" altLang="zh-CN" sz="2400" b="1" baseline="60000" noProof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1" name="TextBox 22"/>
          <p:cNvSpPr txBox="1"/>
          <p:nvPr/>
        </p:nvSpPr>
        <p:spPr>
          <a:xfrm>
            <a:off x="5253880" y="3147814"/>
            <a:ext cx="1443038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平方米</a:t>
            </a:r>
            <a:endParaRPr lang="zh-CN" altLang="en-US" sz="2400" b="1" baseline="60000" noProof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2" name="TextBox 22"/>
          <p:cNvSpPr txBox="1"/>
          <p:nvPr/>
        </p:nvSpPr>
        <p:spPr>
          <a:xfrm>
            <a:off x="1853306" y="3579862"/>
            <a:ext cx="4734918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/>
            <a:r>
              <a:rPr lang="zh-CN" sz="24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也可以像下面这样计算：</a:t>
            </a:r>
          </a:p>
        </p:txBody>
      </p:sp>
      <p:sp>
        <p:nvSpPr>
          <p:cNvPr id="33" name="文本框 22"/>
          <p:cNvSpPr txBox="1"/>
          <p:nvPr/>
        </p:nvSpPr>
        <p:spPr>
          <a:xfrm>
            <a:off x="2699792" y="4011910"/>
            <a:ext cx="398938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zh-CN" altLang="en-US" sz="2400" b="1" i="1" spc="-100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i="1" spc="-100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S = </a:t>
            </a:r>
            <a:r>
              <a:rPr lang="zh-CN" altLang="en-US" sz="2400" b="1" i="1" spc="-100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πr</a:t>
            </a:r>
            <a:r>
              <a:rPr lang="zh-CN" altLang="en-US" sz="2400" b="1" i="1" spc="-100" baseline="50000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 </a:t>
            </a:r>
            <a:r>
              <a:rPr lang="zh-CN" altLang="en-US" sz="2400" b="1" i="1" spc="-100" baseline="30000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i="1" spc="-100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 </a:t>
            </a:r>
            <a:r>
              <a:rPr lang="zh-CN" altLang="en-US" sz="2400" b="1" i="1" spc="-100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π×</a:t>
            </a:r>
            <a:r>
              <a:rPr lang="en-US" altLang="zh-CN" sz="2400" b="1" spc="-100" noProof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400" b="1" spc="-100" baseline="50000" noProof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 i="1" spc="-100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 </a:t>
            </a:r>
            <a:r>
              <a:rPr lang="en-US" altLang="zh-CN" sz="2400" b="1" spc="-100" noProof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25</a:t>
            </a:r>
            <a:r>
              <a:rPr lang="zh-CN" altLang="en-US" sz="2400" b="1" i="1" spc="-100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en-US" altLang="zh-CN" sz="2400" b="1" i="1" spc="-100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400" b="1" i="1" spc="-100" baseline="30000" noProof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4" name="文本框 24"/>
          <p:cNvSpPr txBox="1"/>
          <p:nvPr/>
        </p:nvSpPr>
        <p:spPr>
          <a:xfrm>
            <a:off x="1835696" y="4372629"/>
            <a:ext cx="535622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zh-CN" altLang="en-US" sz="24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答：喷灌的面积大约是       平方米。</a:t>
            </a:r>
          </a:p>
        </p:txBody>
      </p:sp>
      <p:pic>
        <p:nvPicPr>
          <p:cNvPr id="35" name="图片 3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4974" y="4677429"/>
            <a:ext cx="1171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22"/>
          <p:cNvSpPr txBox="1"/>
          <p:nvPr/>
        </p:nvSpPr>
        <p:spPr>
          <a:xfrm>
            <a:off x="4965848" y="4346798"/>
            <a:ext cx="1008062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78.5</a:t>
            </a:r>
            <a:endParaRPr lang="en-US" altLang="zh-CN" sz="2400" b="1" baseline="60000" noProof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39552" y="483518"/>
            <a:ext cx="1166673" cy="1064551"/>
            <a:chOff x="670145" y="1457273"/>
            <a:chExt cx="1555361" cy="1419401"/>
          </a:xfrm>
        </p:grpSpPr>
        <p:pic>
          <p:nvPicPr>
            <p:cNvPr id="22" name="图片 21" descr="28Z58PICt4r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9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4913" y="1794537"/>
            <a:ext cx="1126831" cy="1614828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8" name="图片 3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9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 bldLvl="0" animBg="1"/>
      <p:bldP spid="27" grpId="0"/>
      <p:bldP spid="29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17" name="TextBox 22"/>
          <p:cNvSpPr txBox="1"/>
          <p:nvPr/>
        </p:nvSpPr>
        <p:spPr>
          <a:xfrm>
            <a:off x="611560" y="968410"/>
            <a:ext cx="56594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sz="28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en-US" sz="2800" b="1" noProof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zh-CN" altLang="en-US" sz="2800" b="1" noProof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计算下面</a:t>
            </a: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各圆的面积。</a:t>
            </a:r>
          </a:p>
        </p:txBody>
      </p:sp>
      <p:pic>
        <p:nvPicPr>
          <p:cNvPr id="18" name="图片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174899"/>
            <a:ext cx="1274763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/>
          <p:cNvGrpSpPr/>
          <p:nvPr/>
        </p:nvGrpSpPr>
        <p:grpSpPr bwMode="auto">
          <a:xfrm>
            <a:off x="3131840" y="3147814"/>
            <a:ext cx="3508068" cy="1208088"/>
            <a:chOff x="1061" y="5005"/>
            <a:chExt cx="4819" cy="1902"/>
          </a:xfrm>
        </p:grpSpPr>
        <p:sp>
          <p:nvSpPr>
            <p:cNvPr id="20" name="TextBox 22"/>
            <p:cNvSpPr txBox="1"/>
            <p:nvPr/>
          </p:nvSpPr>
          <p:spPr>
            <a:xfrm>
              <a:off x="1457" y="5005"/>
              <a:ext cx="4143" cy="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3.14</a:t>
              </a:r>
              <a:r>
                <a:rPr lang="zh-CN" alt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×</a:t>
              </a:r>
              <a:r>
                <a:rPr lang="en-US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1.5</a:t>
              </a:r>
              <a:r>
                <a:rPr lang="en-US" altLang="zh-CN" sz="2400" b="1" baseline="60000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2</a:t>
              </a:r>
            </a:p>
          </p:txBody>
        </p:sp>
        <p:sp>
          <p:nvSpPr>
            <p:cNvPr id="21" name="TextBox 22"/>
            <p:cNvSpPr txBox="1"/>
            <p:nvPr/>
          </p:nvSpPr>
          <p:spPr>
            <a:xfrm>
              <a:off x="1061" y="5575"/>
              <a:ext cx="4143" cy="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＝</a:t>
              </a:r>
              <a:r>
                <a:rPr lang="en-US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3.14</a:t>
              </a:r>
              <a:r>
                <a:rPr lang="zh-CN" alt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×</a:t>
              </a:r>
              <a:r>
                <a:rPr lang="en-US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2.25</a:t>
              </a:r>
              <a:endParaRPr lang="en-US" altLang="zh-CN" sz="2400" b="1" baseline="60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61" y="6187"/>
              <a:ext cx="4143" cy="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＝</a:t>
              </a:r>
              <a:endParaRPr lang="en-US" altLang="zh-CN" sz="2400" b="1" baseline="60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57" y="6187"/>
              <a:ext cx="4423" cy="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7.065</a:t>
              </a:r>
              <a:r>
                <a:rPr lang="zh-CN" alt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（平方厘米）</a:t>
              </a:r>
              <a:endParaRPr lang="zh-CN" altLang="en-US" sz="2400" b="1" baseline="60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405667" y="3147983"/>
            <a:ext cx="3950309" cy="1223967"/>
            <a:chOff x="1061" y="5005"/>
            <a:chExt cx="4769" cy="1927"/>
          </a:xfrm>
        </p:grpSpPr>
        <p:sp>
          <p:nvSpPr>
            <p:cNvPr id="34" name="TextBox 22"/>
            <p:cNvSpPr txBox="1"/>
            <p:nvPr/>
          </p:nvSpPr>
          <p:spPr>
            <a:xfrm>
              <a:off x="1409" y="5005"/>
              <a:ext cx="4143" cy="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3.14</a:t>
              </a:r>
              <a:r>
                <a:rPr lang="zh-CN" alt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×</a:t>
              </a:r>
              <a:r>
                <a:rPr lang="en-US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1</a:t>
              </a:r>
              <a:r>
                <a:rPr lang="en-US" altLang="zh-CN" sz="2400" b="1" baseline="60000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2</a:t>
              </a:r>
            </a:p>
          </p:txBody>
        </p:sp>
        <p:sp>
          <p:nvSpPr>
            <p:cNvPr id="35" name="TextBox 22"/>
            <p:cNvSpPr txBox="1"/>
            <p:nvPr/>
          </p:nvSpPr>
          <p:spPr>
            <a:xfrm>
              <a:off x="1061" y="5645"/>
              <a:ext cx="4143" cy="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＝</a:t>
              </a:r>
              <a:r>
                <a:rPr lang="en-US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3.14</a:t>
              </a:r>
              <a:r>
                <a:rPr lang="zh-CN" alt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×</a:t>
              </a:r>
              <a:r>
                <a:rPr lang="en-US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1</a:t>
              </a:r>
              <a:endParaRPr lang="en-US" altLang="zh-CN" sz="2400" b="1" baseline="60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36" name="TextBox 22"/>
            <p:cNvSpPr txBox="1"/>
            <p:nvPr/>
          </p:nvSpPr>
          <p:spPr>
            <a:xfrm>
              <a:off x="1061" y="6187"/>
              <a:ext cx="4143" cy="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＝</a:t>
              </a:r>
              <a:endParaRPr lang="en-US" altLang="zh-CN" sz="2400" b="1" baseline="60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40" name="TextBox 22"/>
            <p:cNvSpPr txBox="1"/>
            <p:nvPr/>
          </p:nvSpPr>
          <p:spPr>
            <a:xfrm>
              <a:off x="1409" y="6212"/>
              <a:ext cx="4421" cy="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3.14</a:t>
              </a:r>
              <a:r>
                <a:rPr lang="zh-CN" alt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（平方厘米）</a:t>
              </a:r>
              <a:endParaRPr lang="zh-CN" altLang="en-US" sz="2400" b="1" baseline="60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6084168" y="3219822"/>
            <a:ext cx="3897313" cy="1208088"/>
            <a:chOff x="1061" y="5005"/>
            <a:chExt cx="4891" cy="1902"/>
          </a:xfrm>
        </p:grpSpPr>
        <p:sp>
          <p:nvSpPr>
            <p:cNvPr id="43" name="TextBox 22"/>
            <p:cNvSpPr txBox="1"/>
            <p:nvPr/>
          </p:nvSpPr>
          <p:spPr>
            <a:xfrm>
              <a:off x="1422" y="5005"/>
              <a:ext cx="4144" cy="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3.14</a:t>
              </a:r>
              <a:r>
                <a:rPr lang="zh-CN" alt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×（</a:t>
              </a:r>
              <a:r>
                <a:rPr lang="en-US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0.8</a:t>
              </a:r>
              <a:r>
                <a:rPr lang="zh-CN" alt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÷</a:t>
              </a:r>
              <a:r>
                <a:rPr lang="en-US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2</a:t>
              </a:r>
              <a:r>
                <a:rPr lang="zh-CN" alt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）</a:t>
              </a:r>
              <a:endParaRPr lang="en-US" altLang="zh-CN" sz="2400" b="1" baseline="60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61" y="5575"/>
              <a:ext cx="4144" cy="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＝</a:t>
              </a:r>
              <a:r>
                <a:rPr lang="en-US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3.14</a:t>
              </a:r>
              <a:r>
                <a:rPr lang="zh-CN" alt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×</a:t>
              </a:r>
              <a:r>
                <a:rPr lang="en-US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0.16</a:t>
              </a:r>
              <a:endParaRPr lang="en-US" altLang="zh-CN" sz="2400" b="1" baseline="60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45" name="TextBox 22"/>
            <p:cNvSpPr txBox="1"/>
            <p:nvPr/>
          </p:nvSpPr>
          <p:spPr>
            <a:xfrm>
              <a:off x="1061" y="6187"/>
              <a:ext cx="4144" cy="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＝</a:t>
              </a:r>
              <a:endParaRPr lang="en-US" altLang="zh-CN" sz="2400" b="1" baseline="60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46" name="TextBox 22"/>
            <p:cNvSpPr txBox="1"/>
            <p:nvPr/>
          </p:nvSpPr>
          <p:spPr>
            <a:xfrm>
              <a:off x="1529" y="6187"/>
              <a:ext cx="4423" cy="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0.5024</a:t>
              </a:r>
              <a:r>
                <a:rPr lang="zh-CN" alt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（平方米）</a:t>
              </a:r>
              <a:endParaRPr lang="zh-CN" altLang="en-US" sz="2400" b="1" baseline="60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pic>
        <p:nvPicPr>
          <p:cNvPr id="47" name="图片 2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174899"/>
            <a:ext cx="1847850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2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987574"/>
            <a:ext cx="2233612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文本框 1"/>
          <p:cNvSpPr txBox="1"/>
          <p:nvPr/>
        </p:nvSpPr>
        <p:spPr>
          <a:xfrm>
            <a:off x="8676456" y="3075806"/>
            <a:ext cx="28725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/>
            <a:r>
              <a:rPr lang="en-US" altLang="zh-CN" sz="16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31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9" name="图片 28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2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2"/>
          <p:cNvSpPr txBox="1"/>
          <p:nvPr/>
        </p:nvSpPr>
        <p:spPr>
          <a:xfrm>
            <a:off x="959743" y="615802"/>
            <a:ext cx="7068641" cy="823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/>
            <a:r>
              <a:rPr 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一个圆形电子元件薄片，直径是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16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厘米。这个电子元件薄片的面积是多少平方厘米？</a:t>
            </a:r>
          </a:p>
        </p:txBody>
      </p:sp>
      <p:grpSp>
        <p:nvGrpSpPr>
          <p:cNvPr id="25" name="组合 24"/>
          <p:cNvGrpSpPr/>
          <p:nvPr/>
        </p:nvGrpSpPr>
        <p:grpSpPr bwMode="auto">
          <a:xfrm>
            <a:off x="2195736" y="2283718"/>
            <a:ext cx="3328987" cy="1206500"/>
            <a:chOff x="1061" y="5005"/>
            <a:chExt cx="5241" cy="1902"/>
          </a:xfrm>
        </p:grpSpPr>
        <p:sp>
          <p:nvSpPr>
            <p:cNvPr id="26" name="TextBox 22"/>
            <p:cNvSpPr txBox="1"/>
            <p:nvPr/>
          </p:nvSpPr>
          <p:spPr>
            <a:xfrm>
              <a:off x="1536" y="5005"/>
              <a:ext cx="4144" cy="7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3.14</a:t>
              </a:r>
              <a:r>
                <a:rPr lang="zh-CN" alt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×（</a:t>
              </a:r>
              <a:r>
                <a:rPr lang="en-US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16</a:t>
              </a:r>
              <a:r>
                <a:rPr lang="zh-CN" alt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÷</a:t>
              </a:r>
              <a:r>
                <a:rPr lang="en-US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2</a:t>
              </a:r>
              <a:r>
                <a:rPr lang="zh-CN" alt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）</a:t>
              </a:r>
              <a:r>
                <a:rPr lang="en-US" altLang="zh-CN" sz="2400" b="1" baseline="60000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1" y="5576"/>
              <a:ext cx="4144" cy="7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＝</a:t>
              </a:r>
              <a:r>
                <a:rPr lang="en-US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3.14</a:t>
              </a:r>
              <a:r>
                <a:rPr lang="zh-CN" alt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×</a:t>
              </a:r>
              <a:r>
                <a:rPr lang="en-US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64</a:t>
              </a:r>
              <a:endParaRPr lang="en-US" altLang="zh-CN" sz="2400" b="1" baseline="60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28" name="TextBox 22"/>
            <p:cNvSpPr txBox="1"/>
            <p:nvPr/>
          </p:nvSpPr>
          <p:spPr>
            <a:xfrm>
              <a:off x="1061" y="6186"/>
              <a:ext cx="4144" cy="7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＝</a:t>
              </a:r>
              <a:endParaRPr lang="en-US" altLang="zh-CN" sz="2400" b="1" baseline="60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29" name="TextBox 22"/>
            <p:cNvSpPr txBox="1"/>
            <p:nvPr/>
          </p:nvSpPr>
          <p:spPr>
            <a:xfrm>
              <a:off x="1573" y="6186"/>
              <a:ext cx="4729" cy="7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200.96</a:t>
              </a:r>
              <a:r>
                <a:rPr lang="zh-CN" alt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（平方厘米）</a:t>
              </a:r>
              <a:endParaRPr lang="zh-CN" altLang="en-US" sz="2400" b="1" baseline="60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sp>
        <p:nvSpPr>
          <p:cNvPr id="30" name="文本框 5"/>
          <p:cNvSpPr txBox="1"/>
          <p:nvPr/>
        </p:nvSpPr>
        <p:spPr>
          <a:xfrm>
            <a:off x="1122759" y="3723878"/>
            <a:ext cx="699582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/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答：这个电子元件薄片的面积是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200.96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平方厘米。</a:t>
            </a:r>
            <a:endParaRPr lang="en-US" altLang="zh-CN" sz="2400" b="1" noProof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2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5324" t="8574" r="24207" b="17332"/>
          <a:stretch>
            <a:fillRect/>
          </a:stretch>
        </p:blipFill>
        <p:spPr bwMode="auto">
          <a:xfrm>
            <a:off x="7092280" y="2499742"/>
            <a:ext cx="1045029" cy="10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154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539552" y="627534"/>
            <a:ext cx="78120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求下面各圆的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面积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5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5324" t="8574" r="24207" b="17332"/>
          <a:stretch>
            <a:fillRect/>
          </a:stretch>
        </p:blipFill>
        <p:spPr bwMode="auto">
          <a:xfrm>
            <a:off x="7812788" y="3090614"/>
            <a:ext cx="1045029" cy="10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149163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7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218209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9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285978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2 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1600" y="357986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1.2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3848" y="1491630"/>
            <a:ext cx="3995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3.14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×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7</a:t>
            </a:r>
            <a:r>
              <a:rPr lang="en-US" altLang="zh-CN" sz="2400" b="1" baseline="300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= 153.86(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400" b="1" baseline="300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3848" y="2182093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3.14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×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9</a:t>
            </a:r>
            <a:r>
              <a:rPr lang="en-US" altLang="zh-CN" sz="2400" b="1" baseline="300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= 254.34(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400" b="1" baseline="300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848" y="2859782"/>
            <a:ext cx="480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3.14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×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(2÷2)</a:t>
            </a:r>
            <a:r>
              <a:rPr lang="en-US" altLang="zh-CN" sz="2400" b="1" baseline="300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3.14(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en-US" altLang="zh-CN" sz="2400" b="1" baseline="300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3848" y="3550245"/>
            <a:ext cx="473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3.14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×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(1.2÷2)</a:t>
            </a:r>
            <a:r>
              <a:rPr lang="en-US" altLang="zh-CN" sz="2400" b="1" baseline="300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1.1304(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300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154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388026" y="540260"/>
            <a:ext cx="78120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一个圆形桌面的直径是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米，给这个桌面配一块玻璃，玻璃的面积至少是多少平方米？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5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5324" t="8574" r="24207" b="17332"/>
          <a:stretch>
            <a:fillRect/>
          </a:stretch>
        </p:blipFill>
        <p:spPr bwMode="auto">
          <a:xfrm>
            <a:off x="7489237" y="2499742"/>
            <a:ext cx="1045029" cy="10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675162" y="3875533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：玻璃的面积至少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0.785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平方米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0" y="1923678"/>
            <a:ext cx="4808018" cy="168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3.14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×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(1÷2)</a:t>
            </a:r>
            <a:r>
              <a:rPr lang="en-US" altLang="zh-CN" sz="2400" b="1" baseline="300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3.14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×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0.25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0.785(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300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2" name="图片 1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3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989600" y="1995686"/>
            <a:ext cx="631840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我学会了计算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圆的面积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84" name="矩形 19"/>
          <p:cNvSpPr>
            <a:spLocks noChangeArrowheads="1"/>
          </p:cNvSpPr>
          <p:nvPr/>
        </p:nvSpPr>
        <p:spPr bwMode="auto">
          <a:xfrm>
            <a:off x="1259632" y="2499742"/>
            <a:ext cx="60483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1024176" y="2427734"/>
            <a:ext cx="7004208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auto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拼成的长方形与原来的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圆：面积相等、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长方形的宽是圆的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半径、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长方形的长是圆周长的一半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149058" y="3316154"/>
            <a:ext cx="6519286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auto"/>
            <a:r>
              <a:rPr lang="zh-CN" altLang="en-US" sz="24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如果用</a:t>
            </a:r>
            <a:r>
              <a:rPr lang="en-US" altLang="zh-CN" sz="2400" b="1" i="1" spc="-100" noProof="1"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4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表示圆的面积，上面的公式可以写成：</a:t>
            </a:r>
          </a:p>
          <a:p>
            <a:pPr fontAlgn="auto"/>
            <a:r>
              <a:rPr lang="zh-CN" altLang="en-US" sz="24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</a:t>
            </a:r>
            <a:r>
              <a:rPr lang="en-US" altLang="zh-CN" sz="2400" b="1" i="1" spc="-100" noProof="1"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S </a:t>
            </a:r>
            <a:r>
              <a:rPr lang="en-US" altLang="zh-CN" sz="2400" b="1" spc="-100" noProof="1"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 </a:t>
            </a:r>
            <a:r>
              <a:rPr lang="zh-CN" altLang="en-US" sz="2400" b="1" spc="-100" noProof="1"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zh-CN" altLang="en-US" sz="2400" b="1" i="1" spc="-100" noProof="1"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2400" b="1" spc="-100" baseline="30000" noProof="1"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altLang="zh-CN" sz="2400" b="1" spc="-100" noProof="1"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0184" grpId="0"/>
      <p:bldP spid="50197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1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童晓芳\个人专业成长\各类撰稿\20180605路编1-6下册《课件》\课件专用人物图\75.jpg"/>
          <p:cNvPicPr>
            <a:picLocks noChangeAspect="1" noChangeArrowheads="1"/>
          </p:cNvPicPr>
          <p:nvPr/>
        </p:nvPicPr>
        <p:blipFill rotWithShape="1">
          <a:blip r:embed="rId2" cstate="email"/>
          <a:srcRect l="3464" t="4139" r="9238" b="6462"/>
          <a:stretch>
            <a:fillRect/>
          </a:stretch>
        </p:blipFill>
        <p:spPr bwMode="auto">
          <a:xfrm>
            <a:off x="0" y="1803609"/>
            <a:ext cx="1598389" cy="1311216"/>
          </a:xfrm>
          <a:prstGeom prst="rect">
            <a:avLst/>
          </a:prstGeom>
          <a:noFill/>
        </p:spPr>
      </p:pic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899592" y="1059581"/>
            <a:ext cx="3384376" cy="744027"/>
          </a:xfrm>
          <a:prstGeom prst="wedgeRoundRectCallout">
            <a:avLst>
              <a:gd name="adj1" fmla="val -40075"/>
              <a:gd name="adj2" fmla="val 73002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下面的图形，除了计算周长，你还会算什么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圆角矩形标注 21"/>
          <p:cNvSpPr>
            <a:spLocks noChangeArrowheads="1"/>
          </p:cNvSpPr>
          <p:nvPr/>
        </p:nvSpPr>
        <p:spPr bwMode="auto">
          <a:xfrm>
            <a:off x="1166340" y="3507209"/>
            <a:ext cx="3261644" cy="648718"/>
          </a:xfrm>
          <a:prstGeom prst="wedgeRoundRectCallout">
            <a:avLst>
              <a:gd name="adj1" fmla="val -47544"/>
              <a:gd name="adj2" fmla="val -81086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圆的面积怎么算呢？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5220072" y="1203598"/>
            <a:ext cx="2592288" cy="600011"/>
          </a:xfrm>
          <a:prstGeom prst="wedgeRoundRectCallout">
            <a:avLst>
              <a:gd name="adj1" fmla="val 43515"/>
              <a:gd name="adj2" fmla="val 77854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我还会算面积。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3" cstate="email"/>
          <a:srcRect l="30410" t="9934" r="25162" b="24128"/>
          <a:stretch>
            <a:fillRect/>
          </a:stretch>
        </p:blipFill>
        <p:spPr bwMode="auto">
          <a:xfrm>
            <a:off x="7668344" y="2450688"/>
            <a:ext cx="1007442" cy="1194549"/>
          </a:xfrm>
          <a:prstGeom prst="rect">
            <a:avLst/>
          </a:prstGeom>
          <a:noFill/>
        </p:spPr>
      </p:pic>
      <p:sp>
        <p:nvSpPr>
          <p:cNvPr id="3" name="等腰三角形 2"/>
          <p:cNvSpPr/>
          <p:nvPr/>
        </p:nvSpPr>
        <p:spPr>
          <a:xfrm>
            <a:off x="1475656" y="2178151"/>
            <a:ext cx="663685" cy="681631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4" name="矩形 3"/>
          <p:cNvSpPr/>
          <p:nvPr/>
        </p:nvSpPr>
        <p:spPr>
          <a:xfrm>
            <a:off x="2382835" y="2355726"/>
            <a:ext cx="893021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5" name="矩形 4"/>
          <p:cNvSpPr/>
          <p:nvPr/>
        </p:nvSpPr>
        <p:spPr>
          <a:xfrm>
            <a:off x="3563888" y="2093794"/>
            <a:ext cx="720080" cy="7659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6" name="梯形 5"/>
          <p:cNvSpPr/>
          <p:nvPr/>
        </p:nvSpPr>
        <p:spPr>
          <a:xfrm>
            <a:off x="4644008" y="2211710"/>
            <a:ext cx="867632" cy="597274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7" name="平行四边形 6"/>
          <p:cNvSpPr/>
          <p:nvPr/>
        </p:nvSpPr>
        <p:spPr>
          <a:xfrm>
            <a:off x="5796136" y="2211710"/>
            <a:ext cx="864096" cy="588745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9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17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标注 30"/>
          <p:cNvSpPr/>
          <p:nvPr/>
        </p:nvSpPr>
        <p:spPr>
          <a:xfrm>
            <a:off x="2771800" y="3147814"/>
            <a:ext cx="4670177" cy="505942"/>
          </a:xfrm>
          <a:prstGeom prst="wedgeRoundRectCallout">
            <a:avLst>
              <a:gd name="adj1" fmla="val -56361"/>
              <a:gd name="adj2" fmla="val 26912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你准备怎样数？与同学交流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图片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699542"/>
            <a:ext cx="1655762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2"/>
          <p:cNvSpPr txBox="1"/>
          <p:nvPr/>
        </p:nvSpPr>
        <p:spPr>
          <a:xfrm>
            <a:off x="1979712" y="987574"/>
            <a:ext cx="51125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/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右图是以正方形的边长为半径画出的一个圆，你能用数方格</a:t>
            </a:r>
            <a:r>
              <a:rPr lang="zh-CN" altLang="en-US" sz="24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（每小格表示</a:t>
            </a:r>
            <a:r>
              <a:rPr lang="en-US" altLang="zh-CN" sz="24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sz="24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平方厘米）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的方法算出圆的面积吗？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7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83568" y="987574"/>
            <a:ext cx="1166673" cy="1064551"/>
            <a:chOff x="670145" y="1457273"/>
            <a:chExt cx="1555361" cy="1419401"/>
          </a:xfrm>
        </p:grpSpPr>
        <p:pic>
          <p:nvPicPr>
            <p:cNvPr id="29" name="图片 28" descr="28Z58PICt4r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矩形 31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7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63688" y="3003798"/>
            <a:ext cx="1126831" cy="1614828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5" name="图片 34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6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27584" y="843558"/>
          <a:ext cx="7848873" cy="331236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2368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3" cstate="email"/>
          <a:srcRect l="15324" t="8574" r="24207" b="17332"/>
          <a:stretch>
            <a:fillRect/>
          </a:stretch>
        </p:blipFill>
        <p:spPr bwMode="auto">
          <a:xfrm>
            <a:off x="7020272" y="3121231"/>
            <a:ext cx="912996" cy="8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4" cstate="email"/>
          <a:srcRect l="25388" t="17536" r="23766" b="8409"/>
          <a:stretch>
            <a:fillRect/>
          </a:stretch>
        </p:blipFill>
        <p:spPr bwMode="auto">
          <a:xfrm>
            <a:off x="1259632" y="2718247"/>
            <a:ext cx="864096" cy="10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5" cstate="email"/>
          <a:srcRect l="30410" t="9934" r="25162" b="24128"/>
          <a:stretch>
            <a:fillRect/>
          </a:stretch>
        </p:blipFill>
        <p:spPr bwMode="auto">
          <a:xfrm>
            <a:off x="4427984" y="3075806"/>
            <a:ext cx="792088" cy="93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圆角矩形标注 5"/>
          <p:cNvSpPr/>
          <p:nvPr/>
        </p:nvSpPr>
        <p:spPr>
          <a:xfrm>
            <a:off x="3431192" y="1276155"/>
            <a:ext cx="2508960" cy="1442092"/>
          </a:xfrm>
          <a:prstGeom prst="wedgeRoundRectCallout">
            <a:avLst>
              <a:gd name="adj1" fmla="val 5360"/>
              <a:gd name="adj2" fmla="val 6459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数一数有几个整格，有几个不是整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格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。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6239738" y="1465627"/>
            <a:ext cx="2292702" cy="1252620"/>
          </a:xfrm>
          <a:prstGeom prst="wedgeRoundRectCallout">
            <a:avLst>
              <a:gd name="adj1" fmla="val 10581"/>
              <a:gd name="adj2" fmla="val 7572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特别接近整格的可以看成整格。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60712" y="1275606"/>
            <a:ext cx="2329915" cy="959861"/>
            <a:chOff x="945941" y="3433365"/>
            <a:chExt cx="2329915" cy="959861"/>
          </a:xfrm>
        </p:grpSpPr>
        <p:sp>
          <p:nvSpPr>
            <p:cNvPr id="9" name="圆角矩形标注 8"/>
            <p:cNvSpPr/>
            <p:nvPr/>
          </p:nvSpPr>
          <p:spPr>
            <a:xfrm>
              <a:off x="945941" y="3435846"/>
              <a:ext cx="2329915" cy="957380"/>
            </a:xfrm>
            <a:prstGeom prst="wedgeRoundRectCallout">
              <a:avLst>
                <a:gd name="adj1" fmla="val 2277"/>
                <a:gd name="adj2" fmla="val 61909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先数出   个圆的面积。</a:t>
              </a:r>
            </a:p>
          </p:txBody>
        </p:sp>
        <p:graphicFrame>
          <p:nvGraphicFramePr>
            <p:cNvPr id="10" name="对象 9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280965" y="3433365"/>
            <a:ext cx="225425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公式" r:id="rId6" imgW="152400" imgH="393700" progId="Equation.3">
                    <p:embed/>
                  </p:oleObj>
                </mc:Choice>
                <mc:Fallback>
                  <p:oleObj name="公式" r:id="rId6" imgW="152400" imgH="3937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0965" y="3433365"/>
                          <a:ext cx="225425" cy="581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组合 1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2" name="图片 11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3" name="文本框 26">
              <a:hlinkClick r:id="rId1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6803" y="915566"/>
            <a:ext cx="6757565" cy="18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2"/>
          <p:cNvSpPr txBox="1"/>
          <p:nvPr/>
        </p:nvSpPr>
        <p:spPr>
          <a:xfrm>
            <a:off x="454285" y="468158"/>
            <a:ext cx="810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先填一填，再计算圆的面积大约是正方形面积的几倍。</a:t>
            </a:r>
          </a:p>
        </p:txBody>
      </p:sp>
      <p:sp>
        <p:nvSpPr>
          <p:cNvPr id="16" name="TextBox 22"/>
          <p:cNvSpPr txBox="1"/>
          <p:nvPr/>
        </p:nvSpPr>
        <p:spPr>
          <a:xfrm>
            <a:off x="1466528" y="1563638"/>
            <a:ext cx="84931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16</a:t>
            </a:r>
            <a:endParaRPr lang="zh-CN" sz="2400" b="1" noProof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2914328" y="1563638"/>
            <a:ext cx="84931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</a:t>
            </a:r>
          </a:p>
        </p:txBody>
      </p:sp>
      <p:sp>
        <p:nvSpPr>
          <p:cNvPr id="18" name="TextBox 22"/>
          <p:cNvSpPr txBox="1"/>
          <p:nvPr/>
        </p:nvSpPr>
        <p:spPr>
          <a:xfrm>
            <a:off x="4390703" y="1563638"/>
            <a:ext cx="84772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50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56041" y="1563638"/>
            <a:ext cx="84772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3.1</a:t>
            </a:r>
          </a:p>
        </p:txBody>
      </p:sp>
      <p:pic>
        <p:nvPicPr>
          <p:cNvPr id="23" name="图片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3219822"/>
            <a:ext cx="4321995" cy="154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2"/>
          <p:cNvSpPr txBox="1"/>
          <p:nvPr/>
        </p:nvSpPr>
        <p:spPr>
          <a:xfrm>
            <a:off x="454285" y="2762622"/>
            <a:ext cx="8104188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用同样的方法计算下面两个圆的面积，并把结果填入上表。</a:t>
            </a:r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1471066" y="1898526"/>
            <a:ext cx="5837238" cy="457200"/>
            <a:chOff x="2271" y="2585"/>
            <a:chExt cx="9192" cy="720"/>
          </a:xfrm>
        </p:grpSpPr>
        <p:sp>
          <p:nvSpPr>
            <p:cNvPr id="30" name="TextBox 22"/>
            <p:cNvSpPr txBox="1"/>
            <p:nvPr/>
          </p:nvSpPr>
          <p:spPr>
            <a:xfrm>
              <a:off x="2271" y="2585"/>
              <a:ext cx="1335" cy="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25</a:t>
              </a:r>
            </a:p>
          </p:txBody>
        </p:sp>
        <p:sp>
          <p:nvSpPr>
            <p:cNvPr id="31" name="TextBox 22"/>
            <p:cNvSpPr txBox="1"/>
            <p:nvPr/>
          </p:nvSpPr>
          <p:spPr>
            <a:xfrm>
              <a:off x="4551" y="2585"/>
              <a:ext cx="1335" cy="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5</a:t>
              </a:r>
            </a:p>
          </p:txBody>
        </p:sp>
        <p:sp>
          <p:nvSpPr>
            <p:cNvPr id="32" name="TextBox 22"/>
            <p:cNvSpPr txBox="1"/>
            <p:nvPr/>
          </p:nvSpPr>
          <p:spPr>
            <a:xfrm>
              <a:off x="6876" y="2585"/>
              <a:ext cx="1335" cy="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78</a:t>
              </a:r>
            </a:p>
          </p:txBody>
        </p:sp>
        <p:sp>
          <p:nvSpPr>
            <p:cNvPr id="33" name="TextBox 22"/>
            <p:cNvSpPr txBox="1"/>
            <p:nvPr/>
          </p:nvSpPr>
          <p:spPr>
            <a:xfrm>
              <a:off x="10128" y="2585"/>
              <a:ext cx="1335" cy="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3.1</a:t>
              </a: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1471066" y="2237433"/>
            <a:ext cx="5837238" cy="457200"/>
            <a:chOff x="2271" y="2585"/>
            <a:chExt cx="9192" cy="720"/>
          </a:xfrm>
        </p:grpSpPr>
        <p:sp>
          <p:nvSpPr>
            <p:cNvPr id="35" name="TextBox 22"/>
            <p:cNvSpPr txBox="1"/>
            <p:nvPr/>
          </p:nvSpPr>
          <p:spPr>
            <a:xfrm>
              <a:off x="2271" y="2585"/>
              <a:ext cx="1335" cy="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36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51" y="2585"/>
              <a:ext cx="1335" cy="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6</a:t>
              </a:r>
            </a:p>
          </p:txBody>
        </p:sp>
        <p:sp>
          <p:nvSpPr>
            <p:cNvPr id="37" name="TextBox 22"/>
            <p:cNvSpPr txBox="1"/>
            <p:nvPr/>
          </p:nvSpPr>
          <p:spPr>
            <a:xfrm>
              <a:off x="6731" y="2585"/>
              <a:ext cx="1337" cy="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112</a:t>
              </a:r>
            </a:p>
          </p:txBody>
        </p:sp>
        <p:sp>
          <p:nvSpPr>
            <p:cNvPr id="38" name="TextBox 22"/>
            <p:cNvSpPr txBox="1"/>
            <p:nvPr/>
          </p:nvSpPr>
          <p:spPr>
            <a:xfrm>
              <a:off x="10128" y="2585"/>
              <a:ext cx="1335" cy="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sz="2400" b="1" noProof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3.1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2637154" y="708740"/>
            <a:ext cx="3888432" cy="930473"/>
          </a:xfrm>
          <a:prstGeom prst="wedgeRoundRectCallout">
            <a:avLst>
              <a:gd name="adj1" fmla="val -56995"/>
              <a:gd name="adj2" fmla="val 25023"/>
              <a:gd name="adj3" fmla="val 16667"/>
            </a:avLst>
          </a:prstGeom>
          <a:noFill/>
          <a:ln w="12700">
            <a:solidFill>
              <a:srgbClr val="85AAEF"/>
            </a:solidFill>
            <a:miter lim="800000"/>
          </a:ln>
        </p:spPr>
        <p:txBody>
          <a:bodyPr/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你能发现圆面积与它半径有什么关系吗？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971600" y="2787774"/>
            <a:ext cx="7219541" cy="1368152"/>
            <a:chOff x="971600" y="2598753"/>
            <a:chExt cx="7219541" cy="2011495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71600" y="2598753"/>
              <a:ext cx="7219541" cy="2011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图片 24" descr="屏幕剪辑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061610" y="3507854"/>
              <a:ext cx="1152686" cy="981212"/>
            </a:xfrm>
            <a:prstGeom prst="rect">
              <a:avLst/>
            </a:prstGeom>
          </p:spPr>
        </p:pic>
        <p:pic>
          <p:nvPicPr>
            <p:cNvPr id="26" name="图片 25" descr="屏幕剪辑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947706" y="3534754"/>
              <a:ext cx="1152686" cy="981212"/>
            </a:xfrm>
            <a:prstGeom prst="rect">
              <a:avLst/>
            </a:prstGeom>
          </p:spPr>
        </p:pic>
      </p:grpSp>
      <p:pic>
        <p:nvPicPr>
          <p:cNvPr id="27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4" cstate="email"/>
          <a:srcRect l="25388" t="17536" r="23766" b="8409"/>
          <a:stretch>
            <a:fillRect/>
          </a:stretch>
        </p:blipFill>
        <p:spPr bwMode="auto">
          <a:xfrm>
            <a:off x="1074102" y="2931789"/>
            <a:ext cx="761594" cy="88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5" cstate="email"/>
          <a:srcRect l="30410" t="9934" r="25162" b="24128"/>
          <a:stretch>
            <a:fillRect/>
          </a:stretch>
        </p:blipFill>
        <p:spPr bwMode="auto">
          <a:xfrm>
            <a:off x="7380312" y="2859781"/>
            <a:ext cx="720080" cy="8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圆角矩形标注 28"/>
          <p:cNvSpPr/>
          <p:nvPr/>
        </p:nvSpPr>
        <p:spPr>
          <a:xfrm>
            <a:off x="2139342" y="2903402"/>
            <a:ext cx="2288641" cy="1108508"/>
          </a:xfrm>
          <a:prstGeom prst="wedgeRoundRectCallout">
            <a:avLst>
              <a:gd name="adj1" fmla="val -57004"/>
              <a:gd name="adj2" fmla="val -443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圆面积是它半径平方的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倍多一些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圆角矩形标注 29"/>
          <p:cNvSpPr/>
          <p:nvPr/>
        </p:nvSpPr>
        <p:spPr>
          <a:xfrm>
            <a:off x="4788582" y="2953368"/>
            <a:ext cx="2231690" cy="1058541"/>
          </a:xfrm>
          <a:prstGeom prst="wedgeRoundRectCallout">
            <a:avLst>
              <a:gd name="adj1" fmla="val 53918"/>
              <a:gd name="adj2" fmla="val -1488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圆的面积大约等于半径×半径×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650880" y="686522"/>
            <a:ext cx="1126831" cy="161482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标注 23"/>
          <p:cNvSpPr/>
          <p:nvPr/>
        </p:nvSpPr>
        <p:spPr>
          <a:xfrm>
            <a:off x="3491880" y="3579862"/>
            <a:ext cx="2664296" cy="806989"/>
          </a:xfrm>
          <a:prstGeom prst="wedgeRoundRectCallout">
            <a:avLst>
              <a:gd name="adj1" fmla="val -56448"/>
              <a:gd name="adj2" fmla="val 34043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拼成了一个近似的平行四边形。</a:t>
            </a:r>
          </a:p>
        </p:txBody>
      </p:sp>
      <p:sp>
        <p:nvSpPr>
          <p:cNvPr id="13" name="TextBox 22"/>
          <p:cNvSpPr txBox="1"/>
          <p:nvPr/>
        </p:nvSpPr>
        <p:spPr>
          <a:xfrm>
            <a:off x="2051720" y="699542"/>
            <a:ext cx="69089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/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把第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117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页上半部分的圆剪下来，按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16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等份剪开，再拼一拼，看看能拼成什么图形。</a:t>
            </a:r>
          </a:p>
        </p:txBody>
      </p:sp>
      <p:pic>
        <p:nvPicPr>
          <p:cNvPr id="14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204" y="1779662"/>
            <a:ext cx="16732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20429" y="2139702"/>
            <a:ext cx="31797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669023" y="499087"/>
            <a:ext cx="1166673" cy="1064551"/>
            <a:chOff x="670145" y="1457273"/>
            <a:chExt cx="1555361" cy="1419401"/>
          </a:xfrm>
        </p:grpSpPr>
        <p:pic>
          <p:nvPicPr>
            <p:cNvPr id="11" name="图片 10" descr="28Z58PICt4r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46598" y="3461700"/>
            <a:ext cx="947662" cy="1358066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0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2"/>
          <p:cNvSpPr txBox="1"/>
          <p:nvPr/>
        </p:nvSpPr>
        <p:spPr>
          <a:xfrm>
            <a:off x="365472" y="483518"/>
            <a:ext cx="870108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/>
            <a:r>
              <a:rPr lang="zh-CN" sz="24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如果把圆平均分成</a:t>
            </a:r>
            <a:r>
              <a:rPr lang="en-US" altLang="zh-CN" sz="24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32</a:t>
            </a:r>
            <a:r>
              <a:rPr lang="zh-CN" altLang="en-US" sz="24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份、</a:t>
            </a:r>
            <a:r>
              <a:rPr lang="en-US" altLang="zh-CN" sz="24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64</a:t>
            </a:r>
            <a:r>
              <a:rPr lang="zh-CN" altLang="en-US" sz="24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份</a:t>
            </a:r>
            <a:r>
              <a:rPr lang="en-US" altLang="zh-CN" sz="24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  <a:r>
              <a:rPr lang="zh-CN" altLang="en-US" sz="2400" b="1" spc="-1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拼成的图形会有什么变化？</a:t>
            </a:r>
          </a:p>
        </p:txBody>
      </p:sp>
      <p:pic>
        <p:nvPicPr>
          <p:cNvPr id="18" name="图片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133" y="987574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93033" y="1011386"/>
            <a:ext cx="2868613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8183" y="1836886"/>
            <a:ext cx="22701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06083" y="1059011"/>
            <a:ext cx="2381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4996" y="1039961"/>
            <a:ext cx="24066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9133" y="2224236"/>
            <a:ext cx="2333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圆角矩形标注 27"/>
          <p:cNvSpPr/>
          <p:nvPr/>
        </p:nvSpPr>
        <p:spPr>
          <a:xfrm>
            <a:off x="2682057" y="3608415"/>
            <a:ext cx="4752528" cy="806989"/>
          </a:xfrm>
          <a:prstGeom prst="wedgeRoundRectCallout">
            <a:avLst>
              <a:gd name="adj1" fmla="val -53699"/>
              <a:gd name="adj2" fmla="val -33196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平均分的份数越多，拼成的图形越接近长方形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763688" y="3383111"/>
            <a:ext cx="1126831" cy="161482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7" name="图片 16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11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912813" y="2057425"/>
          <a:ext cx="7174986" cy="224251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391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1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1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2517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5324" t="8574" r="24207" b="17332"/>
          <a:stretch>
            <a:fillRect/>
          </a:stretch>
        </p:blipFill>
        <p:spPr bwMode="auto">
          <a:xfrm>
            <a:off x="7164288" y="3475142"/>
            <a:ext cx="768980" cy="7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3" cstate="email"/>
          <a:srcRect l="25388" t="17536" r="23766" b="8409"/>
          <a:stretch>
            <a:fillRect/>
          </a:stretch>
        </p:blipFill>
        <p:spPr bwMode="auto">
          <a:xfrm>
            <a:off x="971600" y="3421422"/>
            <a:ext cx="693092" cy="80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4" cstate="email"/>
          <a:srcRect l="30410" t="9934" r="25162" b="24128"/>
          <a:stretch>
            <a:fillRect/>
          </a:stretch>
        </p:blipFill>
        <p:spPr bwMode="auto">
          <a:xfrm>
            <a:off x="4283968" y="3475142"/>
            <a:ext cx="648072" cy="7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圆角矩形标注 13"/>
          <p:cNvSpPr/>
          <p:nvPr/>
        </p:nvSpPr>
        <p:spPr>
          <a:xfrm>
            <a:off x="3419872" y="2219180"/>
            <a:ext cx="2209606" cy="921680"/>
          </a:xfrm>
          <a:prstGeom prst="wedgeRoundRectCallout">
            <a:avLst>
              <a:gd name="adj1" fmla="val 5360"/>
              <a:gd name="adj2" fmla="val 6459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长方形的宽是圆的半径。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5796136" y="2251276"/>
            <a:ext cx="2137132" cy="789713"/>
          </a:xfrm>
          <a:prstGeom prst="wedgeRoundRectCallout">
            <a:avLst>
              <a:gd name="adj1" fmla="val -22529"/>
              <a:gd name="adj2" fmla="val 7917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长方形的长是圆周长的一半。</a:t>
            </a:r>
          </a:p>
        </p:txBody>
      </p:sp>
      <p:sp>
        <p:nvSpPr>
          <p:cNvPr id="20" name="圆角矩形标注 19"/>
          <p:cNvSpPr/>
          <p:nvPr/>
        </p:nvSpPr>
        <p:spPr>
          <a:xfrm>
            <a:off x="1043608" y="2154126"/>
            <a:ext cx="1969875" cy="1137704"/>
          </a:xfrm>
          <a:prstGeom prst="wedgeRoundRectCallout">
            <a:avLst>
              <a:gd name="adj1" fmla="val 2277"/>
              <a:gd name="adj2" fmla="val 6190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长方形的面积与圆的面积相等。</a:t>
            </a:r>
          </a:p>
        </p:txBody>
      </p:sp>
      <p:sp>
        <p:nvSpPr>
          <p:cNvPr id="23" name="圆角矩形标注 22"/>
          <p:cNvSpPr/>
          <p:nvPr/>
        </p:nvSpPr>
        <p:spPr>
          <a:xfrm>
            <a:off x="1860379" y="627534"/>
            <a:ext cx="5328592" cy="504056"/>
          </a:xfrm>
          <a:prstGeom prst="wedgeRoundRectCallout">
            <a:avLst>
              <a:gd name="adj1" fmla="val -52756"/>
              <a:gd name="adj2" fmla="val 40269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拼成的长方形与原来的圆有什么关系？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83762" y="504196"/>
            <a:ext cx="990518" cy="1419482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23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Microsoft Office PowerPoint</Application>
  <PresentationFormat>全屏显示(16:9)</PresentationFormat>
  <Paragraphs>141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Calibri</vt:lpstr>
      <vt:lpstr>华文楷体</vt:lpstr>
      <vt:lpstr>黑体</vt:lpstr>
      <vt:lpstr>楷体</vt:lpstr>
      <vt:lpstr>宋体</vt:lpstr>
      <vt:lpstr>Arial</vt:lpstr>
      <vt:lpstr>楷体_GB2312</vt:lpstr>
      <vt:lpstr>微软雅黑</vt:lpstr>
      <vt:lpstr>幼圆</vt:lpstr>
      <vt:lpstr>Times New Roman</vt:lpstr>
      <vt:lpstr>WWW.2PPT.COM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2023-01-16T22:03:44Z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0C89E8F127B142B9B745FDECA8D3A893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