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323" r:id="rId2"/>
    <p:sldId id="319" r:id="rId3"/>
    <p:sldId id="328" r:id="rId4"/>
    <p:sldId id="329" r:id="rId5"/>
    <p:sldId id="391" r:id="rId6"/>
    <p:sldId id="407" r:id="rId7"/>
    <p:sldId id="325" r:id="rId8"/>
    <p:sldId id="372" r:id="rId9"/>
    <p:sldId id="409" r:id="rId10"/>
    <p:sldId id="377" r:id="rId11"/>
    <p:sldId id="408" r:id="rId12"/>
    <p:sldId id="410" r:id="rId13"/>
    <p:sldId id="406" r:id="rId14"/>
    <p:sldId id="327" r:id="rId15"/>
  </p:sldIdLst>
  <p:sldSz cx="12192000" cy="6858000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43">
          <p15:clr>
            <a:srgbClr val="A4A3A4"/>
          </p15:clr>
        </p15:guide>
        <p15:guide id="2" pos="381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57C6CF"/>
    <a:srgbClr val="2E74B6"/>
    <a:srgbClr val="B9B9B9"/>
    <a:srgbClr val="BABABA"/>
    <a:srgbClr val="187E72"/>
    <a:srgbClr val="00A6AD"/>
    <a:srgbClr val="C50023"/>
    <a:srgbClr val="F1A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00" d="100"/>
          <a:sy n="100" d="100"/>
        </p:scale>
        <p:origin x="-936" y="-384"/>
      </p:cViewPr>
      <p:guideLst>
        <p:guide orient="horz" pos="2243"/>
        <p:guide pos="381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1584" y="1279287"/>
            <a:ext cx="6140577" cy="345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375" y="4925254"/>
            <a:ext cx="5682996" cy="40297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55.xml"/><Relationship Id="rId2" Type="http://schemas.openxmlformats.org/officeDocument/2006/relationships/tags" Target="../tags/tag54.xml"/><Relationship Id="rId1" Type="http://schemas.openxmlformats.org/officeDocument/2006/relationships/tags" Target="../tags/tag53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56.xml"/></Relationships>
</file>

<file path=ppt/slideLayouts/_rels/slideLayout11.xml.rels><?xml version="1.0" encoding="UTF-8" standalone="yes"?>
<Relationships xmlns="http://schemas.openxmlformats.org/package/2006/relationships"><Relationship Id="rId8" Type="http://schemas.openxmlformats.org/officeDocument/2006/relationships/tags" Target="../tags/tag64.xml"/><Relationship Id="rId3" Type="http://schemas.openxmlformats.org/officeDocument/2006/relationships/tags" Target="../tags/tag59.xml"/><Relationship Id="rId7" Type="http://schemas.openxmlformats.org/officeDocument/2006/relationships/tags" Target="../tags/tag63.xml"/><Relationship Id="rId12" Type="http://schemas.openxmlformats.org/officeDocument/2006/relationships/image" Target="../media/image2.jpeg"/><Relationship Id="rId2" Type="http://schemas.openxmlformats.org/officeDocument/2006/relationships/tags" Target="../tags/tag58.xml"/><Relationship Id="rId1" Type="http://schemas.openxmlformats.org/officeDocument/2006/relationships/tags" Target="../tags/tag57.xml"/><Relationship Id="rId6" Type="http://schemas.openxmlformats.org/officeDocument/2006/relationships/tags" Target="../tags/tag62.xml"/><Relationship Id="rId11" Type="http://schemas.openxmlformats.org/officeDocument/2006/relationships/slideMaster" Target="../slideMasters/slideMaster1.xml"/><Relationship Id="rId5" Type="http://schemas.openxmlformats.org/officeDocument/2006/relationships/tags" Target="../tags/tag61.xml"/><Relationship Id="rId10" Type="http://schemas.openxmlformats.org/officeDocument/2006/relationships/tags" Target="../tags/tag66.xml"/><Relationship Id="rId4" Type="http://schemas.openxmlformats.org/officeDocument/2006/relationships/tags" Target="../tags/tag60.xml"/><Relationship Id="rId9" Type="http://schemas.openxmlformats.org/officeDocument/2006/relationships/tags" Target="../tags/tag65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1.xml"/><Relationship Id="rId4" Type="http://schemas.openxmlformats.org/officeDocument/2006/relationships/tags" Target="../tags/tag10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tags" Target="../tags/tag19.xml"/><Relationship Id="rId3" Type="http://schemas.openxmlformats.org/officeDocument/2006/relationships/tags" Target="../tags/tag14.xml"/><Relationship Id="rId7" Type="http://schemas.openxmlformats.org/officeDocument/2006/relationships/tags" Target="../tags/tag18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openxmlformats.org/officeDocument/2006/relationships/tags" Target="../tags/tag17.xml"/><Relationship Id="rId5" Type="http://schemas.openxmlformats.org/officeDocument/2006/relationships/tags" Target="../tags/tag16.xml"/><Relationship Id="rId10" Type="http://schemas.openxmlformats.org/officeDocument/2006/relationships/slideMaster" Target="../slideMasters/slideMaster1.xml"/><Relationship Id="rId4" Type="http://schemas.openxmlformats.org/officeDocument/2006/relationships/tags" Target="../tags/tag15.xml"/><Relationship Id="rId9" Type="http://schemas.openxmlformats.org/officeDocument/2006/relationships/tags" Target="../tags/tag20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23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34.xml"/><Relationship Id="rId3" Type="http://schemas.openxmlformats.org/officeDocument/2006/relationships/tags" Target="../tags/tag29.xml"/><Relationship Id="rId7" Type="http://schemas.openxmlformats.org/officeDocument/2006/relationships/tags" Target="../tags/tag33.xml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6" Type="http://schemas.openxmlformats.org/officeDocument/2006/relationships/tags" Target="../tags/tag32.xml"/><Relationship Id="rId5" Type="http://schemas.openxmlformats.org/officeDocument/2006/relationships/tags" Target="../tags/tag31.xml"/><Relationship Id="rId4" Type="http://schemas.openxmlformats.org/officeDocument/2006/relationships/tags" Target="../tags/tag30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37.xml"/><Relationship Id="rId2" Type="http://schemas.openxmlformats.org/officeDocument/2006/relationships/tags" Target="../tags/tag36.xml"/><Relationship Id="rId1" Type="http://schemas.openxmlformats.org/officeDocument/2006/relationships/tags" Target="../tags/tag35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38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41.xml"/><Relationship Id="rId2" Type="http://schemas.openxmlformats.org/officeDocument/2006/relationships/tags" Target="../tags/tag40.xml"/><Relationship Id="rId1" Type="http://schemas.openxmlformats.org/officeDocument/2006/relationships/tags" Target="../tags/tag39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44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43.xml"/><Relationship Id="rId1" Type="http://schemas.openxmlformats.org/officeDocument/2006/relationships/tags" Target="../tags/tag42.xml"/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50.xml"/><Relationship Id="rId2" Type="http://schemas.openxmlformats.org/officeDocument/2006/relationships/tags" Target="../tags/tag49.xml"/><Relationship Id="rId1" Type="http://schemas.openxmlformats.org/officeDocument/2006/relationships/tags" Target="../tags/tag48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52.xml"/><Relationship Id="rId4" Type="http://schemas.openxmlformats.org/officeDocument/2006/relationships/tags" Target="../tags/tag5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1"/>
            </p:custDataLst>
          </p:nvPr>
        </p:nvSpPr>
        <p:spPr>
          <a:xfrm>
            <a:off x="669930" y="952508"/>
            <a:ext cx="10852237" cy="538890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CN" altLang="en-US" noProof="1">
                <a:sym typeface="+mn-ea"/>
              </a:rPr>
              <a:t>单击此处</a:t>
            </a:r>
            <a:r>
              <a:rPr lang="zh-CN" altLang="en-US" noProof="1"/>
              <a:t>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4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5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6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5EBB0C-5A13-436A-8D2C-3DC1B1265DA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图片 12"/>
          <p:cNvPicPr>
            <a:picLocks noChangeAspect="1"/>
          </p:cNvPicPr>
          <p:nvPr>
            <p:custDataLst>
              <p:tags r:id="rId1"/>
            </p:custDataLst>
          </p:nvPr>
        </p:nvPicPr>
        <p:blipFill rotWithShape="1">
          <a:blip r:embed="rId12" cstate="email"/>
          <a:srcRect/>
          <a:stretch>
            <a:fillRect/>
          </a:stretch>
        </p:blipFill>
        <p:spPr>
          <a:xfrm>
            <a:off x="1" y="-2"/>
            <a:ext cx="12191999" cy="4542287"/>
          </a:xfrm>
          <a:prstGeom prst="rect">
            <a:avLst/>
          </a:prstGeom>
        </p:spPr>
      </p:pic>
      <p:sp>
        <p:nvSpPr>
          <p:cNvPr id="5" name="矩形 4"/>
          <p:cNvSpPr/>
          <p:nvPr>
            <p:custDataLst>
              <p:tags r:id="rId2"/>
            </p:custDataLst>
          </p:nvPr>
        </p:nvSpPr>
        <p:spPr>
          <a:xfrm>
            <a:off x="0" y="5637213"/>
            <a:ext cx="12192000" cy="12207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defRPr/>
            </a:pPr>
            <a:endParaRPr lang="zh-CN" altLang="en-US" sz="2400" noProof="1">
              <a:cs typeface="+mn-ea"/>
            </a:endParaRPr>
          </a:p>
        </p:txBody>
      </p:sp>
      <p:sp>
        <p:nvSpPr>
          <p:cNvPr id="6" name="等腰三角形 5"/>
          <p:cNvSpPr/>
          <p:nvPr>
            <p:custDataLst>
              <p:tags r:id="rId3"/>
            </p:custDataLst>
          </p:nvPr>
        </p:nvSpPr>
        <p:spPr>
          <a:xfrm rot="5400000" flipV="1">
            <a:off x="4187031" y="-1146968"/>
            <a:ext cx="3817937" cy="12192000"/>
          </a:xfrm>
          <a:prstGeom prst="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defRPr/>
            </a:pPr>
            <a:endParaRPr lang="zh-CN" altLang="en-US" sz="2400" noProof="1">
              <a:cs typeface="+mn-ea"/>
            </a:endParaRPr>
          </a:p>
        </p:txBody>
      </p:sp>
      <p:sp>
        <p:nvSpPr>
          <p:cNvPr id="7" name="直角三角形 6"/>
          <p:cNvSpPr/>
          <p:nvPr>
            <p:custDataLst>
              <p:tags r:id="rId4"/>
            </p:custDataLst>
          </p:nvPr>
        </p:nvSpPr>
        <p:spPr>
          <a:xfrm>
            <a:off x="0" y="3621088"/>
            <a:ext cx="12192000" cy="3236912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defRPr/>
            </a:pPr>
            <a:endParaRPr lang="zh-CN" altLang="en-US" sz="2400" noProof="1">
              <a:cs typeface="+mn-ea"/>
            </a:endParaRPr>
          </a:p>
        </p:txBody>
      </p:sp>
      <p:sp>
        <p:nvSpPr>
          <p:cNvPr id="8" name="直角三角形 7"/>
          <p:cNvSpPr/>
          <p:nvPr>
            <p:custDataLst>
              <p:tags r:id="rId5"/>
            </p:custDataLst>
          </p:nvPr>
        </p:nvSpPr>
        <p:spPr>
          <a:xfrm flipH="1">
            <a:off x="0" y="3044825"/>
            <a:ext cx="12192000" cy="3813175"/>
          </a:xfrm>
          <a:prstGeom prst="rtTriangl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defRPr/>
            </a:pPr>
            <a:endParaRPr lang="zh-CN" altLang="en-US" sz="2400" noProof="1">
              <a:cs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6"/>
            </p:custDataLst>
          </p:nvPr>
        </p:nvSpPr>
        <p:spPr>
          <a:xfrm>
            <a:off x="7429500" y="4290060"/>
            <a:ext cx="4425950" cy="1175385"/>
          </a:xfrm>
        </p:spPr>
        <p:txBody>
          <a:bodyPr rIns="25400" rtlCol="0" anchor="b">
            <a:noAutofit/>
          </a:bodyPr>
          <a:lstStyle>
            <a:lvl1pPr marL="0" marR="0" algn="r" defTabSz="914400" rtl="0" eaLnBrk="1" fontAlgn="auto" latinLnBrk="0" hangingPunct="1">
              <a:lnSpc>
                <a:spcPct val="100000"/>
              </a:lnSpc>
              <a:buNone/>
              <a:defRPr kumimoji="0" lang="zh-CN" altLang="en-US" sz="6600" b="1" i="0" u="none" strike="noStrike" kern="1200" cap="none" spc="60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lang="zh-CN" altLang="en-US" noProof="1">
                <a:sym typeface="+mn-ea"/>
              </a:rPr>
              <a:t>编辑标题</a:t>
            </a:r>
            <a:endParaRPr noProof="1">
              <a:sym typeface="+mn-ea"/>
            </a:endParaRPr>
          </a:p>
        </p:txBody>
      </p:sp>
      <p:sp>
        <p:nvSpPr>
          <p:cNvPr id="14" name="文本占位符 13"/>
          <p:cNvSpPr>
            <a:spLocks noGrp="1"/>
          </p:cNvSpPr>
          <p:nvPr>
            <p:ph type="body" sz="quarter" idx="14" hasCustomPrompt="1"/>
            <p:custDataLst>
              <p:tags r:id="rId7"/>
            </p:custDataLst>
          </p:nvPr>
        </p:nvSpPr>
        <p:spPr>
          <a:xfrm>
            <a:off x="7429499" y="5540698"/>
            <a:ext cx="4425810" cy="691347"/>
          </a:xfrm>
        </p:spPr>
        <p:txBody>
          <a:bodyPr>
            <a:normAutofit/>
          </a:bodyPr>
          <a:lstStyle>
            <a:lvl1pPr marL="0" indent="0" algn="r">
              <a:buNone/>
              <a:defRPr sz="3200"/>
            </a:lvl1pPr>
            <a:lvl2pPr marL="457200" indent="0">
              <a:buNone/>
              <a:defRPr/>
            </a:lvl2pPr>
          </a:lstStyle>
          <a:p>
            <a:pPr lvl="0"/>
            <a:r>
              <a:rPr lang="zh-CN" altLang="en-US" noProof="1"/>
              <a:t>编辑文本</a:t>
            </a:r>
          </a:p>
        </p:txBody>
      </p:sp>
      <p:sp>
        <p:nvSpPr>
          <p:cNvPr id="9" name="日期占位符 2"/>
          <p:cNvSpPr>
            <a:spLocks noGrp="1"/>
          </p:cNvSpPr>
          <p:nvPr>
            <p:ph type="dt" sz="half" idx="15"/>
            <p:custDataLst>
              <p:tags r:id="rId8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0" name="页脚占位符 3"/>
          <p:cNvSpPr>
            <a:spLocks noGrp="1"/>
          </p:cNvSpPr>
          <p:nvPr>
            <p:ph type="ftr" sz="quarter" idx="16"/>
            <p:custDataLst>
              <p:tags r:id="rId9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1" name="灯片编号占位符 4"/>
          <p:cNvSpPr>
            <a:spLocks noGrp="1"/>
          </p:cNvSpPr>
          <p:nvPr>
            <p:ph type="sldNum" sz="quarter" idx="17"/>
            <p:custDataLst>
              <p:tags r:id="rId10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C38A87-77AC-48C7-9F0B-A360E0E0700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882" y="443234"/>
            <a:ext cx="10852237" cy="441964"/>
          </a:xfrm>
        </p:spPr>
        <p:txBody>
          <a:bodyPr rtlCol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lang="zh-CN" altLang="en-US" noProof="1">
                <a:sym typeface="+mn-ea"/>
              </a:rPr>
              <a:t>单击此处编辑母版标题样式</a:t>
            </a:r>
            <a:endParaRPr noProof="1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69882" y="952508"/>
            <a:ext cx="10852237" cy="5388907"/>
          </a:xfrm>
        </p:spPr>
        <p:txBody>
          <a:bodyPr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lang="zh-CN" altLang="en-US" noProof="1">
                <a:sym typeface="+mn-ea"/>
              </a:rPr>
              <a:t>单击此处编辑母版文本样式</a:t>
            </a:r>
          </a:p>
          <a:p>
            <a:pPr lvl="1"/>
            <a:r>
              <a:rPr lang="zh-CN" altLang="en-US" noProof="1">
                <a:sym typeface="+mn-ea"/>
              </a:rPr>
              <a:t>第二级</a:t>
            </a:r>
          </a:p>
          <a:p>
            <a:pPr lvl="2"/>
            <a:r>
              <a:rPr lang="zh-CN" altLang="en-US" noProof="1">
                <a:sym typeface="+mn-ea"/>
              </a:rPr>
              <a:t>第三级</a:t>
            </a:r>
          </a:p>
          <a:p>
            <a:pPr lvl="3"/>
            <a:r>
              <a:rPr lang="zh-CN" altLang="en-US" noProof="1">
                <a:sym typeface="+mn-ea"/>
              </a:rPr>
              <a:t>第四级</a:t>
            </a:r>
          </a:p>
          <a:p>
            <a:pPr lvl="4"/>
            <a:r>
              <a:rPr lang="zh-CN" altLang="en-US" noProof="1">
                <a:sym typeface="+mn-ea"/>
              </a:rPr>
              <a:t>第五级</a:t>
            </a:r>
            <a:endParaRPr noProof="1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FEF436-D7EA-4EF9-B5EE-0F0508D0082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6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0" y="3879850"/>
            <a:ext cx="4992688" cy="2978150"/>
          </a:xfrm>
          <a:custGeom>
            <a:avLst/>
            <a:gdLst>
              <a:gd name="T0" fmla="*/ 0 w 2348"/>
              <a:gd name="T1" fmla="*/ 0 h 1407"/>
              <a:gd name="T2" fmla="*/ 2348 w 2348"/>
              <a:gd name="T3" fmla="*/ 1407 h 1407"/>
              <a:gd name="T4" fmla="*/ 0 w 2348"/>
              <a:gd name="T5" fmla="*/ 1407 h 1407"/>
              <a:gd name="T6" fmla="*/ 0 w 2348"/>
              <a:gd name="T7" fmla="*/ 0 h 14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48" h="1407">
                <a:moveTo>
                  <a:pt x="0" y="0"/>
                </a:moveTo>
                <a:lnTo>
                  <a:pt x="2348" y="1407"/>
                </a:lnTo>
                <a:lnTo>
                  <a:pt x="0" y="140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913" tIns="60956" rIns="121913" bIns="60956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9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Freeform 7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830513" y="4400550"/>
            <a:ext cx="9361487" cy="2457450"/>
          </a:xfrm>
          <a:custGeom>
            <a:avLst/>
            <a:gdLst>
              <a:gd name="T0" fmla="*/ 4403 w 4403"/>
              <a:gd name="T1" fmla="*/ 0 h 1161"/>
              <a:gd name="T2" fmla="*/ 4403 w 4403"/>
              <a:gd name="T3" fmla="*/ 1161 h 1161"/>
              <a:gd name="T4" fmla="*/ 0 w 4403"/>
              <a:gd name="T5" fmla="*/ 1161 h 1161"/>
              <a:gd name="T6" fmla="*/ 4403 w 4403"/>
              <a:gd name="T7" fmla="*/ 0 h 11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403" h="1161">
                <a:moveTo>
                  <a:pt x="4403" y="0"/>
                </a:moveTo>
                <a:lnTo>
                  <a:pt x="4403" y="1161"/>
                </a:lnTo>
                <a:lnTo>
                  <a:pt x="0" y="1161"/>
                </a:lnTo>
                <a:lnTo>
                  <a:pt x="4403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913" tIns="60956" rIns="121913" bIns="60956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9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直接连接符 11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1920875" y="2790825"/>
            <a:ext cx="5219700" cy="1588"/>
          </a:xfrm>
          <a:prstGeom prst="line">
            <a:avLst/>
          </a:prstGeom>
          <a:noFill/>
          <a:ln w="6350">
            <a:solidFill>
              <a:schemeClr val="accent1"/>
            </a:solidFill>
            <a:beve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9pPr>
          </a:lstStyle>
          <a:p>
            <a:pPr>
              <a:defRPr/>
            </a:pPr>
            <a:endParaRPr lang="zh-CN" altLang="en-US" sz="1900">
              <a:solidFill>
                <a:schemeClr val="accent1"/>
              </a:solidFill>
              <a:sym typeface="Arial" panose="020B0604020202020204" pitchFamily="34" charset="0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1675735" y="3503613"/>
            <a:ext cx="5464840" cy="1058408"/>
          </a:xfrm>
        </p:spPr>
        <p:txBody>
          <a:bodyPr rIns="63500">
            <a:noAutofit/>
          </a:bodyPr>
          <a:lstStyle>
            <a:lvl1pPr algn="r">
              <a:defRPr sz="4800" u="none" strike="noStrike" kern="1200" cap="none" spc="300" normalizeH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zh-CN" altLang="en-US" noProof="1"/>
              <a:t>单击此处编辑标题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5"/>
            </p:custDataLst>
          </p:nvPr>
        </p:nvSpPr>
        <p:spPr>
          <a:xfrm>
            <a:off x="1675735" y="2856230"/>
            <a:ext cx="5464840" cy="586804"/>
          </a:xfrm>
        </p:spPr>
        <p:txBody>
          <a:bodyPr tIns="38100" rIns="76200" bIns="38100" anchor="ctr">
            <a:noAutofit/>
          </a:bodyPr>
          <a:lstStyle>
            <a:lvl1pPr marL="0" indent="0" algn="r" eaLnBrk="1" fontAlgn="base" latinLnBrk="0" hangingPunct="1">
              <a:buNone/>
              <a:defRPr kumimoji="0" lang="zh-CN" altLang="en-US" sz="32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/>
              <a:t>编辑文本</a:t>
            </a:r>
          </a:p>
        </p:txBody>
      </p:sp>
      <p:sp>
        <p:nvSpPr>
          <p:cNvPr id="12" name="文本占位符 11"/>
          <p:cNvSpPr>
            <a:spLocks noGrp="1"/>
          </p:cNvSpPr>
          <p:nvPr>
            <p:ph type="body" sz="quarter" idx="13" hasCustomPrompt="1"/>
            <p:custDataLst>
              <p:tags r:id="rId6"/>
            </p:custDataLst>
          </p:nvPr>
        </p:nvSpPr>
        <p:spPr>
          <a:xfrm>
            <a:off x="1675775" y="2383625"/>
            <a:ext cx="5464800" cy="356400"/>
          </a:xfrm>
        </p:spPr>
        <p:txBody>
          <a:bodyPr anchor="b"/>
          <a:lstStyle>
            <a:lvl1pPr marL="0" indent="0" algn="r">
              <a:buNone/>
              <a:defRPr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zh-CN" altLang="en-US" noProof="1"/>
              <a:t>编辑文本</a:t>
            </a:r>
          </a:p>
        </p:txBody>
      </p:sp>
      <p:sp>
        <p:nvSpPr>
          <p:cNvPr id="8" name="日期占位符 3"/>
          <p:cNvSpPr>
            <a:spLocks noGrp="1"/>
          </p:cNvSpPr>
          <p:nvPr>
            <p:ph type="dt" sz="half" idx="14"/>
            <p:custDataLst>
              <p:tags r:id="rId7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页脚占位符 4"/>
          <p:cNvSpPr>
            <a:spLocks noGrp="1"/>
          </p:cNvSpPr>
          <p:nvPr>
            <p:ph type="ftr" sz="quarter" idx="15"/>
            <p:custDataLst>
              <p:tags r:id="rId8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0" name="灯片编号占位符 5"/>
          <p:cNvSpPr>
            <a:spLocks noGrp="1"/>
          </p:cNvSpPr>
          <p:nvPr>
            <p:ph type="sldNum" sz="quarter" idx="16"/>
            <p:custDataLst>
              <p:tags r:id="rId9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47DC10-9F80-47CA-9BB0-03FC4730FA4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882" y="443234"/>
            <a:ext cx="10852237" cy="441964"/>
          </a:xfrm>
        </p:spPr>
        <p:txBody>
          <a:bodyPr rtlCol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lang="zh-CN" altLang="en-US" noProof="1">
                <a:sym typeface="+mn-ea"/>
              </a:rPr>
              <a:t>单击此处编辑母版标题样式</a:t>
            </a:r>
            <a:endParaRPr noProof="1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669930" y="952508"/>
            <a:ext cx="5283242" cy="5388907"/>
          </a:xfrm>
        </p:spPr>
        <p:txBody>
          <a:bodyPr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lang="zh-CN" altLang="en-US" noProof="1">
                <a:sym typeface="+mn-ea"/>
              </a:rPr>
              <a:t>单击此处编辑母版文本样式</a:t>
            </a:r>
          </a:p>
          <a:p>
            <a:pPr lvl="1"/>
            <a:r>
              <a:rPr lang="zh-CN" altLang="en-US" noProof="1">
                <a:sym typeface="+mn-ea"/>
              </a:rPr>
              <a:t>第二级</a:t>
            </a:r>
          </a:p>
          <a:p>
            <a:pPr lvl="2"/>
            <a:r>
              <a:rPr lang="zh-CN" altLang="en-US" noProof="1">
                <a:sym typeface="+mn-ea"/>
              </a:rPr>
              <a:t>第三级</a:t>
            </a:r>
          </a:p>
          <a:p>
            <a:pPr lvl="3"/>
            <a:r>
              <a:rPr lang="zh-CN" altLang="en-US" noProof="1">
                <a:sym typeface="+mn-ea"/>
              </a:rPr>
              <a:t>第四级</a:t>
            </a:r>
          </a:p>
          <a:p>
            <a:pPr lvl="4"/>
            <a:r>
              <a:rPr lang="zh-CN" altLang="en-US" noProof="1">
                <a:sym typeface="+mn-ea"/>
              </a:rPr>
              <a:t>第五级</a:t>
            </a:r>
            <a:endParaRPr noProof="1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238877" y="952508"/>
            <a:ext cx="5283242" cy="5388907"/>
          </a:xfrm>
        </p:spPr>
        <p:txBody>
          <a:bodyPr>
            <a:noAutofit/>
          </a:bodyPr>
          <a:lstStyle>
            <a:lvl1pPr>
              <a:defRPr sz="1600">
                <a:latin typeface="微软雅黑" panose="020B0503020204020204" charset="-122"/>
                <a:ea typeface="微软雅黑" panose="020B0503020204020204" charset="-122"/>
              </a:defRPr>
            </a:lvl1pPr>
            <a:lvl2pPr>
              <a:defRPr sz="1600">
                <a:latin typeface="微软雅黑" panose="020B0503020204020204" charset="-122"/>
                <a:ea typeface="微软雅黑" panose="020B0503020204020204" charset="-122"/>
              </a:defRPr>
            </a:lvl2pPr>
            <a:lvl3pPr>
              <a:defRPr sz="1600">
                <a:latin typeface="微软雅黑" panose="020B0503020204020204" charset="-122"/>
                <a:ea typeface="微软雅黑" panose="020B0503020204020204" charset="-122"/>
              </a:defRPr>
            </a:lvl3pPr>
            <a:lvl4pPr>
              <a:defRPr sz="1600">
                <a:latin typeface="微软雅黑" panose="020B0503020204020204" charset="-122"/>
                <a:ea typeface="微软雅黑" panose="020B0503020204020204" charset="-122"/>
              </a:defRPr>
            </a:lvl4pPr>
            <a:lvl5pPr>
              <a:defRPr sz="1600">
                <a:latin typeface="微软雅黑" panose="020B0503020204020204" charset="-122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noProof="1">
                <a:sym typeface="+mn-ea"/>
              </a:rPr>
              <a:t>单击此处</a:t>
            </a:r>
            <a:r>
              <a:rPr lang="zh-CN" altLang="en-US" noProof="1"/>
              <a:t>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AEE2AC-368D-4ED2-A387-F07EC13D610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882" y="443234"/>
            <a:ext cx="10852237" cy="441964"/>
          </a:xfrm>
        </p:spPr>
        <p:txBody>
          <a:bodyPr rtlCol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lang="zh-CN" altLang="en-US" noProof="1">
                <a:sym typeface="+mn-ea"/>
              </a:rPr>
              <a:t>单击此处编辑母版标题样式</a:t>
            </a:r>
            <a:endParaRPr noProof="1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669930" y="952508"/>
            <a:ext cx="5283242" cy="381003"/>
          </a:xfrm>
        </p:spPr>
        <p:txBody>
          <a:bodyPr tIns="38100" rIns="76200" bIns="38100">
            <a:no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0" u="none" strike="noStrike" kern="1200" cap="none" spc="200" normalizeH="0" baseline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>
                <a:sym typeface="+mn-ea"/>
              </a:rPr>
              <a:t>单击此处</a:t>
            </a:r>
            <a:r>
              <a:rPr lang="zh-CN" altLang="en-US" noProof="1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69925" y="1406525"/>
            <a:ext cx="5283200" cy="4934752"/>
          </a:xfrm>
        </p:spPr>
        <p:txBody>
          <a:bodyPr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lang="zh-CN" altLang="en-US" noProof="1">
                <a:sym typeface="+mn-ea"/>
              </a:rPr>
              <a:t>单击此处编辑母版文本样式</a:t>
            </a:r>
          </a:p>
          <a:p>
            <a:pPr lvl="1"/>
            <a:r>
              <a:rPr lang="zh-CN" altLang="en-US" noProof="1">
                <a:sym typeface="+mn-ea"/>
              </a:rPr>
              <a:t>第二级</a:t>
            </a:r>
          </a:p>
          <a:p>
            <a:pPr lvl="2"/>
            <a:r>
              <a:rPr lang="zh-CN" altLang="en-US" noProof="1">
                <a:sym typeface="+mn-ea"/>
              </a:rPr>
              <a:t>第三级</a:t>
            </a:r>
          </a:p>
          <a:p>
            <a:pPr lvl="3"/>
            <a:r>
              <a:rPr lang="zh-CN" altLang="en-US" noProof="1">
                <a:sym typeface="+mn-ea"/>
              </a:rPr>
              <a:t>第四级</a:t>
            </a:r>
          </a:p>
          <a:p>
            <a:pPr lvl="4"/>
            <a:r>
              <a:rPr lang="zh-CN" altLang="en-US" noProof="1">
                <a:sym typeface="+mn-ea"/>
              </a:rPr>
              <a:t>第五级</a:t>
            </a:r>
            <a:endParaRPr noProof="1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  <p:custDataLst>
              <p:tags r:id="rId4"/>
            </p:custDataLst>
          </p:nvPr>
        </p:nvSpPr>
        <p:spPr>
          <a:xfrm>
            <a:off x="6235750" y="952508"/>
            <a:ext cx="5283242" cy="381003"/>
          </a:xfrm>
        </p:spPr>
        <p:txBody>
          <a:bodyPr tIns="38100" rIns="76200" bIns="38100"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0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>
                <a:sym typeface="+mn-ea"/>
              </a:rPr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406525"/>
            <a:ext cx="5283242" cy="4934752"/>
          </a:xfrm>
        </p:spPr>
        <p:txBody>
          <a:bodyPr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lang="zh-CN" altLang="en-US" noProof="1">
                <a:sym typeface="+mn-ea"/>
              </a:rPr>
              <a:t>单击此处编辑母版文本样式</a:t>
            </a:r>
          </a:p>
          <a:p>
            <a:pPr lvl="1"/>
            <a:r>
              <a:rPr lang="zh-CN" altLang="en-US" noProof="1">
                <a:sym typeface="+mn-ea"/>
              </a:rPr>
              <a:t>第二级</a:t>
            </a:r>
          </a:p>
          <a:p>
            <a:pPr lvl="2"/>
            <a:r>
              <a:rPr lang="zh-CN" altLang="en-US" noProof="1">
                <a:sym typeface="+mn-ea"/>
              </a:rPr>
              <a:t>第三级</a:t>
            </a:r>
          </a:p>
          <a:p>
            <a:pPr lvl="3"/>
            <a:r>
              <a:rPr lang="zh-CN" altLang="en-US" noProof="1">
                <a:sym typeface="+mn-ea"/>
              </a:rPr>
              <a:t>第四级</a:t>
            </a:r>
          </a:p>
          <a:p>
            <a:pPr lvl="4"/>
            <a:r>
              <a:rPr lang="zh-CN" altLang="en-US" noProof="1">
                <a:sym typeface="+mn-ea"/>
              </a:rPr>
              <a:t>第五级</a:t>
            </a:r>
            <a:endParaRPr noProof="1">
              <a:sym typeface="+mn-ea"/>
            </a:endParaRPr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B27451-B61D-4EBD-9E20-9C423E26C62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 rtlCol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lang="zh-CN" altLang="en-US" noProof="1">
                <a:sym typeface="+mn-ea"/>
              </a:rPr>
              <a:t>单击此处编辑母版标题样式</a:t>
            </a:r>
            <a:endParaRPr noProof="1">
              <a:sym typeface="+mn-ea"/>
            </a:endParaRP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BB12C0-236C-47D9-B21E-53704C811C4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930" y="443234"/>
            <a:ext cx="10852237" cy="441964"/>
          </a:xfrm>
        </p:spPr>
        <p:txBody>
          <a:bodyPr rtlCol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lang="zh-CN" altLang="en-US" noProof="1">
                <a:sym typeface="+mn-ea"/>
              </a:rPr>
              <a:t>单击此处编辑母版标题样式</a:t>
            </a:r>
            <a:endParaRPr noProof="1">
              <a:sym typeface="+mn-ea"/>
            </a:endParaRP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69930" y="952508"/>
            <a:ext cx="5283242" cy="5388907"/>
          </a:xfrm>
        </p:spPr>
        <p:txBody>
          <a:bodyPr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lang="zh-CN" altLang="en-US" noProof="1">
                <a:sym typeface="+mn-ea"/>
              </a:rPr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238925" y="952508"/>
            <a:ext cx="5283242" cy="5388907"/>
          </a:xfrm>
        </p:spPr>
        <p:txBody>
          <a:bodyPr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1pPr>
          </a:lstStyle>
          <a:p>
            <a:pPr lvl="0"/>
            <a:r>
              <a:rPr lang="zh-CN" altLang="en-US" noProof="1">
                <a:sym typeface="+mn-ea"/>
              </a:rPr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7445A4-C0BB-452B-A7F3-D7AA9591C7E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1"/>
            </p:custDataLst>
          </p:nvPr>
        </p:nvSpPr>
        <p:spPr>
          <a:xfrm>
            <a:off x="10571135" y="952508"/>
            <a:ext cx="950984" cy="5388907"/>
          </a:xfrm>
        </p:spPr>
        <p:txBody>
          <a:bodyPr vert="eaVert" rtlCol="0" anchor="ctr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lang="zh-CN" altLang="en-US" noProof="1">
                <a:sym typeface="+mn-ea"/>
              </a:rPr>
              <a:t>单击此处编辑母版标题样式</a:t>
            </a:r>
            <a:endParaRPr noProof="1"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669925" y="952500"/>
            <a:ext cx="9828101" cy="5388907"/>
          </a:xfrm>
        </p:spPr>
        <p:txBody>
          <a:bodyPr vert="eaVert"/>
          <a:lstStyle>
            <a:lvl1pPr indent="0" eaLnBrk="1" fontAlgn="auto" latinLnBrk="0" hangingPunct="1">
              <a:defRPr>
                <a:latin typeface="微软雅黑" panose="020B0503020204020204" charset="-122"/>
                <a:ea typeface="微软雅黑" panose="020B0503020204020204" charset="-122"/>
              </a:defRPr>
            </a:lvl1pPr>
            <a:lvl2pPr indent="0" eaLnBrk="1" fontAlgn="auto" latinLnBrk="0" hangingPunct="1">
              <a:defRPr>
                <a:latin typeface="微软雅黑" panose="020B0503020204020204" charset="-122"/>
                <a:ea typeface="微软雅黑" panose="020B0503020204020204" charset="-122"/>
              </a:defRPr>
            </a:lvl2pPr>
            <a:lvl3pPr indent="0" eaLnBrk="1" fontAlgn="auto" latinLnBrk="0" hangingPunct="1">
              <a:defRPr>
                <a:latin typeface="微软雅黑" panose="020B0503020204020204" charset="-122"/>
                <a:ea typeface="微软雅黑" panose="020B0503020204020204" charset="-122"/>
              </a:defRPr>
            </a:lvl3pPr>
            <a:lvl4pPr indent="0" eaLnBrk="1" fontAlgn="auto" latinLnBrk="0" hangingPunct="1">
              <a:defRPr>
                <a:latin typeface="微软雅黑" panose="020B0503020204020204" charset="-122"/>
                <a:ea typeface="微软雅黑" panose="020B0503020204020204" charset="-122"/>
              </a:defRPr>
            </a:lvl4pPr>
            <a:lvl5pPr indent="0" eaLnBrk="1" fontAlgn="auto" latinLnBrk="0" hangingPunct="1">
              <a:defRPr>
                <a:latin typeface="微软雅黑" panose="020B0503020204020204" charset="-122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noProof="1">
                <a:sym typeface="+mn-ea"/>
              </a:rPr>
              <a:t>单击此处</a:t>
            </a:r>
            <a:r>
              <a:rPr lang="zh-CN" altLang="en-US" noProof="1"/>
              <a:t>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DE868F-D697-40DF-890C-3E7AE3034BA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tags" Target="../tags/tag6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tags" Target="../tags/tag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tags" Target="../tags/tag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tags" Target="../tags/tag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tags" Target="../tags/tag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ags" Target="../tags/tag2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 idx="4294967295"/>
            <p:custDataLst>
              <p:tags r:id="rId29"/>
            </p:custDataLst>
          </p:nvPr>
        </p:nvSpPr>
        <p:spPr bwMode="auto">
          <a:xfrm>
            <a:off x="669925" y="442913"/>
            <a:ext cx="10852150" cy="442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1600" tIns="38100" rIns="76200" bIns="38100" numCol="1" anchor="t" anchorCtr="0" compatLnSpc="1"/>
          <a:lstStyle/>
          <a:p>
            <a:pPr lvl="0"/>
            <a:r>
              <a:rPr lang="zh-CN" altLang="en-US" dirty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9"/>
            <p:custDataLst>
              <p:tags r:id="rId30"/>
            </p:custDataLst>
          </p:nvPr>
        </p:nvSpPr>
        <p:spPr bwMode="auto">
          <a:xfrm>
            <a:off x="669925" y="952500"/>
            <a:ext cx="10852150" cy="538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1600" tIns="0" rIns="82550" bIns="0" numCol="1" anchor="t" anchorCtr="0" compatLnSpc="1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31"/>
            </p:custDataLst>
          </p:nvPr>
        </p:nvSpPr>
        <p:spPr>
          <a:xfrm>
            <a:off x="879475" y="6350000"/>
            <a:ext cx="2700338" cy="315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 noProof="1">
                <a:solidFill>
                  <a:schemeClr val="tx1">
                    <a:tint val="75000"/>
                  </a:schemeClr>
                </a:solidFill>
                <a:ea typeface="微软雅黑" panose="020B0503020204020204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32"/>
            </p:custDataLst>
          </p:nvPr>
        </p:nvSpPr>
        <p:spPr>
          <a:xfrm>
            <a:off x="4116388" y="6350000"/>
            <a:ext cx="3959225" cy="315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 noProof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33"/>
            </p:custDataLst>
          </p:nvPr>
        </p:nvSpPr>
        <p:spPr>
          <a:xfrm>
            <a:off x="8610600" y="6350000"/>
            <a:ext cx="2700338" cy="315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 noProof="1">
                <a:solidFill>
                  <a:schemeClr val="tx1">
                    <a:tint val="75000"/>
                  </a:schemeClr>
                </a:solidFill>
                <a:ea typeface="微软雅黑" panose="020B0503020204020204" charset="-122"/>
              </a:defRPr>
            </a:lvl1pPr>
          </a:lstStyle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2" name="KSO_TEMPLATE" hidden="1"/>
          <p:cNvSpPr/>
          <p:nvPr>
            <p:custDataLst>
              <p:tags r:id="rId34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</p:sldLayoutIdLs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 kern="1200" spc="200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anose="020B0503020204020204" charset="-122"/>
          <a:ea typeface="微软雅黑" panose="020B0503020204020204" charset="-122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anose="020B0503020204020204" charset="-122"/>
          <a:ea typeface="微软雅黑" panose="020B0503020204020204" charset="-122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anose="020B0503020204020204" charset="-122"/>
          <a:ea typeface="微软雅黑" panose="020B0503020204020204" charset="-122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anose="020B0503020204020204" charset="-122"/>
          <a:ea typeface="微软雅黑" panose="020B0503020204020204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anose="020B0503020204020204" charset="-122"/>
          <a:ea typeface="微软雅黑" panose="020B0503020204020204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anose="020B0503020204020204" charset="-122"/>
          <a:ea typeface="微软雅黑" panose="020B0503020204020204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anose="020B0503020204020204" charset="-122"/>
          <a:ea typeface="微软雅黑" panose="020B0503020204020204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anose="020B0503020204020204" charset="-122"/>
          <a:ea typeface="微软雅黑" panose="020B0503020204020204" charset="-122"/>
        </a:defRPr>
      </a:lvl9pPr>
    </p:titleStyle>
    <p:bodyStyle>
      <a:lvl1pPr marL="228600" indent="-228600" algn="l" rtl="0" eaLnBrk="1" fontAlgn="base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defRPr sz="1600" kern="1200" spc="150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+mn-cs"/>
        </a:defRPr>
      </a:lvl1pPr>
      <a:lvl2pPr marL="685800" indent="-228600" algn="l" defTabSz="0" rtl="0" eaLnBrk="1" fontAlgn="base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kern="1200" spc="150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+mn-cs"/>
        </a:defRPr>
      </a:lvl2pPr>
      <a:lvl3pPr marL="1143000" indent="-228600" algn="l" defTabSz="0" rtl="0" eaLnBrk="1" fontAlgn="base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kern="1200" spc="150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+mn-cs"/>
        </a:defRPr>
      </a:lvl3pPr>
      <a:lvl4pPr marL="1600200" indent="-228600" algn="l" defTabSz="0" rtl="0" eaLnBrk="1" fontAlgn="base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kern="1200" spc="150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+mn-cs"/>
        </a:defRPr>
      </a:lvl4pPr>
      <a:lvl5pPr marL="2057400" indent="-228600" algn="l" defTabSz="0" rtl="0" eaLnBrk="1" fontAlgn="base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kern="1200" spc="150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平行四边形 2"/>
          <p:cNvSpPr/>
          <p:nvPr/>
        </p:nvSpPr>
        <p:spPr>
          <a:xfrm>
            <a:off x="-2254885" y="1036320"/>
            <a:ext cx="16614140" cy="2753995"/>
          </a:xfrm>
          <a:prstGeom prst="parallelogram">
            <a:avLst>
              <a:gd name="adj" fmla="val 45244"/>
            </a:avLst>
          </a:prstGeom>
          <a:solidFill>
            <a:schemeClr val="accent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4" name="平行四边形 3"/>
          <p:cNvSpPr/>
          <p:nvPr/>
        </p:nvSpPr>
        <p:spPr>
          <a:xfrm>
            <a:off x="-1979930" y="1036320"/>
            <a:ext cx="4958080" cy="2753995"/>
          </a:xfrm>
          <a:prstGeom prst="parallelogram">
            <a:avLst>
              <a:gd name="adj" fmla="val 44396"/>
            </a:avLst>
          </a:prstGeom>
          <a:blipFill dpi="0" rotWithShape="1">
            <a:blip r:embed="rId2" cstate="email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969819" y="1351488"/>
            <a:ext cx="10222181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Unit 8</a:t>
            </a:r>
            <a:endParaRPr lang="en-US" altLang="zh-CN" sz="6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</a:endParaRPr>
          </a:p>
          <a:p>
            <a:pPr algn="ctr"/>
            <a:r>
              <a:rPr lang="en-US" alt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Natural disasters</a:t>
            </a:r>
            <a:endParaRPr lang="zh-CN" altLang="en-US" sz="6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  <p:sp>
        <p:nvSpPr>
          <p:cNvPr id="9" name="Rectangle 5"/>
          <p:cNvSpPr/>
          <p:nvPr/>
        </p:nvSpPr>
        <p:spPr>
          <a:xfrm>
            <a:off x="924929" y="4249032"/>
            <a:ext cx="10658901" cy="784830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buNone/>
            </a:pPr>
            <a:r>
              <a:rPr lang="en-US" altLang="en-US" sz="4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Grammar</a:t>
            </a:r>
            <a:endParaRPr lang="zh-CN" altLang="en-US" sz="45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5906745"/>
            <a:ext cx="12192000" cy="56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1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4" grpId="0" bldLvl="0" animBg="1"/>
      <p:bldP spid="6" grpId="0"/>
      <p:bldP spid="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0"/>
          <p:cNvSpPr/>
          <p:nvPr/>
        </p:nvSpPr>
        <p:spPr>
          <a:xfrm>
            <a:off x="518160" y="1162472"/>
            <a:ext cx="1518364" cy="492443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zh-CN" altLang="en-US" sz="2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句型透视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50499" y="1642175"/>
            <a:ext cx="10646235" cy="6971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 b="1" dirty="0" smtClean="0"/>
              <a:t>What a terrible snowstorm!  </a:t>
            </a:r>
            <a:r>
              <a:rPr lang="zh-CN" altLang="en-US" sz="3000" b="1" dirty="0" smtClean="0"/>
              <a:t>多么可怕的暴风雪啊！</a:t>
            </a:r>
            <a:endParaRPr lang="zh-CN" altLang="en-US" sz="3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91446" y="2357140"/>
            <a:ext cx="10702215" cy="13896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 b="1" dirty="0" smtClean="0">
                <a:solidFill>
                  <a:schemeClr val="accent2"/>
                </a:solidFill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</a:rPr>
              <a:t>探究</a:t>
            </a:r>
            <a:r>
              <a:rPr lang="en-US" sz="3000" b="1" dirty="0" smtClean="0">
                <a:solidFill>
                  <a:schemeClr val="accent2"/>
                </a:solidFill>
              </a:rPr>
              <a:t>]</a:t>
            </a:r>
            <a:r>
              <a:rPr lang="zh-CN" altLang="en-US" sz="3000" b="1" dirty="0" smtClean="0"/>
              <a:t>该句是由</a:t>
            </a:r>
            <a:r>
              <a:rPr lang="en-US" sz="3000" b="1" dirty="0" smtClean="0"/>
              <a:t>________</a:t>
            </a:r>
            <a:r>
              <a:rPr lang="zh-CN" altLang="en-US" sz="3000" b="1" dirty="0" smtClean="0"/>
              <a:t>引导的省略了主语和谓语的感叹句，其完整结构为“</a:t>
            </a:r>
            <a:r>
              <a:rPr lang="en-US" sz="3000" b="1" dirty="0" smtClean="0"/>
              <a:t>What a terrible snowstorm it is</a:t>
            </a:r>
            <a:r>
              <a:rPr lang="zh-CN" altLang="en-US" sz="3000" b="1" dirty="0" smtClean="0"/>
              <a:t>！</a:t>
            </a:r>
            <a:r>
              <a:rPr lang="en-US" sz="3000" b="1" dirty="0" smtClean="0"/>
              <a:t>”</a:t>
            </a:r>
            <a:r>
              <a:rPr lang="zh-CN" altLang="en-US" sz="3000" b="1" dirty="0" smtClean="0"/>
              <a:t>。</a:t>
            </a:r>
            <a:endParaRPr lang="zh-CN" altLang="en-US" sz="3000" b="1" dirty="0"/>
          </a:p>
        </p:txBody>
      </p:sp>
      <p:sp>
        <p:nvSpPr>
          <p:cNvPr id="8" name="矩形 7"/>
          <p:cNvSpPr/>
          <p:nvPr/>
        </p:nvSpPr>
        <p:spPr>
          <a:xfrm>
            <a:off x="3569250" y="2517696"/>
            <a:ext cx="8354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57C6CF"/>
                </a:solidFill>
              </a:rPr>
              <a:t>what</a:t>
            </a:r>
            <a:endParaRPr lang="zh-CN" altLang="en-US" sz="2400" b="1" dirty="0">
              <a:solidFill>
                <a:srgbClr val="57C6C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1446663" y="3804182"/>
            <a:ext cx="1173707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57C6CF"/>
                </a:solidFill>
              </a:rPr>
              <a:t>How</a:t>
            </a:r>
            <a:endParaRPr kumimoji="0" lang="en-US" altLang="zh-CN" sz="2400" b="1" i="0" u="none" strike="noStrike" cap="none" normalizeH="0" baseline="0" dirty="0" smtClean="0">
              <a:ln>
                <a:noFill/>
              </a:ln>
              <a:solidFill>
                <a:srgbClr val="57C6CF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124638" y="896375"/>
            <a:ext cx="10683551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 b="1" dirty="0" smtClean="0">
                <a:solidFill>
                  <a:schemeClr val="accent2"/>
                </a:solidFill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</a:rPr>
              <a:t>拓展</a:t>
            </a:r>
            <a:r>
              <a:rPr lang="en-US" sz="3000" b="1" dirty="0" smtClean="0">
                <a:solidFill>
                  <a:schemeClr val="accent2"/>
                </a:solidFill>
              </a:rPr>
              <a:t>]</a:t>
            </a:r>
            <a:r>
              <a:rPr lang="zh-CN" altLang="en-US" sz="3000" b="1" dirty="0" smtClean="0"/>
              <a:t>由</a:t>
            </a:r>
            <a:r>
              <a:rPr lang="en-US" sz="3000" b="1" dirty="0" smtClean="0"/>
              <a:t>what/how</a:t>
            </a:r>
            <a:r>
              <a:rPr lang="zh-CN" altLang="en-US" sz="3000" b="1" dirty="0" smtClean="0"/>
              <a:t>引导的感叹句的句型结构如下：</a:t>
            </a:r>
          </a:p>
          <a:p>
            <a:pPr>
              <a:lnSpc>
                <a:spcPct val="150000"/>
              </a:lnSpc>
            </a:pPr>
            <a:r>
              <a:rPr lang="en-US" sz="3000" b="1" dirty="0" smtClean="0"/>
              <a:t> What</a:t>
            </a:r>
            <a:r>
              <a:rPr lang="zh-CN" altLang="en-US" sz="3000" b="1" dirty="0" smtClean="0"/>
              <a:t>＋形容词＋</a:t>
            </a:r>
            <a:r>
              <a:rPr lang="en-US" sz="3000" b="1" dirty="0" smtClean="0"/>
              <a:t>________</a:t>
            </a:r>
            <a:r>
              <a:rPr lang="zh-CN" altLang="en-US" sz="3000" b="1" dirty="0" smtClean="0"/>
              <a:t>名词</a:t>
            </a:r>
            <a:r>
              <a:rPr lang="en-US" sz="3000" b="1" dirty="0" smtClean="0"/>
              <a:t>(</a:t>
            </a:r>
            <a:r>
              <a:rPr lang="zh-CN" altLang="en-US" sz="3000" b="1" dirty="0" smtClean="0"/>
              <a:t>＋主语＋谓语</a:t>
            </a:r>
            <a:r>
              <a:rPr lang="en-US" sz="3000" b="1" dirty="0" smtClean="0"/>
              <a:t>)!</a:t>
            </a:r>
            <a:endParaRPr lang="zh-CN" altLang="en-US" sz="3000" b="1" dirty="0" smtClean="0"/>
          </a:p>
          <a:p>
            <a:pPr>
              <a:lnSpc>
                <a:spcPct val="150000"/>
              </a:lnSpc>
            </a:pPr>
            <a:r>
              <a:rPr lang="en-US" sz="3000" b="1" dirty="0" smtClean="0"/>
              <a:t>What</a:t>
            </a:r>
            <a:r>
              <a:rPr lang="zh-CN" altLang="en-US" sz="3000" b="1" dirty="0" smtClean="0"/>
              <a:t>＋</a:t>
            </a:r>
            <a:r>
              <a:rPr lang="en-US" sz="3000" b="1" dirty="0" smtClean="0"/>
              <a:t>a/an</a:t>
            </a:r>
            <a:r>
              <a:rPr lang="zh-CN" altLang="en-US" sz="3000" b="1" dirty="0" smtClean="0"/>
              <a:t>＋形容词＋</a:t>
            </a:r>
            <a:r>
              <a:rPr lang="en-US" sz="3000" b="1" dirty="0" smtClean="0"/>
              <a:t>________</a:t>
            </a:r>
            <a:r>
              <a:rPr lang="zh-CN" altLang="en-US" sz="3000" b="1" dirty="0" smtClean="0"/>
              <a:t>可数名词</a:t>
            </a:r>
            <a:r>
              <a:rPr lang="en-US" sz="3000" b="1" dirty="0" smtClean="0"/>
              <a:t>(</a:t>
            </a:r>
            <a:r>
              <a:rPr lang="zh-CN" altLang="en-US" sz="3000" b="1" dirty="0" smtClean="0"/>
              <a:t>＋主语＋谓语</a:t>
            </a:r>
            <a:r>
              <a:rPr lang="en-US" sz="3000" b="1" dirty="0" smtClean="0"/>
              <a:t>)!</a:t>
            </a:r>
            <a:endParaRPr lang="zh-CN" altLang="en-US" sz="3000" b="1" dirty="0" smtClean="0"/>
          </a:p>
          <a:p>
            <a:pPr>
              <a:lnSpc>
                <a:spcPct val="150000"/>
              </a:lnSpc>
            </a:pPr>
            <a:r>
              <a:rPr lang="en-US" sz="3000" b="1" dirty="0" smtClean="0"/>
              <a:t>What</a:t>
            </a:r>
            <a:r>
              <a:rPr lang="zh-CN" altLang="en-US" sz="3000" b="1" dirty="0" smtClean="0"/>
              <a:t>＋形容词＋</a:t>
            </a:r>
            <a:r>
              <a:rPr lang="en-US" sz="3000" b="1" dirty="0" smtClean="0"/>
              <a:t>________</a:t>
            </a:r>
            <a:r>
              <a:rPr lang="zh-CN" altLang="en-US" sz="3000" b="1" dirty="0" smtClean="0"/>
              <a:t>可数名词</a:t>
            </a:r>
            <a:r>
              <a:rPr lang="en-US" sz="3000" b="1" dirty="0" smtClean="0"/>
              <a:t>(</a:t>
            </a:r>
            <a:r>
              <a:rPr lang="zh-CN" altLang="en-US" sz="3000" b="1" dirty="0" smtClean="0"/>
              <a:t>＋主语＋谓语</a:t>
            </a:r>
            <a:r>
              <a:rPr lang="en-US" sz="3000" b="1" dirty="0" smtClean="0"/>
              <a:t>)!</a:t>
            </a:r>
            <a:endParaRPr lang="zh-CN" altLang="en-US" sz="3000" b="1" dirty="0" smtClean="0"/>
          </a:p>
          <a:p>
            <a:pPr>
              <a:lnSpc>
                <a:spcPct val="150000"/>
              </a:lnSpc>
            </a:pPr>
            <a:r>
              <a:rPr lang="en-US" sz="3000" b="1" dirty="0" smtClean="0"/>
              <a:t>________</a:t>
            </a:r>
            <a:r>
              <a:rPr lang="zh-CN" altLang="en-US" sz="3000" b="1" dirty="0" smtClean="0"/>
              <a:t>＋形容词</a:t>
            </a:r>
            <a:r>
              <a:rPr lang="en-US" sz="3000" b="1" dirty="0" smtClean="0"/>
              <a:t>/</a:t>
            </a:r>
            <a:r>
              <a:rPr lang="zh-CN" altLang="en-US" sz="3000" b="1" dirty="0" smtClean="0"/>
              <a:t>副词</a:t>
            </a:r>
            <a:r>
              <a:rPr lang="en-US" sz="3000" b="1" dirty="0" smtClean="0"/>
              <a:t>(</a:t>
            </a:r>
            <a:r>
              <a:rPr lang="zh-CN" altLang="en-US" sz="3000" b="1" dirty="0" smtClean="0"/>
              <a:t>＋主语＋谓语</a:t>
            </a:r>
            <a:r>
              <a:rPr lang="en-US" sz="3000" b="1" dirty="0" smtClean="0"/>
              <a:t>)! </a:t>
            </a:r>
            <a:endParaRPr lang="zh-CN" altLang="en-US" sz="3000" b="1" dirty="0" smtClean="0"/>
          </a:p>
          <a:p>
            <a:pPr>
              <a:lnSpc>
                <a:spcPct val="150000"/>
              </a:lnSpc>
            </a:pPr>
            <a:r>
              <a:rPr lang="en-US" sz="3000" b="1" dirty="0" smtClean="0"/>
              <a:t>What fine weather it is! </a:t>
            </a:r>
            <a:r>
              <a:rPr lang="zh-CN" altLang="en-US" sz="3000" b="1" dirty="0" smtClean="0"/>
              <a:t>多么晴朗的天气啊！</a:t>
            </a:r>
          </a:p>
          <a:p>
            <a:pPr>
              <a:lnSpc>
                <a:spcPct val="150000"/>
              </a:lnSpc>
            </a:pPr>
            <a:r>
              <a:rPr lang="en-US" sz="3000" b="1" dirty="0" smtClean="0"/>
              <a:t>How heavily it is raining! </a:t>
            </a:r>
            <a:r>
              <a:rPr lang="zh-CN" altLang="en-US" sz="3000" b="1" dirty="0" smtClean="0"/>
              <a:t>雨下得多么大啊！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4301321" y="1731997"/>
            <a:ext cx="1173707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57C6CF"/>
                </a:solidFill>
              </a:rPr>
              <a:t>不可数</a:t>
            </a:r>
            <a:endParaRPr kumimoji="0" lang="en-US" altLang="zh-CN" sz="2400" b="1" i="0" u="none" strike="noStrike" cap="none" normalizeH="0" baseline="0" dirty="0" smtClean="0">
              <a:ln>
                <a:noFill/>
              </a:ln>
              <a:solidFill>
                <a:srgbClr val="57C6CF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5365845" y="2428033"/>
            <a:ext cx="1173707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57C6CF"/>
                </a:solidFill>
              </a:rPr>
              <a:t>单数</a:t>
            </a:r>
            <a:endParaRPr kumimoji="0" lang="en-US" altLang="zh-CN" sz="2400" b="1" i="0" u="none" strike="noStrike" cap="none" normalizeH="0" baseline="0" dirty="0" smtClean="0">
              <a:ln>
                <a:noFill/>
              </a:ln>
              <a:solidFill>
                <a:srgbClr val="57C6CF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260377" y="3096774"/>
            <a:ext cx="1173707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57C6CF"/>
                </a:solidFill>
              </a:rPr>
              <a:t>复数</a:t>
            </a:r>
            <a:endParaRPr kumimoji="0" lang="en-US" altLang="zh-CN" sz="2400" b="1" i="0" u="none" strike="noStrike" cap="none" normalizeH="0" baseline="0" dirty="0" smtClean="0">
              <a:ln>
                <a:noFill/>
              </a:ln>
              <a:solidFill>
                <a:srgbClr val="57C6CF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  <p:bldP spid="4" grpId="0"/>
      <p:bldP spid="5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94522" y="905055"/>
            <a:ext cx="32190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活学活用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95465" y="1482865"/>
            <a:ext cx="10683551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 b="1" dirty="0" smtClean="0"/>
              <a:t>(1)[2018·</a:t>
            </a:r>
            <a:r>
              <a:rPr lang="zh-CN" altLang="en-US" sz="3000" b="1" dirty="0" smtClean="0"/>
              <a:t>长春</a:t>
            </a:r>
            <a:r>
              <a:rPr lang="en-US" altLang="zh-CN" sz="3000" b="1" dirty="0" smtClean="0"/>
              <a:t>]</a:t>
            </a:r>
            <a:r>
              <a:rPr lang="en-US" sz="3000" b="1" dirty="0" smtClean="0"/>
              <a:t>________ clever dog Lucky is! It can understand </a:t>
            </a:r>
            <a:r>
              <a:rPr lang="en-US" sz="3000" b="1" dirty="0" err="1" smtClean="0"/>
              <a:t>Mr</a:t>
            </a:r>
            <a:r>
              <a:rPr lang="en-US" sz="3000" b="1" dirty="0" smtClean="0"/>
              <a:t> Smith's orders.</a:t>
            </a:r>
            <a:endParaRPr lang="zh-CN" altLang="en-US" sz="3000" b="1" dirty="0" smtClean="0"/>
          </a:p>
          <a:p>
            <a:pPr>
              <a:lnSpc>
                <a:spcPct val="150000"/>
              </a:lnSpc>
            </a:pPr>
            <a:r>
              <a:rPr lang="en-US" sz="3000" b="1" dirty="0" err="1" smtClean="0"/>
              <a:t>A</a:t>
            </a:r>
            <a:r>
              <a:rPr lang="en-US" altLang="zh-CN" sz="3000" b="1" dirty="0" err="1" smtClean="0"/>
              <a:t>.</a:t>
            </a:r>
            <a:r>
              <a:rPr lang="en-US" sz="3000" b="1" dirty="0" err="1" smtClean="0"/>
              <a:t>What</a:t>
            </a:r>
            <a:r>
              <a:rPr lang="zh-CN" altLang="en-US" sz="3000" b="1" dirty="0" smtClean="0"/>
              <a:t>　　      </a:t>
            </a:r>
            <a:r>
              <a:rPr lang="en-US" sz="3000" b="1" dirty="0" err="1" smtClean="0"/>
              <a:t>B</a:t>
            </a:r>
            <a:r>
              <a:rPr lang="en-US" altLang="zh-CN" sz="3000" b="1" dirty="0" err="1" smtClean="0"/>
              <a:t>.</a:t>
            </a:r>
            <a:r>
              <a:rPr lang="en-US" sz="3000" b="1" dirty="0" err="1" smtClean="0"/>
              <a:t>What</a:t>
            </a:r>
            <a:r>
              <a:rPr lang="en-US" sz="3000" b="1" dirty="0" smtClean="0"/>
              <a:t> a</a:t>
            </a:r>
            <a:r>
              <a:rPr lang="zh-CN" altLang="en-US" sz="3000" b="1" dirty="0" smtClean="0"/>
              <a:t>               </a:t>
            </a:r>
            <a:r>
              <a:rPr lang="en-US" sz="3000" b="1" dirty="0" err="1" smtClean="0"/>
              <a:t>C</a:t>
            </a:r>
            <a:r>
              <a:rPr lang="en-US" altLang="zh-CN" sz="3000" b="1" dirty="0" err="1" smtClean="0"/>
              <a:t>.</a:t>
            </a:r>
            <a:r>
              <a:rPr lang="en-US" sz="3000" b="1" dirty="0" err="1" smtClean="0"/>
              <a:t>How</a:t>
            </a:r>
            <a:r>
              <a:rPr lang="en-US" sz="3000" b="1" dirty="0" smtClean="0"/>
              <a:t>              </a:t>
            </a:r>
            <a:r>
              <a:rPr lang="en-US" sz="3000" b="1" dirty="0" err="1" smtClean="0"/>
              <a:t>D</a:t>
            </a:r>
            <a:r>
              <a:rPr lang="en-US" altLang="zh-CN" sz="3000" b="1" dirty="0" err="1" smtClean="0"/>
              <a:t>.</a:t>
            </a:r>
            <a:r>
              <a:rPr lang="en-US" sz="3000" b="1" dirty="0" err="1" smtClean="0"/>
              <a:t>How</a:t>
            </a:r>
            <a:r>
              <a:rPr lang="en-US" sz="3000" b="1" dirty="0" smtClean="0"/>
              <a:t> a</a:t>
            </a:r>
          </a:p>
        </p:txBody>
      </p:sp>
      <p:sp>
        <p:nvSpPr>
          <p:cNvPr id="7" name="矩形 6"/>
          <p:cNvSpPr/>
          <p:nvPr/>
        </p:nvSpPr>
        <p:spPr>
          <a:xfrm>
            <a:off x="3787615" y="1671538"/>
            <a:ext cx="5250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57C6CF"/>
                </a:solidFill>
              </a:rPr>
              <a:t>B</a:t>
            </a:r>
            <a:endParaRPr lang="zh-CN" altLang="en-US" sz="2400" b="1" dirty="0">
              <a:solidFill>
                <a:srgbClr val="57C6C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8169" y="3625564"/>
            <a:ext cx="10683551" cy="1892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[</a:t>
            </a:r>
            <a:r>
              <a:rPr lang="zh-CN" altLang="en-US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解析</a:t>
            </a:r>
            <a:r>
              <a:rPr lang="en-US" altLang="zh-CN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]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考查感叹句。句意：</a:t>
            </a:r>
            <a:r>
              <a:rPr 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Lucky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是一只多么聪明的狗啊！它能理解史密斯先生的命令。此题考查的感叹句结构：</a:t>
            </a:r>
            <a:r>
              <a:rPr 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What 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＋</a:t>
            </a:r>
            <a:r>
              <a:rPr 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a/an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＋形容词＋名词单数可数＋主语＋谓语！故选</a:t>
            </a:r>
            <a:r>
              <a:rPr 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B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。</a:t>
            </a:r>
            <a:endParaRPr lang="zh-CN" altLang="en-US" sz="2600" b="1" dirty="0">
              <a:latin typeface="仿宋" panose="02010609060101010101" pitchFamily="49" charset="-122"/>
              <a:ea typeface="仿宋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7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94522" y="905055"/>
            <a:ext cx="32190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活学活用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95465" y="1482865"/>
            <a:ext cx="10683551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 b="1" dirty="0" smtClean="0"/>
              <a:t>(2)[2018·</a:t>
            </a:r>
            <a:r>
              <a:rPr lang="zh-CN" altLang="en-US" sz="3000" b="1" dirty="0" smtClean="0"/>
              <a:t>云南</a:t>
            </a:r>
            <a:r>
              <a:rPr lang="en-US" altLang="zh-CN" sz="3000" b="1" dirty="0" smtClean="0"/>
              <a:t>]</a:t>
            </a:r>
            <a:r>
              <a:rPr lang="en-US" sz="3000" b="1" dirty="0" smtClean="0"/>
              <a:t>—________ fast China is developing!</a:t>
            </a:r>
            <a:endParaRPr lang="zh-CN" altLang="en-US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—</a:t>
            </a:r>
            <a:r>
              <a:rPr lang="en-US" sz="3000" b="1" dirty="0" smtClean="0"/>
              <a:t>Yes, we are so lucky to live in such a great country.</a:t>
            </a:r>
            <a:endParaRPr lang="zh-CN" altLang="en-US" sz="3000" b="1" dirty="0" smtClean="0"/>
          </a:p>
          <a:p>
            <a:pPr>
              <a:lnSpc>
                <a:spcPct val="150000"/>
              </a:lnSpc>
            </a:pPr>
            <a:r>
              <a:rPr lang="en-US" sz="3000" b="1" dirty="0" err="1" smtClean="0"/>
              <a:t>A</a:t>
            </a:r>
            <a:r>
              <a:rPr lang="en-US" altLang="zh-CN" sz="3000" b="1" dirty="0" err="1" smtClean="0"/>
              <a:t>.</a:t>
            </a:r>
            <a:r>
              <a:rPr lang="en-US" sz="3000" b="1" dirty="0" err="1" smtClean="0"/>
              <a:t>What</a:t>
            </a:r>
            <a:r>
              <a:rPr lang="en-US" sz="3000" b="1" dirty="0" smtClean="0"/>
              <a:t>               </a:t>
            </a:r>
            <a:r>
              <a:rPr lang="en-US" sz="3000" b="1" dirty="0" err="1" smtClean="0"/>
              <a:t>B</a:t>
            </a:r>
            <a:r>
              <a:rPr lang="en-US" altLang="zh-CN" sz="3000" b="1" dirty="0" err="1" smtClean="0"/>
              <a:t>.</a:t>
            </a:r>
            <a:r>
              <a:rPr lang="en-US" sz="3000" b="1" dirty="0" err="1" smtClean="0"/>
              <a:t>What</a:t>
            </a:r>
            <a:r>
              <a:rPr lang="en-US" sz="3000" b="1" dirty="0" smtClean="0"/>
              <a:t> a</a:t>
            </a:r>
            <a:r>
              <a:rPr lang="zh-CN" altLang="en-US" sz="3000" b="1" dirty="0" smtClean="0"/>
              <a:t>               </a:t>
            </a:r>
            <a:r>
              <a:rPr lang="en-US" sz="3000" b="1" dirty="0" err="1" smtClean="0"/>
              <a:t>C</a:t>
            </a:r>
            <a:r>
              <a:rPr lang="en-US" altLang="zh-CN" sz="3000" b="1" dirty="0" err="1" smtClean="0"/>
              <a:t>.</a:t>
            </a:r>
            <a:r>
              <a:rPr lang="en-US" sz="3000" b="1" dirty="0" err="1" smtClean="0"/>
              <a:t>How</a:t>
            </a:r>
            <a:r>
              <a:rPr lang="en-US" sz="3000" b="1" dirty="0" smtClean="0"/>
              <a:t>              </a:t>
            </a:r>
            <a:r>
              <a:rPr lang="en-US" sz="3000" b="1" dirty="0" err="1" smtClean="0"/>
              <a:t>D</a:t>
            </a:r>
            <a:r>
              <a:rPr lang="en-US" altLang="zh-CN" sz="3000" b="1" dirty="0" err="1" smtClean="0"/>
              <a:t>.</a:t>
            </a:r>
            <a:r>
              <a:rPr lang="en-US" sz="3000" b="1" dirty="0" err="1" smtClean="0"/>
              <a:t>How</a:t>
            </a:r>
            <a:r>
              <a:rPr lang="en-US" sz="3000" b="1" dirty="0" smtClean="0"/>
              <a:t> a</a:t>
            </a:r>
            <a:endParaRPr lang="zh-CN" altLang="en-US" sz="3000" b="1" dirty="0"/>
          </a:p>
        </p:txBody>
      </p:sp>
      <p:sp>
        <p:nvSpPr>
          <p:cNvPr id="7" name="矩形 6"/>
          <p:cNvSpPr/>
          <p:nvPr/>
        </p:nvSpPr>
        <p:spPr>
          <a:xfrm>
            <a:off x="4074217" y="1671537"/>
            <a:ext cx="5250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57C6CF"/>
                </a:solidFill>
              </a:rPr>
              <a:t>C</a:t>
            </a:r>
            <a:endParaRPr lang="zh-CN" altLang="en-US" sz="2400" b="1" dirty="0">
              <a:solidFill>
                <a:srgbClr val="57C6C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11387" y="3586894"/>
            <a:ext cx="10683551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[</a:t>
            </a:r>
            <a:r>
              <a:rPr lang="zh-CN" altLang="en-US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解析</a:t>
            </a:r>
            <a:r>
              <a:rPr lang="en-US" altLang="zh-CN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]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考查感叹句。句意：</a:t>
            </a:r>
            <a:r>
              <a:rPr 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“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中国发展得多么迅速啊！</a:t>
            </a:r>
            <a:r>
              <a:rPr 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”“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是的，我们是如此的幸运，能生活在这样一个伟大的国家。</a:t>
            </a:r>
            <a:r>
              <a:rPr 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”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该句强调的是副词</a:t>
            </a:r>
            <a:r>
              <a:rPr 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fast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，应用</a:t>
            </a:r>
            <a:r>
              <a:rPr 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how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引导，其感叹句结构为</a:t>
            </a:r>
            <a:r>
              <a:rPr 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“How 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＋副词＋主语＋谓语！</a:t>
            </a:r>
            <a:r>
              <a:rPr 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”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。故选</a:t>
            </a:r>
            <a:r>
              <a:rPr 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C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。</a:t>
            </a:r>
            <a:endParaRPr lang="zh-CN" altLang="en-US" sz="2600" b="1" dirty="0">
              <a:latin typeface="仿宋" panose="02010609060101010101" pitchFamily="49" charset="-122"/>
              <a:ea typeface="仿宋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7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平行四边形 3"/>
          <p:cNvSpPr/>
          <p:nvPr/>
        </p:nvSpPr>
        <p:spPr>
          <a:xfrm>
            <a:off x="1067435" y="-52705"/>
            <a:ext cx="11894185" cy="1499870"/>
          </a:xfrm>
          <a:prstGeom prst="parallelogram">
            <a:avLst>
              <a:gd name="adj" fmla="val 45244"/>
            </a:avLst>
          </a:prstGeom>
          <a:solidFill>
            <a:schemeClr val="accent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5" name="平行四边形 4"/>
          <p:cNvSpPr/>
          <p:nvPr/>
        </p:nvSpPr>
        <p:spPr>
          <a:xfrm>
            <a:off x="-773430" y="-52705"/>
            <a:ext cx="2700020" cy="1499870"/>
          </a:xfrm>
          <a:prstGeom prst="parallelogram">
            <a:avLst>
              <a:gd name="adj" fmla="val 44396"/>
            </a:avLst>
          </a:prstGeom>
          <a:blipFill dpi="0" rotWithShape="1">
            <a:blip r:embed="rId2" cstate="email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245235" y="1527810"/>
            <a:ext cx="10322560" cy="2861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6000"/>
              <a:t>             </a:t>
            </a:r>
            <a:endParaRPr lang="zh-CN" altLang="en-US" sz="60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>
              <a:lnSpc>
                <a:spcPct val="150000"/>
              </a:lnSpc>
            </a:pPr>
            <a:endParaRPr lang="zh-CN" altLang="en-US" sz="60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3" name="Rectangle 5"/>
          <p:cNvSpPr/>
          <p:nvPr/>
        </p:nvSpPr>
        <p:spPr>
          <a:xfrm>
            <a:off x="948055" y="2853690"/>
            <a:ext cx="10545445" cy="110680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sz="6600" dirty="0" smtClean="0">
                <a:latin typeface="微软雅黑" panose="020B0503020204020204" charset="-122"/>
                <a:ea typeface="微软雅黑" panose="020B0503020204020204" charset="-122"/>
              </a:rPr>
              <a:t>谢 谢 观 看！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nimBg="1"/>
      <p:bldP spid="5" grpId="0" bldLvl="0" animBg="1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9"/>
          <p:cNvGrpSpPr/>
          <p:nvPr/>
        </p:nvGrpSpPr>
        <p:grpSpPr>
          <a:xfrm>
            <a:off x="492794" y="972820"/>
            <a:ext cx="4583055" cy="584835"/>
            <a:chOff x="923" y="1532"/>
            <a:chExt cx="5048" cy="921"/>
          </a:xfrm>
        </p:grpSpPr>
        <p:pic>
          <p:nvPicPr>
            <p:cNvPr id="9" name="图片 8" descr="00 图标-04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923" y="1552"/>
              <a:ext cx="3695" cy="882"/>
            </a:xfrm>
            <a:prstGeom prst="rect">
              <a:avLst/>
            </a:prstGeom>
          </p:spPr>
        </p:pic>
        <p:sp>
          <p:nvSpPr>
            <p:cNvPr id="22" name="文本框 3"/>
            <p:cNvSpPr txBox="1"/>
            <p:nvPr/>
          </p:nvSpPr>
          <p:spPr>
            <a:xfrm>
              <a:off x="1156" y="1532"/>
              <a:ext cx="4815" cy="9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3200" dirty="0" smtClean="0">
                  <a:solidFill>
                    <a:schemeClr val="bg1"/>
                  </a:solidFill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课前自主预习　</a:t>
              </a:r>
            </a:p>
          </p:txBody>
        </p:sp>
      </p:grp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1019371" y="1869743"/>
          <a:ext cx="10058399" cy="2799534"/>
        </p:xfrm>
        <a:graphic>
          <a:graphicData uri="http://schemas.openxmlformats.org/drawingml/2006/table">
            <a:tbl>
              <a:tblPr/>
              <a:tblGrid>
                <a:gridCol w="524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343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9953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 dirty="0">
                          <a:latin typeface="+mn-lt"/>
                          <a:ea typeface="楷体_GB2312"/>
                          <a:cs typeface="Times New Roman" panose="02020603050405020304"/>
                        </a:rPr>
                        <a:t>单词闯关</a:t>
                      </a:r>
                      <a:endParaRPr lang="zh-CN" sz="3000" b="1" kern="100" dirty="0">
                        <a:latin typeface="+mn-lt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altLang="zh-CN" sz="3000" b="1" kern="100" dirty="0" smtClean="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 dirty="0" smtClean="0">
                          <a:latin typeface="Times New Roman" panose="02020603050405020304"/>
                          <a:cs typeface="Times New Roman" panose="02020603050405020304"/>
                        </a:rPr>
                        <a:t>损坏</a:t>
                      </a:r>
                      <a:r>
                        <a:rPr lang="zh-CN" sz="3000" b="1" kern="100" dirty="0">
                          <a:latin typeface="Times New Roman" panose="02020603050405020304"/>
                          <a:cs typeface="Times New Roman" panose="02020603050405020304"/>
                        </a:rPr>
                        <a:t>；打破</a:t>
                      </a:r>
                      <a:r>
                        <a:rPr lang="zh-CN" sz="3000" b="1" kern="100" dirty="0">
                          <a:latin typeface="宋体" panose="02010600030101010101" pitchFamily="2" charset="-122"/>
                          <a:ea typeface="Times New Roman" panose="02020603050405020304"/>
                          <a:cs typeface="Courier New" panose="02070309020205020404"/>
                        </a:rPr>
                        <a:t> </a:t>
                      </a:r>
                      <a:r>
                        <a:rPr lang="en-US" sz="3000" b="1" i="1" kern="100" dirty="0">
                          <a:latin typeface="Book Antiqua" panose="02040602050305030304"/>
                          <a:cs typeface="Times New Roman" panose="02020603050405020304"/>
                        </a:rPr>
                        <a:t>v</a:t>
                      </a:r>
                      <a:r>
                        <a:rPr lang="en-US" sz="3000" b="1" i="1" kern="100" dirty="0">
                          <a:latin typeface="Times New Roman" panose="02020603050405020304"/>
                          <a:cs typeface="Courier New" panose="02070309020205020404"/>
                        </a:rPr>
                        <a:t>i</a:t>
                      </a:r>
                      <a:r>
                        <a:rPr lang="en-US" sz="3000" b="1" kern="100" dirty="0">
                          <a:latin typeface="Times New Roman" panose="02020603050405020304"/>
                          <a:cs typeface="Courier New" panose="02070309020205020404"/>
                        </a:rPr>
                        <a:t>.________</a:t>
                      </a:r>
                      <a:r>
                        <a:rPr lang="en-US" sz="3000" b="1" kern="100" dirty="0">
                          <a:latin typeface="宋体" panose="02010600030101010101" pitchFamily="2" charset="-122"/>
                          <a:cs typeface="Times New Roman" panose="02020603050405020304"/>
                        </a:rPr>
                        <a:t>→</a:t>
                      </a:r>
                      <a:r>
                        <a:rPr lang="en-US" sz="3000" b="1" kern="100" dirty="0">
                          <a:latin typeface="Times New Roman" panose="02020603050405020304"/>
                          <a:cs typeface="Courier New" panose="02070309020205020404"/>
                        </a:rPr>
                        <a:t>(</a:t>
                      </a:r>
                      <a:r>
                        <a:rPr lang="zh-CN" sz="3000" b="1" kern="100" dirty="0">
                          <a:latin typeface="Times New Roman" panose="02020603050405020304"/>
                          <a:cs typeface="Times New Roman" panose="02020603050405020304"/>
                        </a:rPr>
                        <a:t>过去式</a:t>
                      </a:r>
                      <a:r>
                        <a:rPr lang="en-US" sz="3000" b="1" kern="100" dirty="0">
                          <a:latin typeface="Times New Roman" panose="02020603050405020304"/>
                          <a:cs typeface="Courier New" panose="02070309020205020404"/>
                        </a:rPr>
                        <a:t>)________</a:t>
                      </a:r>
                      <a:r>
                        <a:rPr lang="en-US" sz="3000" b="1" kern="100" dirty="0">
                          <a:latin typeface="宋体" panose="02010600030101010101" pitchFamily="2" charset="-122"/>
                          <a:cs typeface="Times New Roman" panose="02020603050405020304"/>
                        </a:rPr>
                        <a:t>→</a:t>
                      </a:r>
                      <a:r>
                        <a:rPr lang="en-US" sz="3000" b="1" kern="100" dirty="0">
                          <a:latin typeface="Times New Roman" panose="02020603050405020304"/>
                          <a:cs typeface="Courier New" panose="02070309020205020404"/>
                        </a:rPr>
                        <a:t>(</a:t>
                      </a:r>
                      <a:r>
                        <a:rPr lang="zh-CN" sz="3000" b="1" kern="100" dirty="0">
                          <a:latin typeface="Times New Roman" panose="02020603050405020304"/>
                          <a:cs typeface="Times New Roman" panose="02020603050405020304"/>
                        </a:rPr>
                        <a:t>过去分词</a:t>
                      </a:r>
                      <a:r>
                        <a:rPr lang="en-US" sz="3000" b="1" kern="100" dirty="0">
                          <a:latin typeface="Times New Roman" panose="02020603050405020304"/>
                          <a:cs typeface="Courier New" panose="02070309020205020404"/>
                        </a:rPr>
                        <a:t>)________</a:t>
                      </a:r>
                      <a:r>
                        <a:rPr lang="en-US" sz="3000" b="1" kern="100" dirty="0">
                          <a:latin typeface="宋体" panose="02010600030101010101" pitchFamily="2" charset="-122"/>
                          <a:cs typeface="Times New Roman" panose="02020603050405020304"/>
                        </a:rPr>
                        <a:t>→</a:t>
                      </a:r>
                      <a:r>
                        <a:rPr lang="zh-CN" sz="3000" b="1" kern="100" dirty="0">
                          <a:latin typeface="Times New Roman" panose="02020603050405020304"/>
                          <a:cs typeface="Times New Roman" panose="02020603050405020304"/>
                        </a:rPr>
                        <a:t>坏的</a:t>
                      </a:r>
                      <a:r>
                        <a:rPr lang="zh-CN" sz="3000" b="1" kern="100" dirty="0">
                          <a:latin typeface="宋体" panose="02010600030101010101" pitchFamily="2" charset="-122"/>
                          <a:ea typeface="Times New Roman" panose="02020603050405020304"/>
                          <a:cs typeface="Courier New" panose="02070309020205020404"/>
                        </a:rPr>
                        <a:t> </a:t>
                      </a:r>
                      <a:r>
                        <a:rPr lang="en-US" sz="3000" b="1" i="1" kern="100" dirty="0">
                          <a:latin typeface="宋体" panose="02010600030101010101" pitchFamily="2" charset="-122"/>
                          <a:ea typeface="Times New Roman" panose="02020603050405020304"/>
                          <a:cs typeface="Courier New" panose="02070309020205020404"/>
                        </a:rPr>
                        <a:t>adj</a:t>
                      </a:r>
                      <a:r>
                        <a:rPr lang="en-US" sz="3000" b="1" kern="100" dirty="0">
                          <a:latin typeface="宋体" panose="02010600030101010101" pitchFamily="2" charset="-122"/>
                          <a:ea typeface="Times New Roman" panose="02020603050405020304"/>
                          <a:cs typeface="Courier New" panose="02070309020205020404"/>
                        </a:rPr>
                        <a:t>.________</a:t>
                      </a:r>
                      <a:endParaRPr lang="zh-CN" sz="30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114300" marR="1143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4461222" y="2625868"/>
            <a:ext cx="948529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57C6CF"/>
                </a:solidFill>
              </a:rPr>
              <a:t>break</a:t>
            </a:r>
            <a:endParaRPr kumimoji="0" lang="en-US" altLang="zh-CN" sz="2400" b="1" i="0" u="none" strike="noStrike" cap="none" normalizeH="0" baseline="0" dirty="0" smtClean="0">
              <a:ln>
                <a:noFill/>
              </a:ln>
              <a:solidFill>
                <a:srgbClr val="57C6CF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5953136" y="3267555"/>
            <a:ext cx="1120050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57C6CF"/>
                </a:solidFill>
              </a:rPr>
              <a:t>broken</a:t>
            </a:r>
            <a:endParaRPr kumimoji="0" lang="en-US" altLang="zh-CN" sz="2400" b="1" i="0" u="none" strike="noStrike" cap="none" normalizeH="0" baseline="0" dirty="0" smtClean="0">
              <a:ln>
                <a:noFill/>
              </a:ln>
              <a:solidFill>
                <a:srgbClr val="57C6CF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7811216" y="2647839"/>
            <a:ext cx="948529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57C6CF"/>
                </a:solidFill>
              </a:rPr>
              <a:t>broke</a:t>
            </a:r>
            <a:endParaRPr kumimoji="0" lang="en-US" altLang="zh-CN" sz="2400" b="1" i="0" u="none" strike="noStrike" cap="none" normalizeH="0" baseline="0" dirty="0" smtClean="0">
              <a:ln>
                <a:noFill/>
              </a:ln>
              <a:solidFill>
                <a:srgbClr val="57C6CF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2328591" y="3421696"/>
            <a:ext cx="1120050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57C6CF"/>
                </a:solidFill>
              </a:rPr>
              <a:t>broken</a:t>
            </a:r>
            <a:endParaRPr kumimoji="0" lang="en-US" altLang="zh-CN" sz="2400" b="1" i="0" u="none" strike="noStrike" cap="none" normalizeH="0" baseline="0" dirty="0" smtClean="0">
              <a:ln>
                <a:noFill/>
              </a:ln>
              <a:solidFill>
                <a:srgbClr val="57C6CF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7" grpId="0"/>
      <p:bldP spid="8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816444" y="958295"/>
          <a:ext cx="10412963" cy="3129236"/>
        </p:xfrm>
        <a:graphic>
          <a:graphicData uri="http://schemas.openxmlformats.org/drawingml/2006/table">
            <a:tbl>
              <a:tblPr/>
              <a:tblGrid>
                <a:gridCol w="8007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122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2923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 dirty="0">
                          <a:latin typeface="Times New Roman" panose="02020603050405020304"/>
                          <a:ea typeface="楷体_GB2312"/>
                          <a:cs typeface="Times New Roman" panose="02020603050405020304"/>
                        </a:rPr>
                        <a:t>短语互译</a:t>
                      </a:r>
                      <a:endParaRPr lang="zh-CN" sz="30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Times New Roman" panose="02020603050405020304"/>
                          <a:cs typeface="Courier New" panose="02070309020205020404"/>
                        </a:rPr>
                        <a:t>1.</a:t>
                      </a:r>
                      <a:r>
                        <a:rPr lang="zh-CN" sz="3000" b="1" kern="100" dirty="0">
                          <a:latin typeface="Times New Roman" panose="02020603050405020304"/>
                          <a:cs typeface="Times New Roman" panose="02020603050405020304"/>
                        </a:rPr>
                        <a:t>在路边</a:t>
                      </a:r>
                      <a:r>
                        <a:rPr lang="zh-CN" sz="3000" b="1" kern="100" dirty="0">
                          <a:latin typeface="宋体" panose="02010600030101010101" pitchFamily="2" charset="-122"/>
                          <a:ea typeface="Times New Roman" panose="02020603050405020304"/>
                          <a:cs typeface="Courier New" panose="02070309020205020404"/>
                        </a:rPr>
                        <a:t> </a:t>
                      </a:r>
                      <a:r>
                        <a:rPr lang="en-US" sz="3000" b="1" kern="100" dirty="0">
                          <a:latin typeface="宋体" panose="02010600030101010101" pitchFamily="2" charset="-122"/>
                          <a:ea typeface="Times New Roman" panose="02020603050405020304"/>
                          <a:cs typeface="Courier New" panose="02070309020205020404"/>
                        </a:rPr>
                        <a:t>____________</a:t>
                      </a:r>
                      <a:endParaRPr lang="zh-CN" sz="30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 smtClean="0">
                          <a:latin typeface="Times New Roman" panose="02020603050405020304"/>
                          <a:cs typeface="Courier New" panose="02070309020205020404"/>
                        </a:rPr>
                        <a:t>2</a:t>
                      </a:r>
                      <a:r>
                        <a:rPr lang="en-US" altLang="zh-CN" sz="3000" b="1" kern="100" dirty="0" smtClean="0">
                          <a:latin typeface="Times New Roman" panose="02020603050405020304"/>
                          <a:ea typeface="MingLiU_HKSCS" panose="02020500000000000000" charset="-120"/>
                          <a:cs typeface="Times New Roman" panose="02020603050405020304"/>
                        </a:rPr>
                        <a:t>.</a:t>
                      </a:r>
                      <a:r>
                        <a:rPr lang="en-US" sz="3000" b="1" kern="100" dirty="0" smtClean="0">
                          <a:latin typeface="Times New Roman" panose="02020603050405020304"/>
                          <a:cs typeface="Courier New" panose="02070309020205020404"/>
                        </a:rPr>
                        <a:t>(</a:t>
                      </a:r>
                      <a:r>
                        <a:rPr lang="zh-CN" sz="3000" b="1" kern="100" dirty="0">
                          <a:latin typeface="Times New Roman" panose="02020603050405020304"/>
                          <a:cs typeface="Times New Roman" panose="02020603050405020304"/>
                        </a:rPr>
                        <a:t>车辆或机器</a:t>
                      </a:r>
                      <a:r>
                        <a:rPr lang="en-US" sz="3000" b="1" kern="100" dirty="0">
                          <a:latin typeface="Times New Roman" panose="02020603050405020304"/>
                          <a:cs typeface="Courier New" panose="02070309020205020404"/>
                        </a:rPr>
                        <a:t>)</a:t>
                      </a:r>
                      <a:r>
                        <a:rPr lang="zh-CN" sz="3000" b="1" kern="100" dirty="0">
                          <a:latin typeface="Times New Roman" panose="02020603050405020304"/>
                          <a:cs typeface="Times New Roman" panose="02020603050405020304"/>
                        </a:rPr>
                        <a:t>出故障</a:t>
                      </a:r>
                      <a:r>
                        <a:rPr lang="zh-CN" sz="3000" b="1" kern="100" dirty="0">
                          <a:latin typeface="Times New Roman" panose="02020603050405020304"/>
                          <a:ea typeface="MingLiU_HKSCS" panose="02020500000000000000" charset="-120"/>
                          <a:cs typeface="Times New Roman" panose="02020603050405020304"/>
                        </a:rPr>
                        <a:t>，</a:t>
                      </a:r>
                      <a:r>
                        <a:rPr lang="zh-CN" sz="3000" b="1" kern="100" dirty="0">
                          <a:latin typeface="Times New Roman" panose="02020603050405020304"/>
                          <a:cs typeface="Times New Roman" panose="02020603050405020304"/>
                        </a:rPr>
                        <a:t>坏掉</a:t>
                      </a:r>
                      <a:r>
                        <a:rPr lang="zh-CN" sz="3000" b="1" kern="100" dirty="0">
                          <a:latin typeface="宋体" panose="02010600030101010101" pitchFamily="2" charset="-122"/>
                          <a:ea typeface="Times New Roman" panose="02020603050405020304"/>
                          <a:cs typeface="Courier New" panose="02070309020205020404"/>
                        </a:rPr>
                        <a:t> </a:t>
                      </a:r>
                      <a:r>
                        <a:rPr lang="en-US" sz="3000" b="1" kern="100" dirty="0" smtClean="0">
                          <a:latin typeface="宋体" panose="02010600030101010101" pitchFamily="2" charset="-122"/>
                          <a:ea typeface="Times New Roman" panose="02020603050405020304"/>
                          <a:cs typeface="Courier New" panose="02070309020205020404"/>
                        </a:rPr>
                        <a:t>____________</a:t>
                      </a: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 smtClean="0">
                          <a:latin typeface="+mn-lt"/>
                          <a:cs typeface="Courier New" panose="02070309020205020404"/>
                        </a:rPr>
                        <a:t>3.because of__</a:t>
                      </a:r>
                      <a:r>
                        <a:rPr lang="en-US" sz="3000" b="1" kern="100" dirty="0" smtClean="0">
                          <a:latin typeface="+mn-lt"/>
                          <a:ea typeface="仿宋_GB2312"/>
                          <a:cs typeface="Courier New" panose="02070309020205020404"/>
                        </a:rPr>
                        <a:t>________</a:t>
                      </a:r>
                      <a:r>
                        <a:rPr lang="en-US" sz="3000" b="1" kern="100" dirty="0" smtClean="0">
                          <a:latin typeface="+mn-lt"/>
                          <a:cs typeface="Courier New" panose="02070309020205020404"/>
                        </a:rPr>
                        <a:t>__</a:t>
                      </a:r>
                      <a:endParaRPr lang="zh-CN" altLang="en-US" sz="3000" b="1" kern="100" dirty="0" smtClean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 smtClean="0">
                          <a:latin typeface="+mn-lt"/>
                          <a:cs typeface="Courier New" panose="02070309020205020404"/>
                        </a:rPr>
                        <a:t>4</a:t>
                      </a:r>
                      <a:r>
                        <a:rPr lang="en-US" altLang="zh-CN" sz="3000" b="1" kern="100" dirty="0" smtClean="0">
                          <a:latin typeface="+mn-lt"/>
                          <a:ea typeface="MingLiU_HKSCS" panose="02020500000000000000" charset="-120"/>
                          <a:cs typeface="Times New Roman" panose="02020603050405020304"/>
                        </a:rPr>
                        <a:t>.</a:t>
                      </a:r>
                      <a:r>
                        <a:rPr lang="en-US" sz="3000" b="1" kern="100" dirty="0" smtClean="0">
                          <a:latin typeface="+mn-lt"/>
                          <a:cs typeface="Courier New" panose="02070309020205020404"/>
                        </a:rPr>
                        <a:t>fall over ____________</a:t>
                      </a:r>
                      <a:endParaRPr lang="zh-CN" altLang="en-US" sz="3000" b="1" kern="100" dirty="0" smtClean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114300" marR="1143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4206479" y="2365608"/>
            <a:ext cx="800219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57C6CF"/>
                </a:solidFill>
              </a:rPr>
              <a:t>由于</a:t>
            </a: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rgbClr val="57C6CF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290579" y="1016465"/>
            <a:ext cx="3094950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57C6CF"/>
                </a:solidFill>
              </a:rPr>
              <a:t>on the side of the road</a:t>
            </a: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rgbClr val="57C6CF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6862228" y="1731956"/>
            <a:ext cx="1745221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57C6CF"/>
                </a:solidFill>
              </a:rPr>
              <a:t>break down</a:t>
            </a: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rgbClr val="57C6CF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3855946" y="3176585"/>
            <a:ext cx="800219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57C6CF"/>
                </a:solidFill>
              </a:rPr>
              <a:t>跌倒</a:t>
            </a: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rgbClr val="57C6CF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格 2"/>
          <p:cNvGraphicFramePr>
            <a:graphicFrameLocks noGrp="1"/>
          </p:cNvGraphicFramePr>
          <p:nvPr/>
        </p:nvGraphicFramePr>
        <p:xfrm>
          <a:off x="575033" y="1181276"/>
          <a:ext cx="11103072" cy="5486400"/>
        </p:xfrm>
        <a:graphic>
          <a:graphicData uri="http://schemas.openxmlformats.org/drawingml/2006/table">
            <a:tbl>
              <a:tblPr/>
              <a:tblGrid>
                <a:gridCol w="6910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120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8332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 dirty="0">
                          <a:latin typeface="+mn-lt"/>
                          <a:ea typeface="楷体_GB2312"/>
                          <a:cs typeface="Times New Roman" panose="02020603050405020304"/>
                        </a:rPr>
                        <a:t>句型在线</a:t>
                      </a:r>
                      <a:endParaRPr lang="zh-CN" sz="3000" b="1" kern="100" dirty="0">
                        <a:latin typeface="+mn-lt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Times New Roman" panose="02020603050405020304"/>
                          <a:cs typeface="Courier New" panose="02070309020205020404"/>
                        </a:rPr>
                        <a:t>1.</a:t>
                      </a:r>
                      <a:r>
                        <a:rPr lang="zh-CN" sz="3000" b="1" kern="100" dirty="0">
                          <a:latin typeface="Times New Roman" panose="02020603050405020304"/>
                          <a:cs typeface="Times New Roman" panose="02020603050405020304"/>
                        </a:rPr>
                        <a:t>多么可怕的暴风雪啊！</a:t>
                      </a:r>
                      <a:endParaRPr lang="zh-CN" sz="30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Times New Roman" panose="02020603050405020304"/>
                          <a:cs typeface="Courier New" panose="02070309020205020404"/>
                        </a:rPr>
                        <a:t>________ a terrible snowstorm!</a:t>
                      </a:r>
                      <a:endParaRPr lang="zh-CN" sz="30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Times New Roman" panose="02020603050405020304"/>
                          <a:cs typeface="Courier New" panose="02070309020205020404"/>
                        </a:rPr>
                        <a:t>2. </a:t>
                      </a:r>
                      <a:r>
                        <a:rPr lang="zh-CN" sz="3000" b="1" kern="100" dirty="0">
                          <a:latin typeface="Times New Roman" panose="02020603050405020304"/>
                          <a:cs typeface="Times New Roman" panose="02020603050405020304"/>
                        </a:rPr>
                        <a:t>桑迪</a:t>
                      </a:r>
                      <a:r>
                        <a:rPr lang="zh-CN" sz="3000" b="1" kern="100" dirty="0">
                          <a:latin typeface="Times New Roman" panose="02020603050405020304"/>
                          <a:ea typeface="MingLiU_HKSCS" panose="02020500000000000000" charset="-120"/>
                          <a:cs typeface="Times New Roman" panose="02020603050405020304"/>
                        </a:rPr>
                        <a:t>，</a:t>
                      </a:r>
                      <a:r>
                        <a:rPr lang="zh-CN" sz="3000" b="1" kern="100" dirty="0">
                          <a:latin typeface="Times New Roman" panose="02020603050405020304"/>
                          <a:cs typeface="Times New Roman" panose="02020603050405020304"/>
                        </a:rPr>
                        <a:t>我看到你和你父母正站在路边。</a:t>
                      </a:r>
                      <a:endParaRPr lang="zh-CN" sz="30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Times New Roman" panose="02020603050405020304"/>
                          <a:cs typeface="Courier New" panose="02070309020205020404"/>
                        </a:rPr>
                        <a:t>Sandy, I saw you and your parents </a:t>
                      </a:r>
                      <a:r>
                        <a:rPr lang="en-US" sz="3000" b="1" kern="100" dirty="0" smtClean="0">
                          <a:latin typeface="Times New Roman" panose="02020603050405020304"/>
                          <a:cs typeface="Courier New" panose="02070309020205020404"/>
                        </a:rPr>
                        <a:t>________</a:t>
                      </a: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 smtClean="0">
                          <a:latin typeface="+mn-lt"/>
                          <a:cs typeface="Courier New" panose="02070309020205020404"/>
                        </a:rPr>
                        <a:t>________________________ of the road.</a:t>
                      </a:r>
                      <a:endParaRPr lang="zh-CN" altLang="en-US" sz="3000" b="1" kern="100" dirty="0" smtClean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 smtClean="0">
                          <a:latin typeface="+mn-lt"/>
                          <a:cs typeface="Courier New" panose="02070309020205020404"/>
                        </a:rPr>
                        <a:t>3. </a:t>
                      </a:r>
                      <a:r>
                        <a:rPr lang="zh-CN" altLang="en-US" sz="3000" b="1" kern="100" dirty="0" smtClean="0">
                          <a:latin typeface="+mn-lt"/>
                          <a:cs typeface="Times New Roman" panose="02020603050405020304"/>
                        </a:rPr>
                        <a:t>因为天气冷</a:t>
                      </a:r>
                      <a:r>
                        <a:rPr lang="zh-CN" altLang="en-US" sz="3000" b="1" kern="100" dirty="0" smtClean="0">
                          <a:latin typeface="+mn-lt"/>
                          <a:ea typeface="MingLiU_HKSCS" panose="02020500000000000000" charset="-120"/>
                          <a:cs typeface="Times New Roman" panose="02020603050405020304"/>
                        </a:rPr>
                        <a:t>，</a:t>
                      </a:r>
                      <a:r>
                        <a:rPr lang="zh-CN" altLang="en-US" sz="3000" b="1" kern="100" dirty="0" smtClean="0">
                          <a:latin typeface="+mn-lt"/>
                          <a:cs typeface="Times New Roman" panose="02020603050405020304"/>
                        </a:rPr>
                        <a:t>我爸爸的汽车出故障了。</a:t>
                      </a:r>
                      <a:endParaRPr lang="zh-CN" altLang="en-US" sz="3000" b="1" kern="100" dirty="0" smtClean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 smtClean="0">
                          <a:latin typeface="+mn-lt"/>
                          <a:cs typeface="Courier New" panose="02070309020205020404"/>
                        </a:rPr>
                        <a:t>My dad's car ________________ because of the cold weather</a:t>
                      </a:r>
                      <a:endParaRPr lang="zh-CN" altLang="en-US" sz="3000" b="1" kern="100" dirty="0" smtClean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114300" marR="1143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4100429" y="5384410"/>
            <a:ext cx="2142698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r>
              <a:rPr lang="en-US" sz="2400" b="1" dirty="0" smtClean="0">
                <a:solidFill>
                  <a:srgbClr val="57C6CF"/>
                </a:solidFill>
              </a:rPr>
              <a:t>broke down</a:t>
            </a:r>
            <a:endParaRPr lang="zh-CN" altLang="en-US" sz="2400" b="1" dirty="0">
              <a:solidFill>
                <a:srgbClr val="57C6CF"/>
              </a:solidFill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577867" y="1961096"/>
            <a:ext cx="1244222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57C6CF"/>
                </a:solidFill>
              </a:rPr>
              <a:t>What</a:t>
            </a:r>
            <a:endParaRPr kumimoji="0" lang="en-US" altLang="zh-CN" sz="2400" b="1" i="0" u="none" strike="noStrike" cap="none" normalizeH="0" baseline="0" dirty="0" smtClean="0">
              <a:ln>
                <a:noFill/>
              </a:ln>
              <a:solidFill>
                <a:srgbClr val="57C6CF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796232" y="3994612"/>
            <a:ext cx="3098042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r>
              <a:rPr lang="en-US" sz="2400" b="1" dirty="0" smtClean="0">
                <a:solidFill>
                  <a:srgbClr val="57C6CF"/>
                </a:solidFill>
              </a:rPr>
              <a:t>standing on the side</a:t>
            </a:r>
            <a:endParaRPr lang="zh-CN" altLang="en-US" sz="2400" b="1" dirty="0">
              <a:solidFill>
                <a:srgbClr val="57C6C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格 2"/>
          <p:cNvGraphicFramePr>
            <a:graphicFrameLocks noGrp="1"/>
          </p:cNvGraphicFramePr>
          <p:nvPr/>
        </p:nvGraphicFramePr>
        <p:xfrm>
          <a:off x="955892" y="1136537"/>
          <a:ext cx="10250367" cy="2851802"/>
        </p:xfrm>
        <a:graphic>
          <a:graphicData uri="http://schemas.openxmlformats.org/drawingml/2006/table">
            <a:tbl>
              <a:tblPr/>
              <a:tblGrid>
                <a:gridCol w="7024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478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51802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3000" b="1" kern="100" dirty="0" smtClean="0">
                          <a:solidFill>
                            <a:schemeClr val="tx1"/>
                          </a:solidFill>
                          <a:latin typeface="+mn-lt"/>
                          <a:ea typeface="楷体_GB2312"/>
                          <a:cs typeface="Times New Roman" panose="02020603050405020304"/>
                        </a:rPr>
                        <a:t>语法聚焦</a:t>
                      </a:r>
                      <a:endParaRPr lang="zh-CN" sz="3000" b="1" kern="100" dirty="0">
                        <a:solidFill>
                          <a:schemeClr val="tx1"/>
                        </a:solidFill>
                        <a:latin typeface="+mn-lt"/>
                        <a:ea typeface="楷体_GB231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3000" b="1" kern="100" dirty="0" smtClean="0">
                        <a:latin typeface="Times New Roman" panose="02020603050405020304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 smtClean="0">
                          <a:latin typeface="Times New Roman" panose="02020603050405020304"/>
                          <a:cs typeface="Courier New" panose="02070309020205020404"/>
                        </a:rPr>
                        <a:t>1</a:t>
                      </a:r>
                      <a:r>
                        <a:rPr lang="en-US" sz="3000" b="1" kern="100" dirty="0">
                          <a:latin typeface="Times New Roman" panose="02020603050405020304"/>
                          <a:cs typeface="Courier New" panose="02070309020205020404"/>
                        </a:rPr>
                        <a:t>.</a:t>
                      </a:r>
                      <a:r>
                        <a:rPr lang="zh-CN" sz="3000" b="1" kern="100" dirty="0">
                          <a:latin typeface="Times New Roman" panose="02020603050405020304"/>
                          <a:cs typeface="Times New Roman" panose="02020603050405020304"/>
                        </a:rPr>
                        <a:t>过去进行</a:t>
                      </a:r>
                      <a:r>
                        <a:rPr lang="zh-CN" sz="3000" b="1" kern="100" dirty="0" smtClean="0">
                          <a:latin typeface="Times New Roman" panose="02020603050405020304"/>
                          <a:cs typeface="Times New Roman" panose="02020603050405020304"/>
                        </a:rPr>
                        <a:t>时</a:t>
                      </a:r>
                      <a:endParaRPr lang="en-US" altLang="zh-CN" sz="3000" b="1" kern="100" dirty="0" smtClean="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2.when, while</a:t>
                      </a:r>
                      <a:r>
                        <a:rPr lang="zh-CN" altLang="en-US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与</a:t>
                      </a:r>
                      <a:r>
                        <a:rPr lang="en-US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as</a:t>
                      </a:r>
                      <a:r>
                        <a:rPr lang="zh-CN" altLang="en-US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的用法</a:t>
                      </a:r>
                      <a:endParaRPr lang="zh-CN" altLang="en-US" sz="3000" b="1" kern="100" dirty="0" smtClean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zh-CN" sz="30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114300" marR="1143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5"/>
          <p:cNvGrpSpPr/>
          <p:nvPr/>
        </p:nvGrpSpPr>
        <p:grpSpPr>
          <a:xfrm>
            <a:off x="586104" y="972820"/>
            <a:ext cx="3379186" cy="584835"/>
            <a:chOff x="923" y="1532"/>
            <a:chExt cx="3722" cy="921"/>
          </a:xfrm>
        </p:grpSpPr>
        <p:pic>
          <p:nvPicPr>
            <p:cNvPr id="17" name="图片 16" descr="00 图标-04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923" y="1552"/>
              <a:ext cx="3695" cy="882"/>
            </a:xfrm>
            <a:prstGeom prst="rect">
              <a:avLst/>
            </a:prstGeom>
          </p:spPr>
        </p:pic>
        <p:sp>
          <p:nvSpPr>
            <p:cNvPr id="18" name="文本框 3"/>
            <p:cNvSpPr txBox="1"/>
            <p:nvPr/>
          </p:nvSpPr>
          <p:spPr>
            <a:xfrm>
              <a:off x="1156" y="1532"/>
              <a:ext cx="3489" cy="9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3200" dirty="0" smtClean="0">
                  <a:solidFill>
                    <a:schemeClr val="bg1"/>
                  </a:solidFill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课堂互动探究　　　　　　　　　　</a:t>
              </a:r>
            </a:p>
          </p:txBody>
        </p:sp>
      </p:grpSp>
      <p:sp>
        <p:nvSpPr>
          <p:cNvPr id="6" name="Rectangle 10"/>
          <p:cNvSpPr/>
          <p:nvPr/>
        </p:nvSpPr>
        <p:spPr>
          <a:xfrm>
            <a:off x="518160" y="1778318"/>
            <a:ext cx="1518364" cy="492443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zh-CN" altLang="en-US" sz="2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词汇点睛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94515" y="2313991"/>
            <a:ext cx="722189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/>
              <a:t>break </a:t>
            </a:r>
            <a:r>
              <a:rPr lang="en-US" sz="3000" b="1" i="1" dirty="0" smtClean="0"/>
              <a:t>vi</a:t>
            </a:r>
            <a:r>
              <a:rPr lang="en-US" sz="3000" b="1" dirty="0" smtClean="0"/>
              <a:t>.</a:t>
            </a:r>
            <a:r>
              <a:rPr lang="zh-CN" altLang="en-US" sz="3000" b="1" dirty="0" smtClean="0"/>
              <a:t>损坏；打破</a:t>
            </a:r>
            <a:endParaRPr lang="zh-CN" altLang="en-US" sz="3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41170" y="2911149"/>
            <a:ext cx="1136507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 b="1" dirty="0" smtClean="0">
                <a:solidFill>
                  <a:schemeClr val="accent2"/>
                </a:solidFill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</a:rPr>
              <a:t>观察</a:t>
            </a:r>
            <a:r>
              <a:rPr lang="en-US" sz="3000" b="1" dirty="0" smtClean="0">
                <a:solidFill>
                  <a:schemeClr val="accent2"/>
                </a:solidFill>
              </a:rPr>
              <a:t>] </a:t>
            </a:r>
            <a:r>
              <a:rPr lang="en-US" sz="3000" b="1" dirty="0" smtClean="0"/>
              <a:t>My dad's car </a:t>
            </a:r>
            <a:r>
              <a:rPr lang="en-US" sz="3000" b="1" i="1" dirty="0" smtClean="0"/>
              <a:t>broke</a:t>
            </a:r>
            <a:r>
              <a:rPr lang="en-US" sz="3000" b="1" dirty="0" smtClean="0"/>
              <a:t> down because of the cold weather.</a:t>
            </a:r>
            <a:endParaRPr lang="zh-CN" altLang="en-US" sz="3000" b="1" dirty="0" smtClean="0"/>
          </a:p>
          <a:p>
            <a:pPr>
              <a:lnSpc>
                <a:spcPct val="150000"/>
              </a:lnSpc>
            </a:pPr>
            <a:r>
              <a:rPr lang="zh-CN" altLang="en-US" sz="3000" b="1" dirty="0" smtClean="0"/>
              <a:t>因为天气冷，我爸爸的汽车出故障了。</a:t>
            </a:r>
          </a:p>
          <a:p>
            <a:pPr>
              <a:lnSpc>
                <a:spcPct val="150000"/>
              </a:lnSpc>
            </a:pPr>
            <a:r>
              <a:rPr lang="en-US" sz="3000" b="1" dirty="0" smtClean="0"/>
              <a:t>My heart would </a:t>
            </a:r>
            <a:r>
              <a:rPr lang="en-US" sz="3000" b="1" i="1" dirty="0" smtClean="0"/>
              <a:t>break</a:t>
            </a:r>
            <a:r>
              <a:rPr lang="en-US" sz="3000" b="1" dirty="0" smtClean="0"/>
              <a:t> when I heard the news.</a:t>
            </a:r>
            <a:endParaRPr lang="zh-CN" altLang="en-US" sz="3000" b="1" dirty="0" smtClean="0"/>
          </a:p>
          <a:p>
            <a:pPr>
              <a:lnSpc>
                <a:spcPct val="150000"/>
              </a:lnSpc>
            </a:pPr>
            <a:r>
              <a:rPr lang="zh-CN" altLang="en-US" sz="3000" b="1" dirty="0" smtClean="0"/>
              <a:t>我听到这则消息时，心都要碎了。</a:t>
            </a:r>
            <a:endParaRPr lang="zh-CN" altLang="en-US" sz="3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08215" y="5725409"/>
            <a:ext cx="1068355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chemeClr val="accent2"/>
                </a:solidFill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</a:rPr>
              <a:t>探究</a:t>
            </a:r>
            <a:r>
              <a:rPr lang="en-US" sz="3000" b="1" dirty="0" smtClean="0">
                <a:solidFill>
                  <a:schemeClr val="accent2"/>
                </a:solidFill>
              </a:rPr>
              <a:t>] </a:t>
            </a:r>
            <a:r>
              <a:rPr lang="en-US" sz="3000" b="1" dirty="0" smtClean="0"/>
              <a:t>break</a:t>
            </a:r>
            <a:r>
              <a:rPr lang="zh-CN" altLang="en-US" sz="3000" b="1" dirty="0" smtClean="0"/>
              <a:t>作</a:t>
            </a:r>
            <a:r>
              <a:rPr lang="en-US" sz="3000" b="1" dirty="0" smtClean="0"/>
              <a:t>________</a:t>
            </a:r>
            <a:r>
              <a:rPr lang="zh-CN" altLang="en-US" sz="3000" b="1" dirty="0" smtClean="0"/>
              <a:t>动词时，通常由物作主语。</a:t>
            </a:r>
            <a:endParaRPr lang="zh-CN" altLang="en-US" sz="3000" b="1" dirty="0"/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3234521" y="5769459"/>
            <a:ext cx="1173707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57C6CF"/>
                </a:solidFill>
              </a:rPr>
              <a:t>不及物</a:t>
            </a:r>
            <a:endParaRPr kumimoji="0" lang="en-US" altLang="zh-CN" sz="2400" b="1" i="0" u="none" strike="noStrike" cap="none" normalizeH="0" baseline="0" dirty="0" smtClean="0">
              <a:ln>
                <a:noFill/>
              </a:ln>
              <a:solidFill>
                <a:srgbClr val="57C6CF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4272336" y="1132701"/>
            <a:ext cx="1173707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57C6CF"/>
                </a:solidFill>
              </a:rPr>
              <a:t>及物</a:t>
            </a:r>
            <a:endParaRPr kumimoji="0" lang="en-US" altLang="zh-CN" sz="2400" b="1" i="0" u="none" strike="noStrike" cap="none" normalizeH="0" baseline="0" dirty="0" smtClean="0">
              <a:ln>
                <a:noFill/>
              </a:ln>
              <a:solidFill>
                <a:srgbClr val="57C6CF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97677" y="995391"/>
            <a:ext cx="11099048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 b="1" dirty="0" smtClean="0">
                <a:solidFill>
                  <a:schemeClr val="accent2"/>
                </a:solidFill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</a:rPr>
              <a:t>拓展</a:t>
            </a:r>
            <a:r>
              <a:rPr lang="en-US" sz="3000" b="1" dirty="0" smtClean="0">
                <a:solidFill>
                  <a:schemeClr val="accent2"/>
                </a:solidFill>
              </a:rPr>
              <a:t>] </a:t>
            </a:r>
            <a:r>
              <a:rPr lang="en-US" sz="3000" b="1" dirty="0" smtClean="0"/>
              <a:t>break</a:t>
            </a:r>
            <a:r>
              <a:rPr lang="zh-CN" altLang="en-US" sz="3000" b="1" dirty="0" smtClean="0"/>
              <a:t>还可作</a:t>
            </a:r>
            <a:r>
              <a:rPr lang="en-US" sz="3000" b="1" dirty="0" smtClean="0"/>
              <a:t>________</a:t>
            </a:r>
            <a:r>
              <a:rPr lang="zh-CN" altLang="en-US" sz="3000" b="1" dirty="0" smtClean="0"/>
              <a:t>动词，意为</a:t>
            </a:r>
            <a:r>
              <a:rPr lang="en-US" sz="3000" b="1" dirty="0" smtClean="0"/>
              <a:t>“</a:t>
            </a:r>
            <a:r>
              <a:rPr lang="zh-CN" altLang="en-US" sz="3000" b="1" dirty="0" smtClean="0"/>
              <a:t>打破，打碎</a:t>
            </a:r>
            <a:r>
              <a:rPr lang="en-US" sz="3000" b="1" dirty="0" smtClean="0"/>
              <a:t>”</a:t>
            </a:r>
            <a:r>
              <a:rPr lang="zh-CN" altLang="en-US" sz="3000" b="1" dirty="0" smtClean="0"/>
              <a:t>；也可作</a:t>
            </a:r>
            <a:r>
              <a:rPr lang="en-US" sz="3000" b="1" dirty="0" smtClean="0"/>
              <a:t>________</a:t>
            </a:r>
            <a:r>
              <a:rPr lang="zh-CN" altLang="en-US" sz="3000" b="1" dirty="0" smtClean="0"/>
              <a:t>，意为</a:t>
            </a:r>
            <a:r>
              <a:rPr lang="en-US" sz="3000" b="1" dirty="0" smtClean="0"/>
              <a:t>“</a:t>
            </a:r>
            <a:r>
              <a:rPr lang="zh-CN" altLang="en-US" sz="3000" b="1" dirty="0" smtClean="0"/>
              <a:t>休息，暂停</a:t>
            </a:r>
            <a:r>
              <a:rPr lang="en-US" sz="3000" b="1" dirty="0" smtClean="0"/>
              <a:t>”</a:t>
            </a:r>
            <a:r>
              <a:rPr lang="zh-CN" altLang="en-US" sz="3000" b="1" dirty="0" smtClean="0"/>
              <a:t>，常用短语为</a:t>
            </a:r>
            <a:r>
              <a:rPr lang="en-US" sz="3000" b="1" dirty="0" smtClean="0"/>
              <a:t>____________</a:t>
            </a:r>
            <a:r>
              <a:rPr lang="zh-CN" altLang="en-US" sz="3000" b="1" dirty="0" smtClean="0"/>
              <a:t>，意为</a:t>
            </a:r>
            <a:r>
              <a:rPr lang="en-US" sz="3000" b="1" dirty="0" smtClean="0"/>
              <a:t>“</a:t>
            </a:r>
            <a:r>
              <a:rPr lang="zh-CN" altLang="en-US" sz="3000" b="1" dirty="0" smtClean="0"/>
              <a:t>休息一会儿</a:t>
            </a:r>
            <a:r>
              <a:rPr lang="en-US" sz="3000" b="1" dirty="0" smtClean="0"/>
              <a:t>”</a:t>
            </a:r>
            <a:r>
              <a:rPr lang="zh-CN" altLang="en-US" sz="3000" b="1" dirty="0" smtClean="0"/>
              <a:t>。</a:t>
            </a:r>
            <a:r>
              <a:rPr lang="en-US" sz="3000" b="1" dirty="0" smtClean="0"/>
              <a:t>________</a:t>
            </a:r>
            <a:r>
              <a:rPr lang="zh-CN" altLang="en-US" sz="3000" b="1" dirty="0" smtClean="0"/>
              <a:t>为形容词，意为</a:t>
            </a:r>
            <a:r>
              <a:rPr lang="en-US" sz="3000" b="1" dirty="0" smtClean="0"/>
              <a:t>“</a:t>
            </a:r>
            <a:r>
              <a:rPr lang="zh-CN" altLang="en-US" sz="3000" b="1" dirty="0" smtClean="0"/>
              <a:t>破碎的，坏掉的</a:t>
            </a:r>
            <a:r>
              <a:rPr lang="en-US" sz="3000" b="1" dirty="0" smtClean="0"/>
              <a:t>”</a:t>
            </a:r>
            <a:r>
              <a:rPr lang="zh-CN" altLang="en-US" sz="3000" b="1" dirty="0" smtClean="0"/>
              <a:t>。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09133" y="3044830"/>
            <a:ext cx="10683551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 b="1" dirty="0" smtClean="0">
                <a:solidFill>
                  <a:schemeClr val="accent2"/>
                </a:solidFill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</a:rPr>
              <a:t>搭配</a:t>
            </a:r>
            <a:r>
              <a:rPr lang="en-US" sz="3000" b="1" dirty="0" smtClean="0">
                <a:solidFill>
                  <a:schemeClr val="accent2"/>
                </a:solidFill>
              </a:rPr>
              <a:t>]</a:t>
            </a:r>
            <a:endParaRPr lang="zh-CN" altLang="en-US" sz="3000" b="1" dirty="0" smtClean="0"/>
          </a:p>
        </p:txBody>
      </p:sp>
      <p:pic>
        <p:nvPicPr>
          <p:cNvPr id="1026" name="Picture 2" descr="SWD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88248" y="4307147"/>
            <a:ext cx="9609058" cy="1219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053739" y="1858307"/>
            <a:ext cx="1173707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dirty="0" smtClean="0"/>
              <a:t> </a:t>
            </a:r>
            <a:r>
              <a:rPr lang="zh-CN" altLang="en-US" sz="2400" b="1" dirty="0" smtClean="0">
                <a:solidFill>
                  <a:srgbClr val="57C6CF"/>
                </a:solidFill>
              </a:rPr>
              <a:t>名词</a:t>
            </a:r>
            <a:endParaRPr kumimoji="0" lang="en-US" altLang="zh-CN" sz="2400" b="1" i="0" u="none" strike="noStrike" cap="none" normalizeH="0" baseline="0" dirty="0" smtClean="0">
              <a:ln>
                <a:noFill/>
              </a:ln>
              <a:solidFill>
                <a:srgbClr val="57C6CF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8207441" y="1833286"/>
            <a:ext cx="2870134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57C6CF"/>
                </a:solidFill>
              </a:rPr>
              <a:t>have/take a break</a:t>
            </a:r>
            <a:endParaRPr kumimoji="0" lang="en-US" altLang="zh-CN" sz="2400" b="1" i="0" u="none" strike="noStrike" cap="none" normalizeH="0" baseline="0" dirty="0" smtClean="0">
              <a:ln>
                <a:noFill/>
              </a:ln>
              <a:solidFill>
                <a:srgbClr val="57C6CF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4126759" y="2502026"/>
            <a:ext cx="1397741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r>
              <a:rPr lang="en-US" sz="2400" b="1" dirty="0" smtClean="0">
                <a:solidFill>
                  <a:srgbClr val="57C6CF"/>
                </a:solidFill>
              </a:rPr>
              <a:t>broken</a:t>
            </a:r>
            <a:endParaRPr lang="zh-CN" altLang="en-US" sz="2400" b="1" dirty="0">
              <a:solidFill>
                <a:srgbClr val="57C6C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  <p:bldP spid="11" grpId="0"/>
      <p:bldP spid="6" grpId="0"/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03853" y="858834"/>
            <a:ext cx="32190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活学活用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6557" y="1272871"/>
            <a:ext cx="1068355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 b="1" dirty="0" smtClean="0"/>
              <a:t>(1)[2018·</a:t>
            </a:r>
            <a:r>
              <a:rPr lang="zh-CN" altLang="en-US" sz="3000" b="1" dirty="0" smtClean="0"/>
              <a:t>常州</a:t>
            </a:r>
            <a:r>
              <a:rPr lang="en-US" altLang="zh-CN" sz="3000" b="1" dirty="0" smtClean="0"/>
              <a:t>]</a:t>
            </a:r>
            <a:r>
              <a:rPr lang="en-US" sz="3000" b="1" dirty="0" smtClean="0"/>
              <a:t>—Manager, all the machines ________ just now!</a:t>
            </a:r>
            <a:endParaRPr lang="zh-CN" altLang="en-US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—</a:t>
            </a:r>
            <a:r>
              <a:rPr lang="en-US" sz="3000" b="1" dirty="0" smtClean="0"/>
              <a:t>What? Call the engineer at once.</a:t>
            </a:r>
            <a:endParaRPr lang="zh-CN" altLang="en-US" sz="3000" b="1" dirty="0" smtClean="0"/>
          </a:p>
          <a:p>
            <a:pPr>
              <a:lnSpc>
                <a:spcPct val="150000"/>
              </a:lnSpc>
            </a:pPr>
            <a:r>
              <a:rPr lang="en-US" sz="3000" b="1" dirty="0" err="1" smtClean="0"/>
              <a:t>A</a:t>
            </a:r>
            <a:r>
              <a:rPr lang="en-US" altLang="zh-CN" sz="3000" b="1" dirty="0" err="1" smtClean="0"/>
              <a:t>.</a:t>
            </a:r>
            <a:r>
              <a:rPr lang="en-US" sz="3000" b="1" dirty="0" err="1" smtClean="0"/>
              <a:t>broke</a:t>
            </a:r>
            <a:r>
              <a:rPr lang="en-US" sz="3000" b="1" dirty="0" smtClean="0"/>
              <a:t> down  </a:t>
            </a:r>
            <a:r>
              <a:rPr lang="zh-CN" altLang="en-US" sz="3000" b="1" dirty="0" smtClean="0"/>
              <a:t>                           </a:t>
            </a:r>
            <a:r>
              <a:rPr lang="en-US" sz="3000" b="1" dirty="0" err="1" smtClean="0"/>
              <a:t>B</a:t>
            </a:r>
            <a:r>
              <a:rPr lang="en-US" altLang="zh-CN" sz="3000" b="1" dirty="0" err="1" smtClean="0"/>
              <a:t>.</a:t>
            </a:r>
            <a:r>
              <a:rPr lang="en-US" sz="3000" b="1" dirty="0" err="1" smtClean="0"/>
              <a:t>turned</a:t>
            </a:r>
            <a:r>
              <a:rPr lang="en-US" sz="3000" b="1" dirty="0" smtClean="0"/>
              <a:t> down</a:t>
            </a:r>
            <a:endParaRPr lang="zh-CN" altLang="en-US" sz="3000" b="1" dirty="0" smtClean="0"/>
          </a:p>
          <a:p>
            <a:pPr>
              <a:lnSpc>
                <a:spcPct val="150000"/>
              </a:lnSpc>
            </a:pPr>
            <a:r>
              <a:rPr lang="en-US" sz="3000" b="1" dirty="0" err="1" smtClean="0"/>
              <a:t>C</a:t>
            </a:r>
            <a:r>
              <a:rPr lang="en-US" altLang="zh-CN" sz="3000" b="1" dirty="0" err="1" smtClean="0"/>
              <a:t>.</a:t>
            </a:r>
            <a:r>
              <a:rPr lang="en-US" sz="3000" b="1" dirty="0" err="1" smtClean="0"/>
              <a:t>broke</a:t>
            </a:r>
            <a:r>
              <a:rPr lang="en-US" sz="3000" b="1" dirty="0" smtClean="0"/>
              <a:t> out  </a:t>
            </a:r>
            <a:r>
              <a:rPr lang="zh-CN" altLang="en-US" sz="3000" b="1" dirty="0" smtClean="0"/>
              <a:t>                               </a:t>
            </a:r>
            <a:r>
              <a:rPr lang="en-US" sz="3000" b="1" dirty="0" err="1" smtClean="0"/>
              <a:t>D</a:t>
            </a:r>
            <a:r>
              <a:rPr lang="en-US" altLang="zh-CN" sz="3000" b="1" dirty="0" err="1" smtClean="0"/>
              <a:t>.</a:t>
            </a:r>
            <a:r>
              <a:rPr lang="en-US" sz="3000" b="1" dirty="0" err="1" smtClean="0"/>
              <a:t>turned</a:t>
            </a:r>
            <a:r>
              <a:rPr lang="en-US" sz="3000" b="1" dirty="0" smtClean="0"/>
              <a:t> out</a:t>
            </a:r>
            <a:endParaRPr lang="zh-CN" altLang="en-US" sz="3000" b="1" dirty="0" smtClean="0"/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8512715" y="1458777"/>
            <a:ext cx="467436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zh-CN" sz="2400" b="1" dirty="0" smtClean="0">
                <a:solidFill>
                  <a:srgbClr val="57C6C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rgbClr val="57C6CF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endParaRPr kumimoji="0" lang="en-US" altLang="zh-CN" sz="2400" b="1" i="0" u="none" strike="noStrike" cap="none" normalizeH="0" baseline="0" dirty="0" smtClean="0">
              <a:ln>
                <a:noFill/>
              </a:ln>
              <a:solidFill>
                <a:srgbClr val="57C6CF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1022" y="3975128"/>
            <a:ext cx="10683551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[</a:t>
            </a:r>
            <a:r>
              <a:rPr lang="zh-CN" altLang="en-US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解析</a:t>
            </a:r>
            <a:r>
              <a:rPr lang="en-US" altLang="zh-CN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]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考查动词短语辨析。</a:t>
            </a:r>
            <a:r>
              <a:rPr 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break down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意为“</a:t>
            </a:r>
            <a:r>
              <a:rPr 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(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车辆或机器</a:t>
            </a:r>
            <a:r>
              <a:rPr 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)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出故障，坏掉”；</a:t>
            </a:r>
            <a:r>
              <a:rPr 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turn down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意为</a:t>
            </a:r>
            <a:r>
              <a:rPr 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“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调低</a:t>
            </a:r>
            <a:r>
              <a:rPr 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(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声音</a:t>
            </a:r>
            <a:r>
              <a:rPr 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)”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；</a:t>
            </a:r>
            <a:r>
              <a:rPr 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break out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意为</a:t>
            </a:r>
            <a:r>
              <a:rPr 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“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爆发</a:t>
            </a:r>
            <a:r>
              <a:rPr 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”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；</a:t>
            </a:r>
            <a:r>
              <a:rPr 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turn out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意为</a:t>
            </a:r>
            <a:r>
              <a:rPr 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“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证明是</a:t>
            </a:r>
            <a:r>
              <a:rPr 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……”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。句意：</a:t>
            </a:r>
            <a:r>
              <a:rPr 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“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经理，刚才所有机器都坏了！</a:t>
            </a:r>
            <a:r>
              <a:rPr 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”“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什么？立刻给工程师打电话。</a:t>
            </a:r>
            <a:r>
              <a:rPr 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”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故选</a:t>
            </a:r>
            <a:r>
              <a:rPr 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A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。</a:t>
            </a:r>
            <a:endParaRPr lang="zh-CN" altLang="en-US" sz="2600" b="1" dirty="0">
              <a:latin typeface="仿宋" panose="02010609060101010101" pitchFamily="49" charset="-122"/>
              <a:ea typeface="仿宋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8" grpId="0"/>
      <p:bldP spid="7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1835747" y="1921195"/>
            <a:ext cx="1120050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57C6CF"/>
                </a:solidFill>
              </a:rPr>
              <a:t>broken</a:t>
            </a:r>
            <a:endParaRPr kumimoji="0" lang="en-US" altLang="zh-CN" sz="2400" b="1" i="0" u="none" strike="noStrike" cap="none" normalizeH="0" baseline="0" dirty="0" smtClean="0">
              <a:ln>
                <a:noFill/>
              </a:ln>
              <a:solidFill>
                <a:srgbClr val="57C6CF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69823" y="1066549"/>
            <a:ext cx="10683551" cy="13896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 b="1" dirty="0" smtClean="0"/>
              <a:t>(2)[2018·</a:t>
            </a:r>
            <a:r>
              <a:rPr lang="zh-CN" altLang="en-US" sz="3000" b="1" dirty="0" smtClean="0"/>
              <a:t>兰州</a:t>
            </a:r>
            <a:r>
              <a:rPr lang="en-US" altLang="zh-CN" sz="3000" b="1" dirty="0" smtClean="0"/>
              <a:t>]</a:t>
            </a:r>
            <a:r>
              <a:rPr lang="en-US" sz="3000" b="1" dirty="0" smtClean="0"/>
              <a:t>I didn't watch TV last night, because my TV set was ________(break)</a:t>
            </a:r>
            <a:r>
              <a:rPr lang="zh-CN" altLang="en-US" sz="3000" b="1" dirty="0" smtClean="0"/>
              <a:t>．</a:t>
            </a:r>
            <a:endParaRPr lang="zh-CN" altLang="en-US" sz="3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7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EMPLATE_CATEGORY" val="custom"/>
  <p:tag name="KSO_WM_TEMPLATE_INDEX" val="2019657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TYPE" val="i"/>
  <p:tag name="KSO_WM_UNIT_INDEX" val="1"/>
  <p:tag name="KSO_WM_UNIT_ID" val="_3*i*1"/>
  <p:tag name="KSO_WM_UNIT_LAYERLEVEL" val="1"/>
  <p:tag name="KSO_WM_TAG_VERSION" val="1.0"/>
  <p:tag name="KSO_WM_BEAUTIFY_FLAG" val="#wm#"/>
  <p:tag name="KSO_WM_UNIT_DIAGRAM_ISNUMVISUAL" val="0"/>
  <p:tag name="KSO_WM_UNIT_DIAGRAM_ISREFERUNIT" val="0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EMPLATE_CATEGORY" val="custom"/>
  <p:tag name="KSO_WM_TEMPLATE_INDEX" val="20196575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ID" val="_11*i*2"/>
  <p:tag name="KSO_WM_UNIT_LAYERLEVEL" val="1"/>
  <p:tag name="KSO_WM_TAG_VERSION" val="1.0"/>
  <p:tag name="KSO_WM_BEAUTIFY_FLAG" val="#wm#"/>
  <p:tag name="KSO_WM_UNIT_TYPE" val="i"/>
  <p:tag name="KSO_WM_UNIT_INDEX" val="2"/>
  <p:tag name="KSO_WM_UNIT_DIAGRAM_ISNUMVISUAL" val="0"/>
  <p:tag name="KSO_WM_UNIT_DIAGRAM_ISREFERUNIT" val="0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ID" val="_11*i*3"/>
  <p:tag name="KSO_WM_UNIT_LAYERLEVEL" val="1"/>
  <p:tag name="KSO_WM_TAG_VERSION" val="1.0"/>
  <p:tag name="KSO_WM_BEAUTIFY_FLAG" val="#wm#"/>
  <p:tag name="KSO_WM_UNIT_TYPE" val="i"/>
  <p:tag name="KSO_WM_UNIT_INDEX" val="3"/>
  <p:tag name="KSO_WM_UNIT_DIAGRAM_ISNUMVISUAL" val="0"/>
  <p:tag name="KSO_WM_UNIT_DIAGRAM_ISREFERUNIT" val="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COMBINE_RELATE_SLIDE_ID" val="background20180947_1"/>
  <p:tag name="KSO_WM_TEMPLATE_CATEGORY" val="custom"/>
  <p:tag name="KSO_WM_TEMPLATE_INDEX" val="20196575"/>
  <p:tag name="KSO_WM_TEMPLATE_SUBCATEGORY" val="0"/>
  <p:tag name="KSO_WM_TEMPLATE_THUMBS_INDEX" val="1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ID" val="_11*i*4"/>
  <p:tag name="KSO_WM_UNIT_LAYERLEVEL" val="1"/>
  <p:tag name="KSO_WM_TAG_VERSION" val="1.0"/>
  <p:tag name="KSO_WM_BEAUTIFY_FLAG" val="#wm#"/>
  <p:tag name="KSO_WM_UNIT_TYPE" val="i"/>
  <p:tag name="KSO_WM_UNIT_INDEX" val="4"/>
  <p:tag name="KSO_WM_UNIT_DIAGRAM_ISNUMVISUAL" val="0"/>
  <p:tag name="KSO_WM_UNIT_DIAGRAM_ISREFERUNIT" val="0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ID" val="_11*i*5"/>
  <p:tag name="KSO_WM_UNIT_LAYERLEVEL" val="1"/>
  <p:tag name="KSO_WM_TAG_VERSION" val="1.0"/>
  <p:tag name="KSO_WM_BEAUTIFY_FLAG" val="#wm#"/>
  <p:tag name="KSO_WM_UNIT_TYPE" val="i"/>
  <p:tag name="KSO_WM_UNIT_INDEX" val="5"/>
  <p:tag name="KSO_WM_UNIT_DIAGRAM_ISNUMVISUAL" val="0"/>
  <p:tag name="KSO_WM_UNIT_DIAGRAM_ISREFERUNIT" val="0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WWW.2PPT.COM&#10;">
  <a:themeElements>
    <a:clrScheme name="自定义 2">
      <a:dk1>
        <a:srgbClr val="466424"/>
      </a:dk1>
      <a:lt1>
        <a:srgbClr val="FFFFFF"/>
      </a:lt1>
      <a:dk2>
        <a:srgbClr val="7A9858"/>
      </a:dk2>
      <a:lt2>
        <a:srgbClr val="FFFFFF"/>
      </a:lt2>
      <a:accent1>
        <a:srgbClr val="3B561D"/>
      </a:accent1>
      <a:accent2>
        <a:srgbClr val="98CC77"/>
      </a:accent2>
      <a:accent3>
        <a:srgbClr val="779989"/>
      </a:accent3>
      <a:accent4>
        <a:srgbClr val="354B1B"/>
      </a:accent4>
      <a:accent5>
        <a:srgbClr val="466424"/>
      </a:accent5>
      <a:accent6>
        <a:srgbClr val="BED7CB"/>
      </a:accent6>
      <a:hlink>
        <a:srgbClr val="98CC77"/>
      </a:hlink>
      <a:folHlink>
        <a:srgbClr val="AABBCB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690</Words>
  <Application>Microsoft Office PowerPoint</Application>
  <PresentationFormat>宽屏</PresentationFormat>
  <Paragraphs>88</Paragraphs>
  <Slides>14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8" baseType="lpstr">
      <vt:lpstr>MingLiU_HKSCS</vt:lpstr>
      <vt:lpstr>仿宋</vt:lpstr>
      <vt:lpstr>仿宋_GB2312</vt:lpstr>
      <vt:lpstr>黑体</vt:lpstr>
      <vt:lpstr>华文新魏</vt:lpstr>
      <vt:lpstr>楷体_GB2312</vt:lpstr>
      <vt:lpstr>宋体</vt:lpstr>
      <vt:lpstr>微软雅黑</vt:lpstr>
      <vt:lpstr>Arial</vt:lpstr>
      <vt:lpstr>Book Antiqua</vt:lpstr>
      <vt:lpstr>Calibri</vt:lpstr>
      <vt:lpstr>Courier New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2018-02-07T00:47:00Z</dcterms:created>
  <dcterms:modified xsi:type="dcterms:W3CDTF">2023-01-16T22:03:54Z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A1F1B55F1C864E6AB7131D4D3BE5EC50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