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8" r:id="rId2"/>
    <p:sldId id="611" r:id="rId3"/>
    <p:sldId id="612" r:id="rId4"/>
    <p:sldId id="613" r:id="rId5"/>
    <p:sldId id="614" r:id="rId6"/>
    <p:sldId id="598" r:id="rId7"/>
    <p:sldId id="615" r:id="rId8"/>
    <p:sldId id="601" r:id="rId9"/>
    <p:sldId id="608" r:id="rId10"/>
    <p:sldId id="602" r:id="rId11"/>
    <p:sldId id="603" r:id="rId12"/>
    <p:sldId id="616" r:id="rId13"/>
    <p:sldId id="617" r:id="rId14"/>
    <p:sldId id="618" r:id="rId15"/>
    <p:sldId id="326" r:id="rId16"/>
    <p:sldId id="610" r:id="rId17"/>
    <p:sldId id="345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2AF6"/>
    <a:srgbClr val="ECD1F5"/>
    <a:srgbClr val="0000FF"/>
    <a:srgbClr val="D3F8CE"/>
    <a:srgbClr val="D4F1E2"/>
    <a:srgbClr val="3EE6E2"/>
    <a:srgbClr val="F8ADC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1" autoAdjust="0"/>
    <p:restoredTop sz="90785" autoAdjust="0"/>
  </p:normalViewPr>
  <p:slideViewPr>
    <p:cSldViewPr>
      <p:cViewPr>
        <p:scale>
          <a:sx n="100" d="100"/>
          <a:sy n="100" d="100"/>
        </p:scale>
        <p:origin x="-4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5297F46-355A-459B-B73D-D712D114A03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DBFAE08-1275-4ACA-A28D-89A80297D10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374EE8A-9D9F-4CEC-90C4-3757F29BF3EF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DCEDB4E-80A6-4908-BE60-14132F424870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20E4AE5-6FF6-4ACB-9D92-08FCB4F76712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8999755-932C-498E-8315-66CAB4C6E0E2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8BA82C8-A186-4751-9161-22568707F7ED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E333D32-9C67-408B-8195-869568D07786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34E20F0-D268-445D-86C0-1CC38E8E4557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F359CA9-48DA-432D-8338-C39A7F87A099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51460D-F38A-44CA-859F-8660BC8CB97F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162268-DCCD-46E6-BAED-D750A7A10A2E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F81B380-AB26-4155-9A71-BEF52EB60591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D2B3D16-D2C6-4AC3-9AE7-5343E99D7290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76A7637-5762-4CDD-899D-B2F8524394C3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273EACC-5740-4C3C-9809-22444217126F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E7AEDAB-63F5-4E7A-B92D-736CF9075CCC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E72F2BE-211E-472D-B3F7-CB8DEE2ECE60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348880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2666380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344698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6866-93B8-4EE0-BC1A-901363EF934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D698C-1F2B-4BA9-8401-B7A70C88DD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0A9DB1-2426-48FD-A8A2-90BFC3A668E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D4B0-BE80-4AA0-BFF8-F16685D278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0D0A3-FEED-4C15-8020-FE679377D9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F1A66-1E39-4DFC-9AB0-F4E459AD17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0D0A3-FEED-4C15-8020-FE679377D9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F1A66-1E39-4DFC-9AB0-F4E459AD17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8016 w 9164371"/>
              <a:gd name="T1" fmla="*/ 3 h 1402412"/>
              <a:gd name="T2" fmla="*/ 9177554 w 9164371"/>
              <a:gd name="T3" fmla="*/ 3 h 1402412"/>
              <a:gd name="T4" fmla="*/ 9162225 w 9164371"/>
              <a:gd name="T5" fmla="*/ 3 h 1402412"/>
              <a:gd name="T6" fmla="*/ 6514010 w 9164371"/>
              <a:gd name="T7" fmla="*/ 3 h 1402412"/>
              <a:gd name="T8" fmla="*/ 3120982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2750 w 9164371"/>
              <a:gd name="T19" fmla="*/ 3 h 1402412"/>
              <a:gd name="T20" fmla="*/ 6460204 w 9164371"/>
              <a:gd name="T21" fmla="*/ 3 h 1402412"/>
              <a:gd name="T22" fmla="*/ 9188426 w 9164371"/>
              <a:gd name="T23" fmla="*/ 0 h 1402412"/>
              <a:gd name="T24" fmla="*/ 9168016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00B050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0A9DB1-2426-48FD-A8A2-90BFC3A668E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1437D4B0-BE80-4AA0-BFF8-F16685D2781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5\Unit5%20What&#8217;s%20the%20Weather%20like%20Today%20&#31532;3&#35838;&#26102;&#25945;&#23398;&#35838;&#20214;\Unit5_PartC_Listen_and_tick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5\Unit5%20What&#8217;s%20the%20Weather%20like%20Today%20&#31532;3&#35838;&#26102;&#25945;&#23398;&#35838;&#20214;\Unit5_PartC_Listen_and_tick&#35838;&#25991;&#24405;&#38899;_128k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5\Unit5%20What&#8217;s%20the%20Weather%20like%20Today%20&#31532;3&#35838;&#26102;&#25945;&#23398;&#35838;&#20214;\Unit5_PartB_Let&#8217;s_learn_more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5\Unit5%20What&#8217;s%20the%20Weather%20like%20Today%20&#31532;3&#35838;&#26102;&#25945;&#23398;&#35838;&#20214;\Unit5_PartB_Let&#8217;s_learn_more&#35838;&#25991;&#24405;&#38899;_128k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file:///D:\&#29579;&#25991;&#21375;\2017&#19978;&#21322;&#24180;&#36164;&#28304;&#24314;&#35774;\&#35838;&#20214;\&#35838;&#20214;&#36164;&#28304;&#24314;&#35774;\5&#19979;\Unit5\Unit5%20What&#8217;s%20the%20Weather%20like%20Today%20&#31532;3&#35838;&#26102;&#25945;&#23398;&#35838;&#20214;\02_128k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5\Unit5%20What&#8217;s%20the%20Weather%20like%20Today%20&#31532;3&#35838;&#26102;&#25945;&#23398;&#35838;&#20214;\01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5\Unit5%20What&#8217;s%20the%20Weather%20like%20Today%20&#31532;3&#35838;&#26102;&#25945;&#23398;&#35838;&#20214;\01_128k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5&#19979;\Unit5\Unit5%20What&#8217;s%20the%20Weather%20like%20Today%20&#31532;3&#35838;&#26102;&#25945;&#23398;&#35838;&#20214;\03_128k.mp3" TargetMode="External"/><Relationship Id="rId5" Type="http://schemas.microsoft.com/office/2007/relationships/media" Target="file:///D:\&#29579;&#25991;&#21375;\2017&#19978;&#21322;&#24180;&#36164;&#28304;&#24314;&#35774;\&#35838;&#20214;\&#35838;&#20214;&#36164;&#28304;&#24314;&#35774;\5&#19979;\Unit5\Unit5%20What&#8217;s%20the%20Weather%20like%20Today%20&#31532;3&#35838;&#26102;&#25945;&#23398;&#35838;&#20214;\03_128k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5&#19979;\Unit5\Unit5%20What&#8217;s%20the%20Weather%20like%20Today%20&#31532;3&#35838;&#26102;&#25945;&#23398;&#35838;&#20214;\02_128k.mp3" TargetMode="Externa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file:///D:\&#29579;&#25991;&#21375;\2017&#19978;&#21322;&#24180;&#36164;&#28304;&#24314;&#35774;\&#35838;&#20214;\&#35838;&#20214;&#36164;&#28304;&#24314;&#35774;\5&#19979;\Unit5\Unit5%20What&#8217;s%20the%20Weather%20like%20Today%20&#31532;3&#35838;&#26102;&#25945;&#23398;&#35838;&#20214;\05_128k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5\Unit5%20What&#8217;s%20the%20Weather%20like%20Today%20&#31532;3&#35838;&#26102;&#25945;&#23398;&#35838;&#20214;\04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5\Unit5%20What&#8217;s%20the%20Weather%20like%20Today%20&#31532;3&#35838;&#26102;&#25945;&#23398;&#35838;&#20214;\04_128k.mp3" TargetMode="Externa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5&#19979;\Unit5\Unit5%20What&#8217;s%20the%20Weather%20like%20Today%20&#31532;3&#35838;&#26102;&#25945;&#23398;&#35838;&#20214;\05_128k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0" y="3573016"/>
            <a:ext cx="9144000" cy="962025"/>
          </a:xfrm>
        </p:spPr>
        <p:txBody>
          <a:bodyPr/>
          <a:lstStyle/>
          <a:p>
            <a:pPr>
              <a:defRPr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Unit5 What’s the weather like today?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TextBox 10"/>
          <p:cNvSpPr>
            <a:spLocks noChangeArrowheads="1"/>
          </p:cNvSpPr>
          <p:nvPr/>
        </p:nvSpPr>
        <p:spPr bwMode="auto">
          <a:xfrm>
            <a:off x="4750325" y="4551511"/>
            <a:ext cx="421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400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第三课时</a:t>
            </a:r>
            <a:endParaRPr lang="en-US" altLang="zh-CN" sz="24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683568" y="548680"/>
            <a:ext cx="33115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五年级下册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139" y="266378"/>
            <a:ext cx="3010749" cy="256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1" y="603364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 txBox="1"/>
          <p:nvPr/>
        </p:nvSpPr>
        <p:spPr bwMode="auto">
          <a:xfrm>
            <a:off x="419100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17488" y="1385888"/>
            <a:ext cx="5978525" cy="12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Read it by yourselves for one minute.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自读对话一分钟。</a:t>
            </a:r>
          </a:p>
        </p:txBody>
      </p:sp>
      <p:grpSp>
        <p:nvGrpSpPr>
          <p:cNvPr id="29700" name="Group 3"/>
          <p:cNvGrpSpPr/>
          <p:nvPr/>
        </p:nvGrpSpPr>
        <p:grpSpPr bwMode="auto">
          <a:xfrm>
            <a:off x="195263" y="3429000"/>
            <a:ext cx="4319587" cy="2736850"/>
            <a:chOff x="-103" y="464"/>
            <a:chExt cx="3084" cy="1001"/>
          </a:xfrm>
        </p:grpSpPr>
        <p:sp>
          <p:nvSpPr>
            <p:cNvPr id="29715" name="AutoShape 50"/>
            <p:cNvSpPr>
              <a:spLocks noChangeArrowheads="1"/>
            </p:cNvSpPr>
            <p:nvPr/>
          </p:nvSpPr>
          <p:spPr bwMode="auto">
            <a:xfrm>
              <a:off x="-103" y="464"/>
              <a:ext cx="3084" cy="1001"/>
            </a:xfrm>
            <a:prstGeom prst="roundRect">
              <a:avLst>
                <a:gd name="adj" fmla="val 16667"/>
              </a:avLst>
            </a:prstGeom>
            <a:solidFill>
              <a:srgbClr val="E0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6" name="Text Box 51"/>
            <p:cNvSpPr txBox="1">
              <a:spLocks noChangeArrowheads="1"/>
            </p:cNvSpPr>
            <p:nvPr/>
          </p:nvSpPr>
          <p:spPr bwMode="auto">
            <a:xfrm>
              <a:off x="4" y="540"/>
              <a:ext cx="77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  <a:ea typeface="+mn-ea"/>
                </a:rPr>
                <a:t>Tips:</a:t>
              </a:r>
              <a:endPara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endParaRPr>
            </a:p>
          </p:txBody>
        </p:sp>
        <p:sp>
          <p:nvSpPr>
            <p:cNvPr id="7" name="Text Box 52"/>
            <p:cNvSpPr txBox="1">
              <a:spLocks noChangeArrowheads="1"/>
            </p:cNvSpPr>
            <p:nvPr/>
          </p:nvSpPr>
          <p:spPr bwMode="auto">
            <a:xfrm>
              <a:off x="-49" y="787"/>
              <a:ext cx="297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24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当你自己朗读时，遇到不会读或不明白意思的单词或句子，可以把它圈起来，请教同学或老师！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051425" y="1581150"/>
            <a:ext cx="3960813" cy="4103688"/>
          </a:xfrm>
          <a:prstGeom prst="ellipse">
            <a:avLst/>
          </a:prstGeom>
          <a:solidFill>
            <a:srgbClr val="5BC4ED"/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9" name="Group 10"/>
          <p:cNvGrpSpPr/>
          <p:nvPr/>
        </p:nvGrpSpPr>
        <p:grpSpPr bwMode="auto">
          <a:xfrm>
            <a:off x="5933058" y="5868268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9703" name="WordArt 18"/>
          <p:cNvSpPr>
            <a:spLocks noChangeArrowheads="1" noChangeShapeType="1"/>
          </p:cNvSpPr>
          <p:nvPr/>
        </p:nvSpPr>
        <p:spPr bwMode="auto">
          <a:xfrm>
            <a:off x="5845175" y="1268413"/>
            <a:ext cx="2357438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8388350" y="2540000"/>
            <a:ext cx="70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50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8348663" y="4371975"/>
            <a:ext cx="49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40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6883400" y="5394325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30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5192713" y="4371975"/>
            <a:ext cx="55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5116513" y="2598738"/>
            <a:ext cx="557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5335588" y="1863725"/>
            <a:ext cx="337343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21" name="Group 21"/>
          <p:cNvGrpSpPr/>
          <p:nvPr/>
        </p:nvGrpSpPr>
        <p:grpSpPr bwMode="auto">
          <a:xfrm>
            <a:off x="6940550" y="2097088"/>
            <a:ext cx="150813" cy="3206750"/>
            <a:chOff x="0" y="0"/>
            <a:chExt cx="364" cy="1451"/>
          </a:xfrm>
        </p:grpSpPr>
        <p:sp>
          <p:nvSpPr>
            <p:cNvPr id="29713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FFE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9714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9711" name="Oval 24"/>
          <p:cNvSpPr>
            <a:spLocks noChangeArrowheads="1"/>
          </p:cNvSpPr>
          <p:nvPr/>
        </p:nvSpPr>
        <p:spPr bwMode="auto">
          <a:xfrm>
            <a:off x="6691313" y="3536950"/>
            <a:ext cx="681037" cy="706438"/>
          </a:xfrm>
          <a:prstGeom prst="ellipse">
            <a:avLst/>
          </a:prstGeom>
          <a:solidFill>
            <a:srgbClr val="FFE8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6829425" y="1530350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6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 txBox="1"/>
          <p:nvPr/>
        </p:nvSpPr>
        <p:spPr bwMode="auto">
          <a:xfrm>
            <a:off x="328613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72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125538"/>
            <a:ext cx="82677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18573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89615" y="960438"/>
            <a:ext cx="5126512" cy="379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2" name="标题 2"/>
          <p:cNvSpPr txBox="1"/>
          <p:nvPr/>
        </p:nvSpPr>
        <p:spPr bwMode="auto">
          <a:xfrm>
            <a:off x="419100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19272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play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74775"/>
            <a:ext cx="165576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1773238"/>
            <a:ext cx="1752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1452563" y="4864100"/>
            <a:ext cx="6238875" cy="15700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A: What’s the weather like </a:t>
            </a: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in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…?/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    How is the weather </a:t>
            </a: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in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…?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B: It’s …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2"/>
          <p:cNvSpPr txBox="1"/>
          <p:nvPr/>
        </p:nvSpPr>
        <p:spPr bwMode="auto">
          <a:xfrm>
            <a:off x="419100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434480" y="1052736"/>
            <a:ext cx="6275040" cy="7200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Make a new dialogue</a:t>
            </a:r>
            <a:endParaRPr lang="zh-CN" altLang="en-US" sz="32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42988" y="1989138"/>
            <a:ext cx="7777162" cy="20621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A: What’s the weather like </a:t>
            </a: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in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…?/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    How is the weather </a:t>
            </a: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in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…?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B: It’s …What’s / How’s …?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C: It’s …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4821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1638" y="3933825"/>
            <a:ext cx="58007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2"/>
          <p:cNvSpPr txBox="1"/>
          <p:nvPr/>
        </p:nvSpPr>
        <p:spPr bwMode="auto">
          <a:xfrm>
            <a:off x="419100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40655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 and tick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74775"/>
            <a:ext cx="251936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19100" y="1555750"/>
            <a:ext cx="8329613" cy="4897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19100" y="2347913"/>
            <a:ext cx="83296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19100" y="3141663"/>
            <a:ext cx="83296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7" idx="1"/>
            <a:endCxn id="7" idx="3"/>
          </p:cNvCxnSpPr>
          <p:nvPr/>
        </p:nvCxnSpPr>
        <p:spPr>
          <a:xfrm>
            <a:off x="419100" y="4005263"/>
            <a:ext cx="83296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19100" y="4797425"/>
            <a:ext cx="83296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19100" y="5661025"/>
            <a:ext cx="83296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9975" y="1554163"/>
            <a:ext cx="0" cy="48974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779838" y="1554163"/>
            <a:ext cx="0" cy="48974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003800" y="1566863"/>
            <a:ext cx="0" cy="48974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300788" y="1554163"/>
            <a:ext cx="0" cy="48974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596188" y="1566863"/>
            <a:ext cx="0" cy="48974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85788" y="1555750"/>
            <a:ext cx="1754187" cy="7921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4"/>
          <p:cNvSpPr txBox="1"/>
          <p:nvPr/>
        </p:nvSpPr>
        <p:spPr>
          <a:xfrm>
            <a:off x="514350" y="2517775"/>
            <a:ext cx="2149475" cy="523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Chongqing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7" name="TextBox 4"/>
          <p:cNvSpPr txBox="1"/>
          <p:nvPr/>
        </p:nvSpPr>
        <p:spPr>
          <a:xfrm>
            <a:off x="738188" y="3322638"/>
            <a:ext cx="1397000" cy="5222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Fuzhou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TextBox 4"/>
          <p:cNvSpPr txBox="1"/>
          <p:nvPr/>
        </p:nvSpPr>
        <p:spPr>
          <a:xfrm>
            <a:off x="747713" y="4175125"/>
            <a:ext cx="1397000" cy="523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Dalian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TextBox 4"/>
          <p:cNvSpPr txBox="1"/>
          <p:nvPr/>
        </p:nvSpPr>
        <p:spPr>
          <a:xfrm>
            <a:off x="398463" y="4978400"/>
            <a:ext cx="2076450" cy="5222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Hong Kong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652463" y="5759450"/>
            <a:ext cx="1247775" cy="5222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Harbin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688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67313" y="1660525"/>
            <a:ext cx="9921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19875" y="1660525"/>
            <a:ext cx="6572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8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75100" y="1687513"/>
            <a:ext cx="931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图片 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71750" y="1577975"/>
            <a:ext cx="7985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图片 5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32700" y="1630363"/>
            <a:ext cx="10334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Unit5_PartC_Listen_and_tic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892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2714625" y="2397125"/>
            <a:ext cx="703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5262563" y="3217863"/>
            <a:ext cx="7048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6657975" y="4071938"/>
            <a:ext cx="704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60" name="文本框 59"/>
          <p:cNvSpPr txBox="1">
            <a:spLocks noChangeArrowheads="1"/>
          </p:cNvSpPr>
          <p:nvPr/>
        </p:nvSpPr>
        <p:spPr bwMode="auto">
          <a:xfrm>
            <a:off x="4092575" y="4841875"/>
            <a:ext cx="704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7808913" y="5648325"/>
            <a:ext cx="704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57" grpId="0"/>
      <p:bldP spid="58" grpId="0"/>
      <p:bldP spid="59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03275" y="1700213"/>
            <a:ext cx="7691438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25538" y="2676525"/>
            <a:ext cx="754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moon         star        weather report</a:t>
            </a:r>
          </a:p>
        </p:txBody>
      </p:sp>
      <p:sp>
        <p:nvSpPr>
          <p:cNvPr id="18" name="矩形 17"/>
          <p:cNvSpPr/>
          <p:nvPr/>
        </p:nvSpPr>
        <p:spPr>
          <a:xfrm>
            <a:off x="1333500" y="2135188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本课所学的重点单词：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2157413"/>
            <a:ext cx="512762" cy="436562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2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25538" y="3640138"/>
            <a:ext cx="16462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62275" y="3338513"/>
            <a:ext cx="19367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163" y="3338513"/>
            <a:ext cx="2520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803275" y="1700213"/>
            <a:ext cx="7691438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333500" y="2686050"/>
            <a:ext cx="7546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-How is the weather tomorrow?</a:t>
            </a:r>
          </a:p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-It will …</a:t>
            </a:r>
          </a:p>
        </p:txBody>
      </p:sp>
      <p:sp>
        <p:nvSpPr>
          <p:cNvPr id="18" name="矩形 17"/>
          <p:cNvSpPr/>
          <p:nvPr/>
        </p:nvSpPr>
        <p:spPr>
          <a:xfrm>
            <a:off x="1333500" y="2135188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2157413"/>
            <a:ext cx="512762" cy="436562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90613" y="3733800"/>
            <a:ext cx="1824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e.g.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97000" y="4295775"/>
            <a:ext cx="7546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-How is the weather tomorrow?</a:t>
            </a:r>
          </a:p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-It will be sunny.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69225" y="4891088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660232" y="5843587"/>
            <a:ext cx="1332409" cy="6080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4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550863" y="1752600"/>
            <a:ext cx="7927975" cy="4090988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322263" y="661988"/>
            <a:ext cx="2184400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128713" y="1752600"/>
            <a:ext cx="7319962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Pair work: 2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人一组，仿照课文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Let’s learn more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创编新对话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 Read the words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781050" y="210502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579438" y="35321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914400" y="3522663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579438" y="499745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771525" y="52895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914400" y="49974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434480" y="1052736"/>
            <a:ext cx="6275040" cy="72008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Make a new dialogue</a:t>
            </a:r>
            <a:endParaRPr lang="zh-CN" altLang="en-US" sz="32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315" name="标题 2"/>
          <p:cNvSpPr txBox="1"/>
          <p:nvPr/>
        </p:nvSpPr>
        <p:spPr bwMode="auto">
          <a:xfrm>
            <a:off x="419100" y="260350"/>
            <a:ext cx="22812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31900" y="1665288"/>
            <a:ext cx="75469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-How is the weather like …?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-It’s (cloudy/windy/sunny/rainy)…</a:t>
            </a:r>
          </a:p>
        </p:txBody>
      </p:sp>
      <p:pic>
        <p:nvPicPr>
          <p:cNvPr id="1331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9065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5175" y="275431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1450" y="3573463"/>
            <a:ext cx="37211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419100" y="260350"/>
            <a:ext cx="22812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37068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Free talk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54050" y="1374775"/>
            <a:ext cx="1614488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08038" y="1936750"/>
            <a:ext cx="7864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can you see in the sky at night?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96938" y="2654300"/>
            <a:ext cx="6427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How many stars can you see?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63600" y="3394075"/>
            <a:ext cx="55959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else can you see?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12800" y="1219200"/>
            <a:ext cx="67865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Did you look at the sky at night?</a:t>
            </a:r>
          </a:p>
        </p:txBody>
      </p:sp>
      <p:pic>
        <p:nvPicPr>
          <p:cNvPr id="1536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900" y="222885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7838" y="295116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7838" y="36210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900" y="14700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3" name="组合 5"/>
          <p:cNvGrpSpPr/>
          <p:nvPr/>
        </p:nvGrpSpPr>
        <p:grpSpPr bwMode="auto">
          <a:xfrm>
            <a:off x="571500" y="4249738"/>
            <a:ext cx="7677150" cy="1693862"/>
            <a:chOff x="4916730" y="4823408"/>
            <a:chExt cx="4085131" cy="926035"/>
          </a:xfrm>
        </p:grpSpPr>
        <p:pic>
          <p:nvPicPr>
            <p:cNvPr id="15374" name="图片 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16730" y="4860037"/>
              <a:ext cx="2042565" cy="85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图片 4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959296" y="4823408"/>
              <a:ext cx="2042565" cy="92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419100" y="260350"/>
            <a:ext cx="22812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50736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Discuss and fill with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06438" y="1374775"/>
            <a:ext cx="4081462" cy="285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90588" y="1492250"/>
            <a:ext cx="7034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How is the weather in … today?</a:t>
            </a:r>
          </a:p>
        </p:txBody>
      </p:sp>
      <p:pic>
        <p:nvPicPr>
          <p:cNvPr id="1741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974725"/>
            <a:ext cx="920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72163" y="971550"/>
            <a:ext cx="596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61138" y="1027113"/>
            <a:ext cx="9064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3075" y="973138"/>
            <a:ext cx="5778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67600" y="1079500"/>
            <a:ext cx="8969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折角形 13"/>
          <p:cNvSpPr/>
          <p:nvPr/>
        </p:nvSpPr>
        <p:spPr>
          <a:xfrm>
            <a:off x="577850" y="2503488"/>
            <a:ext cx="8137525" cy="3744912"/>
          </a:xfrm>
          <a:prstGeom prst="foldedCorner">
            <a:avLst/>
          </a:prstGeom>
          <a:solidFill>
            <a:srgbClr val="ECD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577850" y="2503488"/>
            <a:ext cx="8137525" cy="0"/>
          </a:xfrm>
          <a:prstGeom prst="line">
            <a:avLst/>
          </a:prstGeom>
          <a:ln>
            <a:solidFill>
              <a:srgbClr val="F12AF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990725" y="2486025"/>
            <a:ext cx="0" cy="3762375"/>
          </a:xfrm>
          <a:prstGeom prst="line">
            <a:avLst/>
          </a:prstGeom>
          <a:ln>
            <a:solidFill>
              <a:srgbClr val="F12AF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77850" y="4035425"/>
            <a:ext cx="8137525" cy="0"/>
          </a:xfrm>
          <a:prstGeom prst="line">
            <a:avLst/>
          </a:prstGeom>
          <a:ln>
            <a:solidFill>
              <a:srgbClr val="F12AF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670300" y="2503488"/>
            <a:ext cx="33338" cy="3727450"/>
          </a:xfrm>
          <a:prstGeom prst="line">
            <a:avLst/>
          </a:prstGeom>
          <a:ln>
            <a:solidFill>
              <a:srgbClr val="F12AF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603875" y="2528888"/>
            <a:ext cx="47625" cy="3702050"/>
          </a:xfrm>
          <a:prstGeom prst="line">
            <a:avLst/>
          </a:prstGeom>
          <a:ln>
            <a:solidFill>
              <a:srgbClr val="F12AF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123113" y="2547938"/>
            <a:ext cx="41275" cy="3700462"/>
          </a:xfrm>
          <a:prstGeom prst="line">
            <a:avLst/>
          </a:prstGeom>
          <a:ln>
            <a:solidFill>
              <a:srgbClr val="F12AF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84213" y="2974975"/>
            <a:ext cx="175101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Beijing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990725" y="3036888"/>
            <a:ext cx="175101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Shanghai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3611563" y="2974975"/>
            <a:ext cx="2101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Guangzhou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565775" y="2949575"/>
            <a:ext cx="21018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Lanzhou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7104063" y="2955925"/>
            <a:ext cx="1757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Chengdu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 txBox="1"/>
          <p:nvPr/>
        </p:nvSpPr>
        <p:spPr bwMode="auto">
          <a:xfrm>
            <a:off x="419100" y="260350"/>
            <a:ext cx="43688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50736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06438" y="1374775"/>
            <a:ext cx="1849437" cy="285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1038" y="1268413"/>
            <a:ext cx="70342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What’s the weather like (in…)?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1038" y="1744663"/>
            <a:ext cx="70342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How is the weather (in…)?</a:t>
            </a:r>
          </a:p>
        </p:txBody>
      </p:sp>
      <p:pic>
        <p:nvPicPr>
          <p:cNvPr id="19463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1663" y="2462213"/>
            <a:ext cx="540067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670675" y="1554163"/>
            <a:ext cx="2089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It’s ….</a:t>
            </a:r>
          </a:p>
        </p:txBody>
      </p:sp>
      <p:sp>
        <p:nvSpPr>
          <p:cNvPr id="14" name="上箭头 13">
            <a:hlinkClick r:id="rId4" action="ppaction://hlinksldjump"/>
          </p:cNvPr>
          <p:cNvSpPr/>
          <p:nvPr/>
        </p:nvSpPr>
        <p:spPr>
          <a:xfrm rot="5400000">
            <a:off x="248444" y="1715294"/>
            <a:ext cx="433388" cy="431800"/>
          </a:xfrm>
          <a:prstGeom prst="upArrow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5" name="上箭头 14">
            <a:hlinkClick r:id="rId4" action="ppaction://hlinksldjump"/>
          </p:cNvPr>
          <p:cNvSpPr/>
          <p:nvPr/>
        </p:nvSpPr>
        <p:spPr>
          <a:xfrm rot="5400000">
            <a:off x="6341269" y="1821657"/>
            <a:ext cx="433387" cy="431800"/>
          </a:xfrm>
          <a:prstGeom prst="upArrow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 txBox="1"/>
          <p:nvPr/>
        </p:nvSpPr>
        <p:spPr bwMode="auto">
          <a:xfrm>
            <a:off x="577850" y="855663"/>
            <a:ext cx="4857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imagine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79450" y="1412875"/>
            <a:ext cx="3217863" cy="285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标题 2"/>
          <p:cNvSpPr txBox="1"/>
          <p:nvPr/>
        </p:nvSpPr>
        <p:spPr bwMode="auto">
          <a:xfrm>
            <a:off x="419100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80484" y="1969387"/>
            <a:ext cx="5183031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74800" y="1308100"/>
            <a:ext cx="5994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What’s can you see in the sky?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577850" y="855663"/>
            <a:ext cx="63706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Listen, then ask and answer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4213" y="1374775"/>
            <a:ext cx="49672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标题 2"/>
          <p:cNvSpPr txBox="1"/>
          <p:nvPr/>
        </p:nvSpPr>
        <p:spPr bwMode="auto">
          <a:xfrm>
            <a:off x="419100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6088" y="1262063"/>
            <a:ext cx="6956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Q 1: What’s the weather like now?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0688" y="2298700"/>
            <a:ext cx="65135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Q 2: What can you see in the sky?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95288" y="3375025"/>
            <a:ext cx="6616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Q 3: How is the weather tomorrow?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19100" y="4468813"/>
            <a:ext cx="7280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Q 4: What is Liu going to do tomorrow?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93825" y="1790700"/>
            <a:ext cx="1636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It’s fine.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336675" y="2794000"/>
            <a:ext cx="6929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I can see the moon and stars.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258888" y="3914775"/>
            <a:ext cx="6929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It will be windy and cool tomorrow.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257300" y="5073650"/>
            <a:ext cx="6929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He is going to climb the mountains.</a:t>
            </a:r>
          </a:p>
        </p:txBody>
      </p:sp>
      <p:grpSp>
        <p:nvGrpSpPr>
          <p:cNvPr id="19" name="组合 29"/>
          <p:cNvGrpSpPr/>
          <p:nvPr/>
        </p:nvGrpSpPr>
        <p:grpSpPr bwMode="auto">
          <a:xfrm>
            <a:off x="7877175" y="5489575"/>
            <a:ext cx="890588" cy="1169988"/>
            <a:chOff x="5359375" y="5908863"/>
            <a:chExt cx="890093" cy="1170533"/>
          </a:xfrm>
        </p:grpSpPr>
        <p:pic>
          <p:nvPicPr>
            <p:cNvPr id="23567" name="图片 20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359375" y="5908863"/>
              <a:ext cx="890093" cy="1170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10"/>
            <p:cNvSpPr txBox="1">
              <a:spLocks noChangeArrowheads="1"/>
            </p:cNvSpPr>
            <p:nvPr/>
          </p:nvSpPr>
          <p:spPr bwMode="auto">
            <a:xfrm>
              <a:off x="5386348" y="6035922"/>
              <a:ext cx="783789" cy="40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b="1" dirty="0" smtClean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答案</a:t>
              </a:r>
            </a:p>
          </p:txBody>
        </p:sp>
      </p:grpSp>
      <p:pic>
        <p:nvPicPr>
          <p:cNvPr id="22" name="Unit5_PartB_Let’s_learn_mor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5711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2750" y="1722438"/>
            <a:ext cx="8215313" cy="669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+mn-ea"/>
              </a:rPr>
              <a:t> </a:t>
            </a:r>
            <a:r>
              <a:rPr lang="en-US" altLang="zh-CN" sz="3200" b="1" i="1" dirty="0">
                <a:solidFill>
                  <a:srgbClr val="0000FF"/>
                </a:solidFill>
                <a:latin typeface="Comic Sans MS" panose="030F0702030302020204" pitchFamily="66" charset="0"/>
                <a:ea typeface="+mn-ea"/>
              </a:rPr>
              <a:t>Liu: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What’s the weather like now, Dad?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62976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74775"/>
            <a:ext cx="28797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标题 2"/>
          <p:cNvSpPr txBox="1"/>
          <p:nvPr/>
        </p:nvSpPr>
        <p:spPr bwMode="auto">
          <a:xfrm>
            <a:off x="419100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3863" y="2360613"/>
            <a:ext cx="8215312" cy="1247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3200" b="1" i="1" dirty="0">
                <a:solidFill>
                  <a:srgbClr val="0000FF"/>
                </a:solidFill>
                <a:latin typeface="Comic Sans MS" panose="030F0702030302020204" pitchFamily="66" charset="0"/>
                <a:ea typeface="+mn-ea"/>
              </a:rPr>
              <a:t>Dad: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It’s fine. I can see the moon and  </a:t>
            </a:r>
          </a:p>
          <a:p>
            <a:pPr>
              <a:lnSpc>
                <a:spcPts val="45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        stars in the sky. </a:t>
            </a:r>
          </a:p>
        </p:txBody>
      </p:sp>
      <p:sp>
        <p:nvSpPr>
          <p:cNvPr id="11" name="矩形 10"/>
          <p:cNvSpPr/>
          <p:nvPr/>
        </p:nvSpPr>
        <p:spPr>
          <a:xfrm>
            <a:off x="406400" y="3586163"/>
            <a:ext cx="8215313" cy="2400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3200" b="1" i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</a:t>
            </a:r>
            <a:r>
              <a:rPr lang="en-US" altLang="zh-CN" sz="3200" b="1" i="1" dirty="0">
                <a:solidFill>
                  <a:srgbClr val="0000FF"/>
                </a:solidFill>
                <a:latin typeface="Comic Sans MS" panose="030F0702030302020204" pitchFamily="66" charset="0"/>
                <a:ea typeface="+mn-ea"/>
              </a:rPr>
              <a:t>Liu: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How is the weather tomorrow? </a:t>
            </a:r>
          </a:p>
          <a:p>
            <a:pPr>
              <a:lnSpc>
                <a:spcPts val="45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       It is Saturday. We can going to   </a:t>
            </a:r>
          </a:p>
          <a:p>
            <a:pPr>
              <a:lnSpc>
                <a:spcPts val="45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       climb the mountains with our   </a:t>
            </a:r>
          </a:p>
          <a:p>
            <a:pPr>
              <a:lnSpc>
                <a:spcPts val="45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       teachers.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111750" y="6276975"/>
            <a:ext cx="3527425" cy="360363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kumimoji="1" lang="zh-CN" alt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点击小喇叭或文本框都可以播放音频</a:t>
            </a:r>
            <a:endParaRPr kumimoji="1" lang="zh-CN" alt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" name="太阳形 22"/>
          <p:cNvSpPr/>
          <p:nvPr/>
        </p:nvSpPr>
        <p:spPr>
          <a:xfrm>
            <a:off x="4679950" y="6242050"/>
            <a:ext cx="431800" cy="360363"/>
          </a:xfrm>
          <a:prstGeom prst="su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5" name="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1820863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28654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505325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6330" y="4090486"/>
            <a:ext cx="3744416" cy="265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标题 2"/>
          <p:cNvSpPr txBox="1"/>
          <p:nvPr/>
        </p:nvSpPr>
        <p:spPr bwMode="auto">
          <a:xfrm>
            <a:off x="419100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5138" y="1635125"/>
            <a:ext cx="8213725" cy="1824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3200" b="1" i="1" dirty="0">
                <a:solidFill>
                  <a:srgbClr val="0000FF"/>
                </a:solidFill>
                <a:latin typeface="Comic Sans MS" panose="030F0702030302020204" pitchFamily="66" charset="0"/>
                <a:ea typeface="+mn-ea"/>
              </a:rPr>
              <a:t>Dad: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The weather report says it will be </a:t>
            </a:r>
          </a:p>
          <a:p>
            <a:pPr>
              <a:lnSpc>
                <a:spcPts val="45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        windy and cool tomorrow. You’d   </a:t>
            </a:r>
          </a:p>
          <a:p>
            <a:pPr>
              <a:lnSpc>
                <a:spcPts val="45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        better wear your coat.</a:t>
            </a:r>
          </a:p>
        </p:txBody>
      </p:sp>
      <p:sp>
        <p:nvSpPr>
          <p:cNvPr id="11" name="矩形 10"/>
          <p:cNvSpPr/>
          <p:nvPr/>
        </p:nvSpPr>
        <p:spPr>
          <a:xfrm>
            <a:off x="447675" y="3471863"/>
            <a:ext cx="8215313" cy="669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</a:t>
            </a:r>
            <a:r>
              <a:rPr lang="en-US" altLang="zh-CN" sz="3200" b="1" i="1" dirty="0">
                <a:solidFill>
                  <a:srgbClr val="0000FF"/>
                </a:solidFill>
                <a:latin typeface="Comic Sans MS" panose="030F0702030302020204" pitchFamily="66" charset="0"/>
                <a:ea typeface="+mn-ea"/>
              </a:rPr>
              <a:t>Liu: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I will, Dad. Thank you.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111750" y="6276975"/>
            <a:ext cx="3527425" cy="360363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kumimoji="1" lang="zh-CN" alt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点击小喇叭或文本框都可以播放音频</a:t>
            </a:r>
            <a:endParaRPr kumimoji="1" lang="zh-CN" alt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" name="太阳形 22"/>
          <p:cNvSpPr/>
          <p:nvPr/>
        </p:nvSpPr>
        <p:spPr>
          <a:xfrm>
            <a:off x="4679950" y="6242050"/>
            <a:ext cx="431800" cy="360363"/>
          </a:xfrm>
          <a:prstGeom prst="su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 bwMode="auto">
          <a:xfrm>
            <a:off x="577850" y="855663"/>
            <a:ext cx="61547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>
            <a:endCxn id="12" idx="2"/>
          </p:cNvCxnSpPr>
          <p:nvPr/>
        </p:nvCxnSpPr>
        <p:spPr>
          <a:xfrm>
            <a:off x="684213" y="1374775"/>
            <a:ext cx="29702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04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276475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5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3568700"/>
            <a:ext cx="38893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533</Words>
  <Application>Microsoft Office PowerPoint</Application>
  <PresentationFormat>全屏显示(4:3)</PresentationFormat>
  <Paragraphs>126</Paragraphs>
  <Slides>17</Slides>
  <Notes>16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Wingdings</vt:lpstr>
      <vt:lpstr>WWW.2PPT.COM
</vt:lpstr>
      <vt:lpstr>Unit5 What’s the weather like today?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2023-01-16T22:03:58Z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87378A0FFD9F45A49CA41830C4C07223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