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0" r:id="rId2"/>
    <p:sldId id="281" r:id="rId3"/>
    <p:sldId id="316" r:id="rId4"/>
    <p:sldId id="341" r:id="rId5"/>
    <p:sldId id="342" r:id="rId6"/>
    <p:sldId id="343" r:id="rId7"/>
    <p:sldId id="344" r:id="rId8"/>
    <p:sldId id="374" r:id="rId9"/>
    <p:sldId id="385" r:id="rId10"/>
    <p:sldId id="371" r:id="rId11"/>
    <p:sldId id="372" r:id="rId12"/>
    <p:sldId id="369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7">
          <p15:clr>
            <a:srgbClr val="A4A3A4"/>
          </p15:clr>
        </p15:guide>
        <p15:guide id="2" pos="3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6FBFE"/>
    <a:srgbClr val="57D2E3"/>
    <a:srgbClr val="21B1C5"/>
    <a:srgbClr val="B2F3FC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9" d="100"/>
          <a:sy n="109" d="100"/>
        </p:scale>
        <p:origin x="-594" y="-90"/>
      </p:cViewPr>
      <p:guideLst>
        <p:guide orient="horz" pos="2367"/>
        <p:guide pos="3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08080"/>
                </a:solidFill>
              </a:defRPr>
            </a:lvl1pPr>
          </a:lstStyle>
          <a:p>
            <a:fld id="{92C62C53-75D2-4070-A1CE-3A94CF9B9E8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15A4A86-284D-4309-9CFF-3FCD07DBC78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11843030-34D9-4B5F-9AAD-0CF8FD034D4A}" type="slidenum">
              <a:rPr lang="zh-CN" altLang="en-US" sz="1800"/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14" y="2241550"/>
            <a:ext cx="9318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3EEDE-05B3-4BCB-AF22-8E604E5FD4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1C1400A-D5C5-4B2C-9F52-B9AF7C0248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24475-987B-403C-80A2-F679B56234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EAC24-BCAB-4FE6-B04C-A2C815434D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266BF-AF9B-47E6-A302-67CECF14E5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F5202-A05C-4ED0-8BF2-1632A53431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41CB9-2BA7-41BA-9089-CFEB64EDA0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373E7-3ABF-4648-AC24-65692F58C1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F9FF4-20AC-4F47-B481-16E34B9BAC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DA54C-C40A-4517-8F76-6A625AB5BB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9F9D-C372-4C6D-AF85-DAF5F22333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C37A4-6B9A-4594-B8AB-422E2E6055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40868-8C41-4C14-A3F5-42F264A26B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62440-1B73-450B-B6F2-85E605B6A0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BC286-4299-43B3-8636-0D879EAD53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43523-5C2D-4BB1-94C6-9FB1E8CA16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5656265"/>
            <a:ext cx="122062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6413"/>
            <a:ext cx="275748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1514" y="2241550"/>
            <a:ext cx="9318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48500" y="2149477"/>
            <a:ext cx="12430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9"/>
          <p:cNvSpPr txBox="1">
            <a:spLocks noChangeArrowheads="1"/>
          </p:cNvSpPr>
          <p:nvPr/>
        </p:nvSpPr>
        <p:spPr bwMode="auto">
          <a:xfrm>
            <a:off x="5340351" y="2503490"/>
            <a:ext cx="1397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600">
                <a:latin typeface="禹卫书法行书简体" pitchFamily="2" charset="-122"/>
                <a:ea typeface="禹卫书法行书简体" pitchFamily="2" charset="-122"/>
              </a:rPr>
              <a:t>壹</a:t>
            </a:r>
            <a:endParaRPr lang="en-US" altLang="zh-CN" sz="9600">
              <a:latin typeface="禹卫书法行书简体" pitchFamily="2" charset="-122"/>
              <a:ea typeface="禹卫书法行书简体" pitchFamily="2" charset="-122"/>
            </a:endParaRPr>
          </a:p>
        </p:txBody>
      </p:sp>
      <p:sp>
        <p:nvSpPr>
          <p:cNvPr id="8" name="Freeform 5"/>
          <p:cNvSpPr>
            <a:spLocks noEditPoints="1" noChangeArrowheads="1"/>
          </p:cNvSpPr>
          <p:nvPr/>
        </p:nvSpPr>
        <p:spPr bwMode="auto">
          <a:xfrm rot="5400000">
            <a:off x="4954588" y="2619376"/>
            <a:ext cx="2168525" cy="1397000"/>
          </a:xfrm>
          <a:custGeom>
            <a:avLst/>
            <a:gdLst>
              <a:gd name="T0" fmla="*/ 1593 w 1782"/>
              <a:gd name="T1" fmla="*/ 116 h 1782"/>
              <a:gd name="T2" fmla="*/ 217 w 1782"/>
              <a:gd name="T3" fmla="*/ 116 h 1782"/>
              <a:gd name="T4" fmla="*/ 0 w 1782"/>
              <a:gd name="T5" fmla="*/ 188 h 1782"/>
              <a:gd name="T6" fmla="*/ 0 w 1782"/>
              <a:gd name="T7" fmla="*/ 1564 h 1782"/>
              <a:gd name="T8" fmla="*/ 0 w 1782"/>
              <a:gd name="T9" fmla="*/ 1782 h 1782"/>
              <a:gd name="T10" fmla="*/ 217 w 1782"/>
              <a:gd name="T11" fmla="*/ 1782 h 1782"/>
              <a:gd name="T12" fmla="*/ 1593 w 1782"/>
              <a:gd name="T13" fmla="*/ 1782 h 1782"/>
              <a:gd name="T14" fmla="*/ 1665 w 1782"/>
              <a:gd name="T15" fmla="*/ 1564 h 1782"/>
              <a:gd name="T16" fmla="*/ 1665 w 1782"/>
              <a:gd name="T17" fmla="*/ 188 h 1782"/>
              <a:gd name="T18" fmla="*/ 1644 w 1782"/>
              <a:gd name="T19" fmla="*/ 167 h 1782"/>
              <a:gd name="T20" fmla="*/ 1644 w 1782"/>
              <a:gd name="T21" fmla="*/ 188 h 1782"/>
              <a:gd name="T22" fmla="*/ 1564 w 1782"/>
              <a:gd name="T23" fmla="*/ 137 h 1782"/>
              <a:gd name="T24" fmla="*/ 1564 w 1782"/>
              <a:gd name="T25" fmla="*/ 137 h 1782"/>
              <a:gd name="T26" fmla="*/ 1514 w 1782"/>
              <a:gd name="T27" fmla="*/ 116 h 1782"/>
              <a:gd name="T28" fmla="*/ 268 w 1782"/>
              <a:gd name="T29" fmla="*/ 50 h 1782"/>
              <a:gd name="T30" fmla="*/ 189 w 1782"/>
              <a:gd name="T31" fmla="*/ 137 h 1782"/>
              <a:gd name="T32" fmla="*/ 189 w 1782"/>
              <a:gd name="T33" fmla="*/ 137 h 1782"/>
              <a:gd name="T34" fmla="*/ 167 w 1782"/>
              <a:gd name="T35" fmla="*/ 116 h 1782"/>
              <a:gd name="T36" fmla="*/ 50 w 1782"/>
              <a:gd name="T37" fmla="*/ 137 h 1782"/>
              <a:gd name="T38" fmla="*/ 138 w 1782"/>
              <a:gd name="T39" fmla="*/ 167 h 1782"/>
              <a:gd name="T40" fmla="*/ 138 w 1782"/>
              <a:gd name="T41" fmla="*/ 167 h 1782"/>
              <a:gd name="T42" fmla="*/ 138 w 1782"/>
              <a:gd name="T43" fmla="*/ 188 h 1782"/>
              <a:gd name="T44" fmla="*/ 72 w 1782"/>
              <a:gd name="T45" fmla="*/ 116 h 1782"/>
              <a:gd name="T46" fmla="*/ 22 w 1782"/>
              <a:gd name="T47" fmla="*/ 238 h 1782"/>
              <a:gd name="T48" fmla="*/ 50 w 1782"/>
              <a:gd name="T49" fmla="*/ 1513 h 1782"/>
              <a:gd name="T50" fmla="*/ 167 w 1782"/>
              <a:gd name="T51" fmla="*/ 1760 h 1782"/>
              <a:gd name="T52" fmla="*/ 116 w 1782"/>
              <a:gd name="T53" fmla="*/ 1643 h 1782"/>
              <a:gd name="T54" fmla="*/ 138 w 1782"/>
              <a:gd name="T55" fmla="*/ 1665 h 1782"/>
              <a:gd name="T56" fmla="*/ 116 w 1782"/>
              <a:gd name="T57" fmla="*/ 1709 h 1782"/>
              <a:gd name="T58" fmla="*/ 167 w 1782"/>
              <a:gd name="T59" fmla="*/ 1643 h 1782"/>
              <a:gd name="T60" fmla="*/ 167 w 1782"/>
              <a:gd name="T61" fmla="*/ 1643 h 1782"/>
              <a:gd name="T62" fmla="*/ 167 w 1782"/>
              <a:gd name="T63" fmla="*/ 1564 h 1782"/>
              <a:gd name="T64" fmla="*/ 189 w 1782"/>
              <a:gd name="T65" fmla="*/ 1614 h 1782"/>
              <a:gd name="T66" fmla="*/ 239 w 1782"/>
              <a:gd name="T67" fmla="*/ 1760 h 1782"/>
              <a:gd name="T68" fmla="*/ 1376 w 1782"/>
              <a:gd name="T69" fmla="*/ 1731 h 1782"/>
              <a:gd name="T70" fmla="*/ 1543 w 1782"/>
              <a:gd name="T71" fmla="*/ 1665 h 1782"/>
              <a:gd name="T72" fmla="*/ 1564 w 1782"/>
              <a:gd name="T73" fmla="*/ 1614 h 1782"/>
              <a:gd name="T74" fmla="*/ 1761 w 1782"/>
              <a:gd name="T75" fmla="*/ 1760 h 1782"/>
              <a:gd name="T76" fmla="*/ 1644 w 1782"/>
              <a:gd name="T77" fmla="*/ 1731 h 1782"/>
              <a:gd name="T78" fmla="*/ 1665 w 1782"/>
              <a:gd name="T79" fmla="*/ 1614 h 1782"/>
              <a:gd name="T80" fmla="*/ 1614 w 1782"/>
              <a:gd name="T81" fmla="*/ 1643 h 1782"/>
              <a:gd name="T82" fmla="*/ 1614 w 1782"/>
              <a:gd name="T83" fmla="*/ 1564 h 1782"/>
              <a:gd name="T84" fmla="*/ 1665 w 1782"/>
              <a:gd name="T85" fmla="*/ 1709 h 1782"/>
              <a:gd name="T86" fmla="*/ 1665 w 1782"/>
              <a:gd name="T87" fmla="*/ 1709 h 1782"/>
              <a:gd name="T88" fmla="*/ 1593 w 1782"/>
              <a:gd name="T89" fmla="*/ 1593 h 1782"/>
              <a:gd name="T90" fmla="*/ 1492 w 1782"/>
              <a:gd name="T91" fmla="*/ 1709 h 1782"/>
              <a:gd name="T92" fmla="*/ 239 w 1782"/>
              <a:gd name="T93" fmla="*/ 1593 h 1782"/>
              <a:gd name="T94" fmla="*/ 138 w 1782"/>
              <a:gd name="T95" fmla="*/ 1492 h 1782"/>
              <a:gd name="T96" fmla="*/ 138 w 1782"/>
              <a:gd name="T97" fmla="*/ 238 h 1782"/>
              <a:gd name="T98" fmla="*/ 239 w 1782"/>
              <a:gd name="T99" fmla="*/ 137 h 1782"/>
              <a:gd name="T100" fmla="*/ 1492 w 1782"/>
              <a:gd name="T101" fmla="*/ 137 h 1782"/>
              <a:gd name="T102" fmla="*/ 1593 w 1782"/>
              <a:gd name="T103" fmla="*/ 238 h 1782"/>
              <a:gd name="T104" fmla="*/ 1710 w 1782"/>
              <a:gd name="T105" fmla="*/ 1492 h 1782"/>
              <a:gd name="T106" fmla="*/ 1665 w 1782"/>
              <a:gd name="T107" fmla="*/ 1543 h 1782"/>
              <a:gd name="T108" fmla="*/ 1665 w 1782"/>
              <a:gd name="T109" fmla="*/ 268 h 1782"/>
              <a:gd name="T110" fmla="*/ 1644 w 1782"/>
              <a:gd name="T111" fmla="*/ 116 h 1782"/>
              <a:gd name="T112" fmla="*/ 1761 w 1782"/>
              <a:gd name="T113" fmla="*/ 167 h 1782"/>
              <a:gd name="T114" fmla="*/ 1731 w 1782"/>
              <a:gd name="T115" fmla="*/ 50 h 1782"/>
              <a:gd name="T116" fmla="*/ 1710 w 1782"/>
              <a:gd name="T117" fmla="*/ 71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2" h="1782">
                <a:moveTo>
                  <a:pt x="1782" y="188"/>
                </a:moveTo>
                <a:lnTo>
                  <a:pt x="1782" y="0"/>
                </a:lnTo>
                <a:lnTo>
                  <a:pt x="1593" y="0"/>
                </a:lnTo>
                <a:lnTo>
                  <a:pt x="1593" y="116"/>
                </a:lnTo>
                <a:lnTo>
                  <a:pt x="1564" y="116"/>
                </a:lnTo>
                <a:lnTo>
                  <a:pt x="1564" y="0"/>
                </a:lnTo>
                <a:lnTo>
                  <a:pt x="217" y="0"/>
                </a:lnTo>
                <a:lnTo>
                  <a:pt x="217" y="116"/>
                </a:lnTo>
                <a:lnTo>
                  <a:pt x="189" y="116"/>
                </a:lnTo>
                <a:lnTo>
                  <a:pt x="189" y="0"/>
                </a:lnTo>
                <a:lnTo>
                  <a:pt x="0" y="0"/>
                </a:lnTo>
                <a:lnTo>
                  <a:pt x="0" y="188"/>
                </a:lnTo>
                <a:lnTo>
                  <a:pt x="116" y="188"/>
                </a:lnTo>
                <a:lnTo>
                  <a:pt x="116" y="217"/>
                </a:lnTo>
                <a:lnTo>
                  <a:pt x="0" y="217"/>
                </a:lnTo>
                <a:lnTo>
                  <a:pt x="0" y="1564"/>
                </a:lnTo>
                <a:lnTo>
                  <a:pt x="116" y="1564"/>
                </a:lnTo>
                <a:lnTo>
                  <a:pt x="116" y="1593"/>
                </a:lnTo>
                <a:lnTo>
                  <a:pt x="0" y="1593"/>
                </a:lnTo>
                <a:lnTo>
                  <a:pt x="0" y="1782"/>
                </a:lnTo>
                <a:lnTo>
                  <a:pt x="189" y="1782"/>
                </a:lnTo>
                <a:lnTo>
                  <a:pt x="189" y="1665"/>
                </a:lnTo>
                <a:lnTo>
                  <a:pt x="217" y="1665"/>
                </a:lnTo>
                <a:lnTo>
                  <a:pt x="217" y="1782"/>
                </a:lnTo>
                <a:lnTo>
                  <a:pt x="1564" y="1782"/>
                </a:lnTo>
                <a:lnTo>
                  <a:pt x="1564" y="1665"/>
                </a:lnTo>
                <a:lnTo>
                  <a:pt x="1593" y="1665"/>
                </a:lnTo>
                <a:lnTo>
                  <a:pt x="1593" y="1782"/>
                </a:lnTo>
                <a:lnTo>
                  <a:pt x="1782" y="1782"/>
                </a:lnTo>
                <a:lnTo>
                  <a:pt x="1782" y="1593"/>
                </a:lnTo>
                <a:lnTo>
                  <a:pt x="1665" y="1593"/>
                </a:lnTo>
                <a:lnTo>
                  <a:pt x="1665" y="1564"/>
                </a:lnTo>
                <a:lnTo>
                  <a:pt x="1782" y="1564"/>
                </a:lnTo>
                <a:lnTo>
                  <a:pt x="1782" y="217"/>
                </a:lnTo>
                <a:lnTo>
                  <a:pt x="1665" y="217"/>
                </a:lnTo>
                <a:lnTo>
                  <a:pt x="1665" y="188"/>
                </a:lnTo>
                <a:lnTo>
                  <a:pt x="1782" y="188"/>
                </a:lnTo>
                <a:close/>
                <a:moveTo>
                  <a:pt x="1614" y="137"/>
                </a:moveTo>
                <a:lnTo>
                  <a:pt x="1644" y="137"/>
                </a:lnTo>
                <a:lnTo>
                  <a:pt x="1644" y="167"/>
                </a:lnTo>
                <a:lnTo>
                  <a:pt x="1614" y="167"/>
                </a:lnTo>
                <a:lnTo>
                  <a:pt x="1614" y="137"/>
                </a:lnTo>
                <a:close/>
                <a:moveTo>
                  <a:pt x="1614" y="188"/>
                </a:moveTo>
                <a:lnTo>
                  <a:pt x="1644" y="188"/>
                </a:lnTo>
                <a:lnTo>
                  <a:pt x="1644" y="217"/>
                </a:lnTo>
                <a:lnTo>
                  <a:pt x="1614" y="217"/>
                </a:lnTo>
                <a:lnTo>
                  <a:pt x="1614" y="188"/>
                </a:lnTo>
                <a:close/>
                <a:moveTo>
                  <a:pt x="1564" y="137"/>
                </a:moveTo>
                <a:lnTo>
                  <a:pt x="1593" y="137"/>
                </a:lnTo>
                <a:lnTo>
                  <a:pt x="1593" y="167"/>
                </a:lnTo>
                <a:lnTo>
                  <a:pt x="1564" y="167"/>
                </a:lnTo>
                <a:lnTo>
                  <a:pt x="1564" y="137"/>
                </a:lnTo>
                <a:close/>
                <a:moveTo>
                  <a:pt x="239" y="21"/>
                </a:moveTo>
                <a:lnTo>
                  <a:pt x="1543" y="21"/>
                </a:lnTo>
                <a:lnTo>
                  <a:pt x="1543" y="116"/>
                </a:lnTo>
                <a:lnTo>
                  <a:pt x="1514" y="116"/>
                </a:lnTo>
                <a:lnTo>
                  <a:pt x="1514" y="50"/>
                </a:lnTo>
                <a:lnTo>
                  <a:pt x="1376" y="50"/>
                </a:lnTo>
                <a:lnTo>
                  <a:pt x="268" y="50"/>
                </a:lnTo>
                <a:lnTo>
                  <a:pt x="268" y="116"/>
                </a:lnTo>
                <a:lnTo>
                  <a:pt x="239" y="116"/>
                </a:lnTo>
                <a:lnTo>
                  <a:pt x="239" y="21"/>
                </a:lnTo>
                <a:close/>
                <a:moveTo>
                  <a:pt x="189" y="137"/>
                </a:moveTo>
                <a:lnTo>
                  <a:pt x="217" y="137"/>
                </a:lnTo>
                <a:lnTo>
                  <a:pt x="217" y="167"/>
                </a:lnTo>
                <a:lnTo>
                  <a:pt x="189" y="167"/>
                </a:lnTo>
                <a:lnTo>
                  <a:pt x="189" y="137"/>
                </a:lnTo>
                <a:close/>
                <a:moveTo>
                  <a:pt x="22" y="167"/>
                </a:moveTo>
                <a:lnTo>
                  <a:pt x="22" y="21"/>
                </a:lnTo>
                <a:lnTo>
                  <a:pt x="167" y="21"/>
                </a:lnTo>
                <a:lnTo>
                  <a:pt x="167" y="116"/>
                </a:lnTo>
                <a:lnTo>
                  <a:pt x="138" y="116"/>
                </a:lnTo>
                <a:lnTo>
                  <a:pt x="138" y="50"/>
                </a:lnTo>
                <a:lnTo>
                  <a:pt x="50" y="50"/>
                </a:lnTo>
                <a:lnTo>
                  <a:pt x="50" y="137"/>
                </a:lnTo>
                <a:lnTo>
                  <a:pt x="116" y="137"/>
                </a:lnTo>
                <a:lnTo>
                  <a:pt x="116" y="167"/>
                </a:lnTo>
                <a:lnTo>
                  <a:pt x="22" y="167"/>
                </a:lnTo>
                <a:close/>
                <a:moveTo>
                  <a:pt x="138" y="167"/>
                </a:moveTo>
                <a:lnTo>
                  <a:pt x="138" y="137"/>
                </a:lnTo>
                <a:lnTo>
                  <a:pt x="167" y="137"/>
                </a:lnTo>
                <a:lnTo>
                  <a:pt x="167" y="167"/>
                </a:lnTo>
                <a:lnTo>
                  <a:pt x="138" y="167"/>
                </a:lnTo>
                <a:close/>
                <a:moveTo>
                  <a:pt x="167" y="188"/>
                </a:moveTo>
                <a:lnTo>
                  <a:pt x="167" y="217"/>
                </a:lnTo>
                <a:lnTo>
                  <a:pt x="138" y="217"/>
                </a:lnTo>
                <a:lnTo>
                  <a:pt x="138" y="188"/>
                </a:lnTo>
                <a:lnTo>
                  <a:pt x="167" y="188"/>
                </a:lnTo>
                <a:close/>
                <a:moveTo>
                  <a:pt x="116" y="71"/>
                </a:moveTo>
                <a:lnTo>
                  <a:pt x="116" y="116"/>
                </a:lnTo>
                <a:lnTo>
                  <a:pt x="72" y="116"/>
                </a:lnTo>
                <a:lnTo>
                  <a:pt x="72" y="71"/>
                </a:lnTo>
                <a:lnTo>
                  <a:pt x="116" y="71"/>
                </a:lnTo>
                <a:close/>
                <a:moveTo>
                  <a:pt x="22" y="1543"/>
                </a:moveTo>
                <a:lnTo>
                  <a:pt x="22" y="238"/>
                </a:lnTo>
                <a:lnTo>
                  <a:pt x="116" y="238"/>
                </a:lnTo>
                <a:lnTo>
                  <a:pt x="116" y="268"/>
                </a:lnTo>
                <a:lnTo>
                  <a:pt x="50" y="268"/>
                </a:lnTo>
                <a:lnTo>
                  <a:pt x="50" y="1513"/>
                </a:lnTo>
                <a:lnTo>
                  <a:pt x="116" y="1513"/>
                </a:lnTo>
                <a:lnTo>
                  <a:pt x="116" y="1543"/>
                </a:lnTo>
                <a:lnTo>
                  <a:pt x="22" y="1543"/>
                </a:lnTo>
                <a:close/>
                <a:moveTo>
                  <a:pt x="167" y="1760"/>
                </a:moveTo>
                <a:lnTo>
                  <a:pt x="22" y="1760"/>
                </a:lnTo>
                <a:lnTo>
                  <a:pt x="22" y="1614"/>
                </a:lnTo>
                <a:lnTo>
                  <a:pt x="116" y="1614"/>
                </a:lnTo>
                <a:lnTo>
                  <a:pt x="116" y="1643"/>
                </a:lnTo>
                <a:lnTo>
                  <a:pt x="50" y="1643"/>
                </a:lnTo>
                <a:lnTo>
                  <a:pt x="50" y="1731"/>
                </a:lnTo>
                <a:lnTo>
                  <a:pt x="138" y="1731"/>
                </a:lnTo>
                <a:lnTo>
                  <a:pt x="138" y="1665"/>
                </a:lnTo>
                <a:lnTo>
                  <a:pt x="167" y="1665"/>
                </a:lnTo>
                <a:lnTo>
                  <a:pt x="167" y="1760"/>
                </a:lnTo>
                <a:close/>
                <a:moveTo>
                  <a:pt x="116" y="1665"/>
                </a:moveTo>
                <a:lnTo>
                  <a:pt x="116" y="1709"/>
                </a:lnTo>
                <a:lnTo>
                  <a:pt x="72" y="1709"/>
                </a:lnTo>
                <a:lnTo>
                  <a:pt x="72" y="1665"/>
                </a:lnTo>
                <a:lnTo>
                  <a:pt x="116" y="1665"/>
                </a:lnTo>
                <a:close/>
                <a:moveTo>
                  <a:pt x="167" y="1643"/>
                </a:moveTo>
                <a:lnTo>
                  <a:pt x="138" y="1643"/>
                </a:lnTo>
                <a:lnTo>
                  <a:pt x="138" y="1614"/>
                </a:lnTo>
                <a:lnTo>
                  <a:pt x="167" y="1614"/>
                </a:lnTo>
                <a:lnTo>
                  <a:pt x="167" y="1643"/>
                </a:lnTo>
                <a:close/>
                <a:moveTo>
                  <a:pt x="167" y="1593"/>
                </a:moveTo>
                <a:lnTo>
                  <a:pt x="138" y="1593"/>
                </a:lnTo>
                <a:lnTo>
                  <a:pt x="138" y="1564"/>
                </a:lnTo>
                <a:lnTo>
                  <a:pt x="167" y="1564"/>
                </a:lnTo>
                <a:lnTo>
                  <a:pt x="167" y="1593"/>
                </a:lnTo>
                <a:close/>
                <a:moveTo>
                  <a:pt x="217" y="1643"/>
                </a:moveTo>
                <a:lnTo>
                  <a:pt x="189" y="1643"/>
                </a:lnTo>
                <a:lnTo>
                  <a:pt x="189" y="1614"/>
                </a:lnTo>
                <a:lnTo>
                  <a:pt x="217" y="1614"/>
                </a:lnTo>
                <a:lnTo>
                  <a:pt x="217" y="1643"/>
                </a:lnTo>
                <a:close/>
                <a:moveTo>
                  <a:pt x="1543" y="1760"/>
                </a:moveTo>
                <a:lnTo>
                  <a:pt x="239" y="1760"/>
                </a:lnTo>
                <a:lnTo>
                  <a:pt x="239" y="1665"/>
                </a:lnTo>
                <a:lnTo>
                  <a:pt x="268" y="1665"/>
                </a:lnTo>
                <a:lnTo>
                  <a:pt x="268" y="1731"/>
                </a:lnTo>
                <a:lnTo>
                  <a:pt x="1376" y="1731"/>
                </a:lnTo>
                <a:lnTo>
                  <a:pt x="1514" y="1731"/>
                </a:lnTo>
                <a:lnTo>
                  <a:pt x="1514" y="1665"/>
                </a:lnTo>
                <a:lnTo>
                  <a:pt x="1543" y="1665"/>
                </a:lnTo>
                <a:lnTo>
                  <a:pt x="1543" y="1760"/>
                </a:lnTo>
                <a:close/>
                <a:moveTo>
                  <a:pt x="1593" y="1643"/>
                </a:moveTo>
                <a:lnTo>
                  <a:pt x="1564" y="1643"/>
                </a:lnTo>
                <a:lnTo>
                  <a:pt x="1564" y="1614"/>
                </a:lnTo>
                <a:lnTo>
                  <a:pt x="1593" y="1614"/>
                </a:lnTo>
                <a:lnTo>
                  <a:pt x="1593" y="1643"/>
                </a:lnTo>
                <a:close/>
                <a:moveTo>
                  <a:pt x="1761" y="1614"/>
                </a:moveTo>
                <a:lnTo>
                  <a:pt x="1761" y="1760"/>
                </a:lnTo>
                <a:lnTo>
                  <a:pt x="1614" y="1760"/>
                </a:lnTo>
                <a:lnTo>
                  <a:pt x="1614" y="1665"/>
                </a:lnTo>
                <a:lnTo>
                  <a:pt x="1644" y="1665"/>
                </a:lnTo>
                <a:lnTo>
                  <a:pt x="1644" y="1731"/>
                </a:lnTo>
                <a:lnTo>
                  <a:pt x="1731" y="1731"/>
                </a:lnTo>
                <a:lnTo>
                  <a:pt x="1731" y="1643"/>
                </a:lnTo>
                <a:lnTo>
                  <a:pt x="1665" y="1643"/>
                </a:lnTo>
                <a:lnTo>
                  <a:pt x="1665" y="1614"/>
                </a:lnTo>
                <a:lnTo>
                  <a:pt x="1761" y="1614"/>
                </a:lnTo>
                <a:close/>
                <a:moveTo>
                  <a:pt x="1644" y="1614"/>
                </a:moveTo>
                <a:lnTo>
                  <a:pt x="1644" y="1643"/>
                </a:lnTo>
                <a:lnTo>
                  <a:pt x="1614" y="1643"/>
                </a:lnTo>
                <a:lnTo>
                  <a:pt x="1614" y="1614"/>
                </a:lnTo>
                <a:lnTo>
                  <a:pt x="1644" y="1614"/>
                </a:lnTo>
                <a:close/>
                <a:moveTo>
                  <a:pt x="1614" y="1593"/>
                </a:moveTo>
                <a:lnTo>
                  <a:pt x="1614" y="1564"/>
                </a:lnTo>
                <a:lnTo>
                  <a:pt x="1644" y="1564"/>
                </a:lnTo>
                <a:lnTo>
                  <a:pt x="1644" y="1593"/>
                </a:lnTo>
                <a:lnTo>
                  <a:pt x="1614" y="1593"/>
                </a:lnTo>
                <a:close/>
                <a:moveTo>
                  <a:pt x="1665" y="1709"/>
                </a:moveTo>
                <a:lnTo>
                  <a:pt x="1665" y="1665"/>
                </a:lnTo>
                <a:lnTo>
                  <a:pt x="1710" y="1665"/>
                </a:lnTo>
                <a:lnTo>
                  <a:pt x="1710" y="1709"/>
                </a:lnTo>
                <a:lnTo>
                  <a:pt x="1665" y="1709"/>
                </a:lnTo>
                <a:close/>
                <a:moveTo>
                  <a:pt x="1644" y="1492"/>
                </a:moveTo>
                <a:lnTo>
                  <a:pt x="1644" y="1543"/>
                </a:lnTo>
                <a:lnTo>
                  <a:pt x="1593" y="1543"/>
                </a:lnTo>
                <a:lnTo>
                  <a:pt x="1593" y="1593"/>
                </a:lnTo>
                <a:lnTo>
                  <a:pt x="1543" y="1593"/>
                </a:lnTo>
                <a:lnTo>
                  <a:pt x="1543" y="1643"/>
                </a:lnTo>
                <a:lnTo>
                  <a:pt x="1492" y="1643"/>
                </a:lnTo>
                <a:lnTo>
                  <a:pt x="1492" y="1709"/>
                </a:lnTo>
                <a:lnTo>
                  <a:pt x="289" y="1709"/>
                </a:lnTo>
                <a:lnTo>
                  <a:pt x="289" y="1643"/>
                </a:lnTo>
                <a:lnTo>
                  <a:pt x="239" y="1643"/>
                </a:lnTo>
                <a:lnTo>
                  <a:pt x="239" y="1593"/>
                </a:lnTo>
                <a:lnTo>
                  <a:pt x="189" y="1593"/>
                </a:lnTo>
                <a:lnTo>
                  <a:pt x="189" y="1543"/>
                </a:lnTo>
                <a:lnTo>
                  <a:pt x="138" y="1543"/>
                </a:lnTo>
                <a:lnTo>
                  <a:pt x="138" y="1492"/>
                </a:lnTo>
                <a:lnTo>
                  <a:pt x="72" y="1492"/>
                </a:lnTo>
                <a:lnTo>
                  <a:pt x="72" y="289"/>
                </a:lnTo>
                <a:lnTo>
                  <a:pt x="138" y="289"/>
                </a:lnTo>
                <a:lnTo>
                  <a:pt x="138" y="238"/>
                </a:lnTo>
                <a:lnTo>
                  <a:pt x="189" y="238"/>
                </a:lnTo>
                <a:lnTo>
                  <a:pt x="189" y="188"/>
                </a:lnTo>
                <a:lnTo>
                  <a:pt x="239" y="188"/>
                </a:lnTo>
                <a:lnTo>
                  <a:pt x="239" y="137"/>
                </a:lnTo>
                <a:lnTo>
                  <a:pt x="289" y="137"/>
                </a:lnTo>
                <a:lnTo>
                  <a:pt x="289" y="71"/>
                </a:lnTo>
                <a:lnTo>
                  <a:pt x="1492" y="71"/>
                </a:lnTo>
                <a:lnTo>
                  <a:pt x="1492" y="137"/>
                </a:lnTo>
                <a:lnTo>
                  <a:pt x="1543" y="137"/>
                </a:lnTo>
                <a:lnTo>
                  <a:pt x="1543" y="188"/>
                </a:lnTo>
                <a:lnTo>
                  <a:pt x="1593" y="188"/>
                </a:lnTo>
                <a:lnTo>
                  <a:pt x="1593" y="238"/>
                </a:lnTo>
                <a:lnTo>
                  <a:pt x="1644" y="238"/>
                </a:lnTo>
                <a:lnTo>
                  <a:pt x="1644" y="289"/>
                </a:lnTo>
                <a:lnTo>
                  <a:pt x="1710" y="289"/>
                </a:lnTo>
                <a:lnTo>
                  <a:pt x="1710" y="1492"/>
                </a:lnTo>
                <a:lnTo>
                  <a:pt x="1644" y="1492"/>
                </a:lnTo>
                <a:close/>
                <a:moveTo>
                  <a:pt x="1761" y="238"/>
                </a:moveTo>
                <a:lnTo>
                  <a:pt x="1761" y="1543"/>
                </a:lnTo>
                <a:lnTo>
                  <a:pt x="1665" y="1543"/>
                </a:lnTo>
                <a:lnTo>
                  <a:pt x="1665" y="1513"/>
                </a:lnTo>
                <a:lnTo>
                  <a:pt x="1731" y="1513"/>
                </a:lnTo>
                <a:lnTo>
                  <a:pt x="1731" y="268"/>
                </a:lnTo>
                <a:lnTo>
                  <a:pt x="1665" y="268"/>
                </a:lnTo>
                <a:lnTo>
                  <a:pt x="1665" y="238"/>
                </a:lnTo>
                <a:lnTo>
                  <a:pt x="1761" y="238"/>
                </a:lnTo>
                <a:close/>
                <a:moveTo>
                  <a:pt x="1644" y="50"/>
                </a:moveTo>
                <a:lnTo>
                  <a:pt x="1644" y="116"/>
                </a:lnTo>
                <a:lnTo>
                  <a:pt x="1614" y="116"/>
                </a:lnTo>
                <a:lnTo>
                  <a:pt x="1614" y="21"/>
                </a:lnTo>
                <a:lnTo>
                  <a:pt x="1761" y="21"/>
                </a:lnTo>
                <a:lnTo>
                  <a:pt x="1761" y="167"/>
                </a:lnTo>
                <a:lnTo>
                  <a:pt x="1665" y="167"/>
                </a:lnTo>
                <a:lnTo>
                  <a:pt x="1665" y="137"/>
                </a:lnTo>
                <a:lnTo>
                  <a:pt x="1731" y="137"/>
                </a:lnTo>
                <a:lnTo>
                  <a:pt x="1731" y="50"/>
                </a:lnTo>
                <a:lnTo>
                  <a:pt x="1644" y="50"/>
                </a:lnTo>
                <a:close/>
                <a:moveTo>
                  <a:pt x="1665" y="116"/>
                </a:moveTo>
                <a:lnTo>
                  <a:pt x="1665" y="71"/>
                </a:lnTo>
                <a:lnTo>
                  <a:pt x="1710" y="71"/>
                </a:lnTo>
                <a:lnTo>
                  <a:pt x="1710" y="116"/>
                </a:lnTo>
                <a:lnTo>
                  <a:pt x="1665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930" y="4381493"/>
            <a:ext cx="8248143" cy="1640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A83F5-C1AE-4D6B-833B-1B03392029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C120E-681C-4A63-A08F-CCE96B0037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7369-E789-494E-BED6-71E58AE8CE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5656265"/>
            <a:ext cx="122062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6413"/>
            <a:ext cx="275748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61514" y="2241550"/>
            <a:ext cx="9318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标题 1"/>
          <p:cNvSpPr>
            <a:spLocks noGrp="1"/>
          </p:cNvSpPr>
          <p:nvPr>
            <p:ph type="ctrTitle" hasCustomPrompt="1"/>
          </p:nvPr>
        </p:nvSpPr>
        <p:spPr>
          <a:xfrm>
            <a:off x="1265768" y="1122363"/>
            <a:ext cx="9660467" cy="2387600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17" name="副标题 2"/>
          <p:cNvSpPr>
            <a:spLocks noGrp="1"/>
          </p:cNvSpPr>
          <p:nvPr>
            <p:ph type="subTitle" idx="1"/>
          </p:nvPr>
        </p:nvSpPr>
        <p:spPr>
          <a:xfrm>
            <a:off x="1265768" y="3649663"/>
            <a:ext cx="966046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26B3B-F082-4EA8-BF88-F61B2FD89D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2254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5FA8A-8F80-49F9-B990-4CFBCD669D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FD9D74-47D9-4702-A33C-335B63B48DB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77780-60DB-4C54-B63C-E42D547AD2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E6E4-8611-4168-B96B-C579C5D6C4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25"/>
            </p:custDataLst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26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1200">
                <a:solidFill>
                  <a:srgbClr val="808080"/>
                </a:solidFill>
              </a:defRPr>
            </a:lvl1pPr>
          </a:lstStyle>
          <a:p>
            <a:fld id="{0FCC2169-E7AE-42DB-BE43-7C000F79DEEF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8.wmf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w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8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499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14338" name="组合 8"/>
          <p:cNvGrpSpPr/>
          <p:nvPr/>
        </p:nvGrpSpPr>
        <p:grpSpPr bwMode="auto">
          <a:xfrm>
            <a:off x="1286815" y="1754419"/>
            <a:ext cx="5268620" cy="2027330"/>
            <a:chOff x="1185187" y="2105042"/>
            <a:chExt cx="3514120" cy="2032484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602276" y="2105042"/>
              <a:ext cx="2679943" cy="555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第六单元 </a:t>
              </a: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</a:t>
              </a: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分数除法</a:t>
              </a:r>
            </a:p>
          </p:txBody>
        </p:sp>
        <p:sp>
          <p:nvSpPr>
            <p:cNvPr id="14340" name="TextBox 2"/>
            <p:cNvSpPr txBox="1">
              <a:spLocks noChangeArrowheads="1"/>
            </p:cNvSpPr>
            <p:nvPr/>
          </p:nvSpPr>
          <p:spPr bwMode="auto">
            <a:xfrm>
              <a:off x="1185187" y="3119281"/>
              <a:ext cx="3514120" cy="101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6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应用问题</a:t>
              </a: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4342" name="图片 1" descr="数学冀教五年级下册（2014年新编）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42251" y="1533525"/>
            <a:ext cx="43561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5686855"/>
            <a:ext cx="784225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892300" y="1219202"/>
            <a:ext cx="7543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解：设这批玩具车有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辆。</a:t>
            </a:r>
          </a:p>
        </p:txBody>
      </p:sp>
      <p:graphicFrame>
        <p:nvGraphicFramePr>
          <p:cNvPr id="32" name="对象 3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982913" y="2162175"/>
          <a:ext cx="381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r:id="rId4" imgW="152400" imgH="393700" progId="Equation.KSEE3">
                  <p:embed/>
                </p:oleObj>
              </mc:Choice>
              <mc:Fallback>
                <p:oleObj r:id="rId4" imgW="152400" imgH="393700" progId="Equation.KSEE3">
                  <p:embed/>
                  <p:pic>
                    <p:nvPicPr>
                      <p:cNvPr id="0" name="对象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162175"/>
                        <a:ext cx="3810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508252" y="2381251"/>
            <a:ext cx="2613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x-   x=190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271837" y="3222625"/>
            <a:ext cx="254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x=190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276601" y="3975100"/>
            <a:ext cx="2546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x=190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968751" y="5641976"/>
            <a:ext cx="485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答：这批玩具车有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950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辆。</a:t>
            </a:r>
          </a:p>
        </p:txBody>
      </p:sp>
      <p:graphicFrame>
        <p:nvGraphicFramePr>
          <p:cNvPr id="18" name="对象 1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65463" y="3021013"/>
          <a:ext cx="3429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r:id="rId6" imgW="139700" imgH="393700" progId="Equation.KSEE3">
                  <p:embed/>
                </p:oleObj>
              </mc:Choice>
              <mc:Fallback>
                <p:oleObj r:id="rId6" imgW="139700" imgH="393700" progId="Equation.KSEE3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3021013"/>
                        <a:ext cx="34290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267076" y="4589463"/>
            <a:ext cx="254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x=950</a:t>
            </a:r>
          </a:p>
        </p:txBody>
      </p:sp>
      <p:graphicFrame>
        <p:nvGraphicFramePr>
          <p:cNvPr id="23" name="对象 2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148513" y="2168525"/>
          <a:ext cx="381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r:id="rId8" imgW="152400" imgH="393700" progId="Equation.KSEE3">
                  <p:embed/>
                </p:oleObj>
              </mc:Choice>
              <mc:Fallback>
                <p:oleObj r:id="rId8" imgW="152400" imgH="393700" progId="Equation.KSEE3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2168525"/>
                        <a:ext cx="3810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262689" y="2397125"/>
            <a:ext cx="3009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1-   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x=190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804151" y="3228977"/>
            <a:ext cx="25447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x=190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762876" y="3979863"/>
            <a:ext cx="2544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x=190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graphicFrame>
        <p:nvGraphicFramePr>
          <p:cNvPr id="30" name="对象 2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596190" y="3025777"/>
          <a:ext cx="3444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r:id="rId9" imgW="139700" imgH="393700" progId="Equation.KSEE3">
                  <p:embed/>
                </p:oleObj>
              </mc:Choice>
              <mc:Fallback>
                <p:oleObj r:id="rId9" imgW="139700" imgH="393700" progId="Equation.KSEE3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90" y="3025777"/>
                        <a:ext cx="344487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753351" y="4594225"/>
            <a:ext cx="254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x=950</a:t>
            </a:r>
          </a:p>
        </p:txBody>
      </p:sp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953749" y="1358902"/>
            <a:ext cx="1238251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椭圆形标注 35"/>
          <p:cNvSpPr>
            <a:spLocks noChangeArrowheads="1"/>
          </p:cNvSpPr>
          <p:nvPr/>
        </p:nvSpPr>
        <p:spPr bwMode="auto">
          <a:xfrm>
            <a:off x="8515351" y="1116013"/>
            <a:ext cx="2438400" cy="1295400"/>
          </a:xfrm>
          <a:prstGeom prst="wedgeEllipseCallout">
            <a:avLst>
              <a:gd name="adj1" fmla="val 52815"/>
              <a:gd name="adj2" fmla="val 38176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我这样列方程解答。</a:t>
            </a: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2" grpId="0"/>
      <p:bldP spid="15" grpId="0"/>
      <p:bldP spid="16" grpId="0"/>
      <p:bldP spid="22" grpId="0"/>
      <p:bldP spid="26" grpId="0"/>
      <p:bldP spid="27" grpId="0"/>
      <p:bldP spid="28" grpId="0"/>
      <p:bldP spid="34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602" name="文本框 1"/>
          <p:cNvSpPr txBox="1">
            <a:spLocks noChangeArrowheads="1"/>
          </p:cNvSpPr>
          <p:nvPr/>
        </p:nvSpPr>
        <p:spPr bwMode="auto">
          <a:xfrm>
            <a:off x="190502" y="1219200"/>
            <a:ext cx="188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试一试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12889" y="1219200"/>
            <a:ext cx="10285412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51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一个日用化工厂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月份生产洗衣皂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9800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箱，比原计划多生产      。这个日用化工厂原计划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月份生产洗衣皂多少箱？</a:t>
            </a:r>
          </a:p>
        </p:txBody>
      </p:sp>
      <p:graphicFrame>
        <p:nvGraphicFramePr>
          <p:cNvPr id="4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498726" y="1755775"/>
          <a:ext cx="5111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r:id="rId4" imgW="152400" imgH="393700" progId="Equation.KSEE3">
                  <p:embed/>
                </p:oleObj>
              </mc:Choice>
              <mc:Fallback>
                <p:oleObj r:id="rId4" imgW="152400" imgH="393700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6" y="1755775"/>
                        <a:ext cx="5111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5213" y="3421063"/>
            <a:ext cx="264160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云形标注 5"/>
          <p:cNvSpPr>
            <a:spLocks noChangeArrowheads="1"/>
          </p:cNvSpPr>
          <p:nvPr/>
        </p:nvSpPr>
        <p:spPr bwMode="auto">
          <a:xfrm>
            <a:off x="1616076" y="3894140"/>
            <a:ext cx="5470525" cy="1951037"/>
          </a:xfrm>
          <a:prstGeom prst="cloudCallout">
            <a:avLst>
              <a:gd name="adj1" fmla="val 75546"/>
              <a:gd name="adj2" fmla="val -356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找出题中的等量关系，列方程解答。</a:t>
            </a: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190502" y="1219201"/>
            <a:ext cx="188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课堂总结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51039" y="1727201"/>
            <a:ext cx="101044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已知单位“1”的几分之几是多少求整体的分数问题，可以把单位“1”设为x，根据“求一个数的几分之几是多少，用乘法计算”找到等量关系，列方程解答。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027239" y="3733801"/>
            <a:ext cx="998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单位“1”已知，可根据数量关系用算术方法解答；单位“1”未知，可用x代替，运用等量关系式列方程解答。</a:t>
            </a:r>
          </a:p>
        </p:txBody>
      </p:sp>
      <p:sp>
        <p:nvSpPr>
          <p:cNvPr id="6" name="十字箭头标注 5"/>
          <p:cNvSpPr>
            <a:spLocks noChangeArrowheads="1"/>
          </p:cNvSpPr>
          <p:nvPr/>
        </p:nvSpPr>
        <p:spPr bwMode="auto">
          <a:xfrm>
            <a:off x="2073275" y="1431925"/>
            <a:ext cx="685800" cy="747713"/>
          </a:xfrm>
          <a:custGeom>
            <a:avLst/>
            <a:gdLst>
              <a:gd name="T0" fmla="*/ 0 w 685800"/>
              <a:gd name="T1" fmla="*/ 373380 h 746760"/>
              <a:gd name="T2" fmla="*/ 126975 w 685800"/>
              <a:gd name="T3" fmla="*/ 246404 h 746760"/>
              <a:gd name="T4" fmla="*/ 126975 w 685800"/>
              <a:gd name="T5" fmla="*/ 309892 h 746760"/>
              <a:gd name="T6" fmla="*/ 177886 w 685800"/>
              <a:gd name="T7" fmla="*/ 309892 h 746760"/>
              <a:gd name="T8" fmla="*/ 177886 w 685800"/>
              <a:gd name="T9" fmla="*/ 193698 h 746760"/>
              <a:gd name="T10" fmla="*/ 279412 w 685800"/>
              <a:gd name="T11" fmla="*/ 193698 h 746760"/>
              <a:gd name="T12" fmla="*/ 279412 w 685800"/>
              <a:gd name="T13" fmla="*/ 126975 h 746760"/>
              <a:gd name="T14" fmla="*/ 215924 w 685800"/>
              <a:gd name="T15" fmla="*/ 126975 h 746760"/>
              <a:gd name="T16" fmla="*/ 342900 w 685800"/>
              <a:gd name="T17" fmla="*/ 0 h 746760"/>
              <a:gd name="T18" fmla="*/ 469875 w 685800"/>
              <a:gd name="T19" fmla="*/ 126975 h 746760"/>
              <a:gd name="T20" fmla="*/ 406387 w 685800"/>
              <a:gd name="T21" fmla="*/ 126975 h 746760"/>
              <a:gd name="T22" fmla="*/ 406387 w 685800"/>
              <a:gd name="T23" fmla="*/ 193698 h 746760"/>
              <a:gd name="T24" fmla="*/ 507913 w 685800"/>
              <a:gd name="T25" fmla="*/ 193698 h 746760"/>
              <a:gd name="T26" fmla="*/ 507913 w 685800"/>
              <a:gd name="T27" fmla="*/ 309892 h 746760"/>
              <a:gd name="T28" fmla="*/ 558824 w 685800"/>
              <a:gd name="T29" fmla="*/ 309892 h 746760"/>
              <a:gd name="T30" fmla="*/ 558824 w 685800"/>
              <a:gd name="T31" fmla="*/ 246404 h 746760"/>
              <a:gd name="T32" fmla="*/ 685800 w 685800"/>
              <a:gd name="T33" fmla="*/ 373380 h 746760"/>
              <a:gd name="T34" fmla="*/ 558824 w 685800"/>
              <a:gd name="T35" fmla="*/ 500355 h 746760"/>
              <a:gd name="T36" fmla="*/ 558824 w 685800"/>
              <a:gd name="T37" fmla="*/ 436867 h 746760"/>
              <a:gd name="T38" fmla="*/ 507913 w 685800"/>
              <a:gd name="T39" fmla="*/ 436867 h 746760"/>
              <a:gd name="T40" fmla="*/ 507913 w 685800"/>
              <a:gd name="T41" fmla="*/ 553061 h 746760"/>
              <a:gd name="T42" fmla="*/ 406387 w 685800"/>
              <a:gd name="T43" fmla="*/ 553061 h 746760"/>
              <a:gd name="T44" fmla="*/ 406387 w 685800"/>
              <a:gd name="T45" fmla="*/ 619784 h 746760"/>
              <a:gd name="T46" fmla="*/ 469875 w 685800"/>
              <a:gd name="T47" fmla="*/ 619784 h 746760"/>
              <a:gd name="T48" fmla="*/ 342900 w 685800"/>
              <a:gd name="T49" fmla="*/ 746760 h 746760"/>
              <a:gd name="T50" fmla="*/ 215924 w 685800"/>
              <a:gd name="T51" fmla="*/ 619784 h 746760"/>
              <a:gd name="T52" fmla="*/ 279412 w 685800"/>
              <a:gd name="T53" fmla="*/ 619784 h 746760"/>
              <a:gd name="T54" fmla="*/ 279412 w 685800"/>
              <a:gd name="T55" fmla="*/ 553061 h 746760"/>
              <a:gd name="T56" fmla="*/ 177886 w 685800"/>
              <a:gd name="T57" fmla="*/ 553061 h 746760"/>
              <a:gd name="T58" fmla="*/ 177886 w 685800"/>
              <a:gd name="T59" fmla="*/ 436867 h 746760"/>
              <a:gd name="T60" fmla="*/ 126975 w 685800"/>
              <a:gd name="T61" fmla="*/ 436867 h 746760"/>
              <a:gd name="T62" fmla="*/ 126975 w 685800"/>
              <a:gd name="T63" fmla="*/ 500355 h 746760"/>
              <a:gd name="T64" fmla="*/ 0 w 685800"/>
              <a:gd name="T65" fmla="*/ 373380 h 746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5800" h="746760">
                <a:moveTo>
                  <a:pt x="0" y="373380"/>
                </a:moveTo>
                <a:lnTo>
                  <a:pt x="126975" y="246404"/>
                </a:lnTo>
                <a:lnTo>
                  <a:pt x="126975" y="309892"/>
                </a:lnTo>
                <a:lnTo>
                  <a:pt x="177886" y="309892"/>
                </a:lnTo>
                <a:lnTo>
                  <a:pt x="177886" y="193698"/>
                </a:lnTo>
                <a:lnTo>
                  <a:pt x="279412" y="193698"/>
                </a:lnTo>
                <a:lnTo>
                  <a:pt x="279412" y="126975"/>
                </a:lnTo>
                <a:lnTo>
                  <a:pt x="215924" y="126975"/>
                </a:lnTo>
                <a:lnTo>
                  <a:pt x="342900" y="0"/>
                </a:lnTo>
                <a:lnTo>
                  <a:pt x="469875" y="126975"/>
                </a:lnTo>
                <a:lnTo>
                  <a:pt x="406387" y="126975"/>
                </a:lnTo>
                <a:lnTo>
                  <a:pt x="406387" y="193698"/>
                </a:lnTo>
                <a:lnTo>
                  <a:pt x="507913" y="193698"/>
                </a:lnTo>
                <a:lnTo>
                  <a:pt x="507913" y="309892"/>
                </a:lnTo>
                <a:lnTo>
                  <a:pt x="558824" y="309892"/>
                </a:lnTo>
                <a:lnTo>
                  <a:pt x="558824" y="246404"/>
                </a:lnTo>
                <a:lnTo>
                  <a:pt x="685800" y="373380"/>
                </a:lnTo>
                <a:lnTo>
                  <a:pt x="558824" y="500355"/>
                </a:lnTo>
                <a:lnTo>
                  <a:pt x="558824" y="436867"/>
                </a:lnTo>
                <a:lnTo>
                  <a:pt x="507913" y="436867"/>
                </a:lnTo>
                <a:lnTo>
                  <a:pt x="507913" y="553061"/>
                </a:lnTo>
                <a:lnTo>
                  <a:pt x="406387" y="553061"/>
                </a:lnTo>
                <a:lnTo>
                  <a:pt x="406387" y="619784"/>
                </a:lnTo>
                <a:lnTo>
                  <a:pt x="469875" y="619784"/>
                </a:lnTo>
                <a:lnTo>
                  <a:pt x="342900" y="746760"/>
                </a:lnTo>
                <a:lnTo>
                  <a:pt x="215924" y="619784"/>
                </a:lnTo>
                <a:lnTo>
                  <a:pt x="279412" y="619784"/>
                </a:lnTo>
                <a:lnTo>
                  <a:pt x="279412" y="553061"/>
                </a:lnTo>
                <a:lnTo>
                  <a:pt x="177886" y="553061"/>
                </a:lnTo>
                <a:lnTo>
                  <a:pt x="177886" y="436867"/>
                </a:lnTo>
                <a:lnTo>
                  <a:pt x="126975" y="436867"/>
                </a:lnTo>
                <a:lnTo>
                  <a:pt x="126975" y="500355"/>
                </a:lnTo>
                <a:lnTo>
                  <a:pt x="0" y="373380"/>
                </a:lnTo>
                <a:close/>
              </a:path>
            </a:pathLst>
          </a:cu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 w="9525">
            <a:solidFill>
              <a:srgbClr val="7030A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十字箭头标注 6"/>
          <p:cNvSpPr>
            <a:spLocks noChangeArrowheads="1"/>
          </p:cNvSpPr>
          <p:nvPr/>
        </p:nvSpPr>
        <p:spPr bwMode="auto">
          <a:xfrm>
            <a:off x="2063751" y="3495675"/>
            <a:ext cx="685800" cy="746125"/>
          </a:xfrm>
          <a:custGeom>
            <a:avLst/>
            <a:gdLst>
              <a:gd name="T0" fmla="*/ 0 w 685800"/>
              <a:gd name="T1" fmla="*/ 373380 h 746760"/>
              <a:gd name="T2" fmla="*/ 126975 w 685800"/>
              <a:gd name="T3" fmla="*/ 246404 h 746760"/>
              <a:gd name="T4" fmla="*/ 126975 w 685800"/>
              <a:gd name="T5" fmla="*/ 309892 h 746760"/>
              <a:gd name="T6" fmla="*/ 177886 w 685800"/>
              <a:gd name="T7" fmla="*/ 309892 h 746760"/>
              <a:gd name="T8" fmla="*/ 177886 w 685800"/>
              <a:gd name="T9" fmla="*/ 193698 h 746760"/>
              <a:gd name="T10" fmla="*/ 279412 w 685800"/>
              <a:gd name="T11" fmla="*/ 193698 h 746760"/>
              <a:gd name="T12" fmla="*/ 279412 w 685800"/>
              <a:gd name="T13" fmla="*/ 126975 h 746760"/>
              <a:gd name="T14" fmla="*/ 215924 w 685800"/>
              <a:gd name="T15" fmla="*/ 126975 h 746760"/>
              <a:gd name="T16" fmla="*/ 342900 w 685800"/>
              <a:gd name="T17" fmla="*/ 0 h 746760"/>
              <a:gd name="T18" fmla="*/ 469875 w 685800"/>
              <a:gd name="T19" fmla="*/ 126975 h 746760"/>
              <a:gd name="T20" fmla="*/ 406387 w 685800"/>
              <a:gd name="T21" fmla="*/ 126975 h 746760"/>
              <a:gd name="T22" fmla="*/ 406387 w 685800"/>
              <a:gd name="T23" fmla="*/ 193698 h 746760"/>
              <a:gd name="T24" fmla="*/ 507913 w 685800"/>
              <a:gd name="T25" fmla="*/ 193698 h 746760"/>
              <a:gd name="T26" fmla="*/ 507913 w 685800"/>
              <a:gd name="T27" fmla="*/ 309892 h 746760"/>
              <a:gd name="T28" fmla="*/ 558824 w 685800"/>
              <a:gd name="T29" fmla="*/ 309892 h 746760"/>
              <a:gd name="T30" fmla="*/ 558824 w 685800"/>
              <a:gd name="T31" fmla="*/ 246404 h 746760"/>
              <a:gd name="T32" fmla="*/ 685800 w 685800"/>
              <a:gd name="T33" fmla="*/ 373380 h 746760"/>
              <a:gd name="T34" fmla="*/ 558824 w 685800"/>
              <a:gd name="T35" fmla="*/ 500355 h 746760"/>
              <a:gd name="T36" fmla="*/ 558824 w 685800"/>
              <a:gd name="T37" fmla="*/ 436867 h 746760"/>
              <a:gd name="T38" fmla="*/ 507913 w 685800"/>
              <a:gd name="T39" fmla="*/ 436867 h 746760"/>
              <a:gd name="T40" fmla="*/ 507913 w 685800"/>
              <a:gd name="T41" fmla="*/ 553061 h 746760"/>
              <a:gd name="T42" fmla="*/ 406387 w 685800"/>
              <a:gd name="T43" fmla="*/ 553061 h 746760"/>
              <a:gd name="T44" fmla="*/ 406387 w 685800"/>
              <a:gd name="T45" fmla="*/ 619784 h 746760"/>
              <a:gd name="T46" fmla="*/ 469875 w 685800"/>
              <a:gd name="T47" fmla="*/ 619784 h 746760"/>
              <a:gd name="T48" fmla="*/ 342900 w 685800"/>
              <a:gd name="T49" fmla="*/ 746760 h 746760"/>
              <a:gd name="T50" fmla="*/ 215924 w 685800"/>
              <a:gd name="T51" fmla="*/ 619784 h 746760"/>
              <a:gd name="T52" fmla="*/ 279412 w 685800"/>
              <a:gd name="T53" fmla="*/ 619784 h 746760"/>
              <a:gd name="T54" fmla="*/ 279412 w 685800"/>
              <a:gd name="T55" fmla="*/ 553061 h 746760"/>
              <a:gd name="T56" fmla="*/ 177886 w 685800"/>
              <a:gd name="T57" fmla="*/ 553061 h 746760"/>
              <a:gd name="T58" fmla="*/ 177886 w 685800"/>
              <a:gd name="T59" fmla="*/ 436867 h 746760"/>
              <a:gd name="T60" fmla="*/ 126975 w 685800"/>
              <a:gd name="T61" fmla="*/ 436867 h 746760"/>
              <a:gd name="T62" fmla="*/ 126975 w 685800"/>
              <a:gd name="T63" fmla="*/ 500355 h 746760"/>
              <a:gd name="T64" fmla="*/ 0 w 685800"/>
              <a:gd name="T65" fmla="*/ 373380 h 746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5800" h="746760">
                <a:moveTo>
                  <a:pt x="0" y="373380"/>
                </a:moveTo>
                <a:lnTo>
                  <a:pt x="126975" y="246404"/>
                </a:lnTo>
                <a:lnTo>
                  <a:pt x="126975" y="309892"/>
                </a:lnTo>
                <a:lnTo>
                  <a:pt x="177886" y="309892"/>
                </a:lnTo>
                <a:lnTo>
                  <a:pt x="177886" y="193698"/>
                </a:lnTo>
                <a:lnTo>
                  <a:pt x="279412" y="193698"/>
                </a:lnTo>
                <a:lnTo>
                  <a:pt x="279412" y="126975"/>
                </a:lnTo>
                <a:lnTo>
                  <a:pt x="215924" y="126975"/>
                </a:lnTo>
                <a:lnTo>
                  <a:pt x="342900" y="0"/>
                </a:lnTo>
                <a:lnTo>
                  <a:pt x="469875" y="126975"/>
                </a:lnTo>
                <a:lnTo>
                  <a:pt x="406387" y="126975"/>
                </a:lnTo>
                <a:lnTo>
                  <a:pt x="406387" y="193698"/>
                </a:lnTo>
                <a:lnTo>
                  <a:pt x="507913" y="193698"/>
                </a:lnTo>
                <a:lnTo>
                  <a:pt x="507913" y="309892"/>
                </a:lnTo>
                <a:lnTo>
                  <a:pt x="558824" y="309892"/>
                </a:lnTo>
                <a:lnTo>
                  <a:pt x="558824" y="246404"/>
                </a:lnTo>
                <a:lnTo>
                  <a:pt x="685800" y="373380"/>
                </a:lnTo>
                <a:lnTo>
                  <a:pt x="558824" y="500355"/>
                </a:lnTo>
                <a:lnTo>
                  <a:pt x="558824" y="436867"/>
                </a:lnTo>
                <a:lnTo>
                  <a:pt x="507913" y="436867"/>
                </a:lnTo>
                <a:lnTo>
                  <a:pt x="507913" y="553061"/>
                </a:lnTo>
                <a:lnTo>
                  <a:pt x="406387" y="553061"/>
                </a:lnTo>
                <a:lnTo>
                  <a:pt x="406387" y="619784"/>
                </a:lnTo>
                <a:lnTo>
                  <a:pt x="469875" y="619784"/>
                </a:lnTo>
                <a:lnTo>
                  <a:pt x="342900" y="746760"/>
                </a:lnTo>
                <a:lnTo>
                  <a:pt x="215924" y="619784"/>
                </a:lnTo>
                <a:lnTo>
                  <a:pt x="279412" y="619784"/>
                </a:lnTo>
                <a:lnTo>
                  <a:pt x="279412" y="553061"/>
                </a:lnTo>
                <a:lnTo>
                  <a:pt x="177886" y="553061"/>
                </a:lnTo>
                <a:lnTo>
                  <a:pt x="177886" y="436867"/>
                </a:lnTo>
                <a:lnTo>
                  <a:pt x="126975" y="436867"/>
                </a:lnTo>
                <a:lnTo>
                  <a:pt x="126975" y="500355"/>
                </a:lnTo>
                <a:lnTo>
                  <a:pt x="0" y="373380"/>
                </a:lnTo>
                <a:close/>
              </a:path>
            </a:pathLst>
          </a:cu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 w="9525">
            <a:solidFill>
              <a:srgbClr val="7030A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 animBg="1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190502" y="1219200"/>
            <a:ext cx="188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1263651" y="822325"/>
            <a:ext cx="10546397" cy="1916113"/>
            <a:chOff x="1991" y="1296"/>
            <a:chExt cx="16607" cy="3017"/>
          </a:xfrm>
        </p:grpSpPr>
        <p:sp>
          <p:nvSpPr>
            <p:cNvPr id="16388" name="文本框 2"/>
            <p:cNvSpPr txBox="1">
              <a:spLocks noChangeArrowheads="1"/>
            </p:cNvSpPr>
            <p:nvPr/>
          </p:nvSpPr>
          <p:spPr bwMode="auto">
            <a:xfrm>
              <a:off x="1991" y="1296"/>
              <a:ext cx="16607" cy="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同学们准备开联欢会,一共买来63个气球布置会场。其中,红色的气球占总数的   ,买来红色气球多少个？</a:t>
              </a:r>
            </a:p>
          </p:txBody>
        </p:sp>
        <p:graphicFrame>
          <p:nvGraphicFramePr>
            <p:cNvPr id="16389" name="对象 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200" y="2515"/>
            <a:ext cx="696" cy="1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r:id="rId4" imgW="152400" imgH="393700" progId="Equation.KSEE3">
                    <p:embed/>
                  </p:oleObj>
                </mc:Choice>
                <mc:Fallback>
                  <p:oleObj r:id="rId4" imgW="152400" imgH="393700" progId="Equation.KSEE3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0" y="2515"/>
                          <a:ext cx="696" cy="17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图片 8" descr="QQ截图201801051507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7851" y="2740025"/>
            <a:ext cx="8297863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410" name="组合 3"/>
          <p:cNvGrpSpPr/>
          <p:nvPr/>
        </p:nvGrpSpPr>
        <p:grpSpPr bwMode="auto">
          <a:xfrm>
            <a:off x="200026" y="809625"/>
            <a:ext cx="895351" cy="1119188"/>
            <a:chOff x="459" y="1394"/>
            <a:chExt cx="1410" cy="1764"/>
          </a:xfrm>
        </p:grpSpPr>
        <p:pic>
          <p:nvPicPr>
            <p:cNvPr id="174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8" y="1394"/>
              <a:ext cx="1410" cy="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" name="文本框 2"/>
            <p:cNvSpPr txBox="1">
              <a:spLocks noChangeArrowheads="1"/>
            </p:cNvSpPr>
            <p:nvPr/>
          </p:nvSpPr>
          <p:spPr bwMode="auto">
            <a:xfrm>
              <a:off x="671" y="1560"/>
              <a:ext cx="840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6000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1263651" y="809625"/>
            <a:ext cx="10545763" cy="1765300"/>
            <a:chOff x="1991" y="1275"/>
            <a:chExt cx="16606" cy="2781"/>
          </a:xfrm>
        </p:grpSpPr>
        <p:sp>
          <p:nvSpPr>
            <p:cNvPr id="17414" name="文本框 2"/>
            <p:cNvSpPr txBox="1">
              <a:spLocks noChangeArrowheads="1"/>
            </p:cNvSpPr>
            <p:nvPr/>
          </p:nvSpPr>
          <p:spPr bwMode="auto">
            <a:xfrm>
              <a:off x="1991" y="1296"/>
              <a:ext cx="16607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同学们准备开联欢会,用的红气球占气球总数的    。一共用了多少个气球？</a:t>
              </a:r>
            </a:p>
          </p:txBody>
        </p:sp>
        <p:graphicFrame>
          <p:nvGraphicFramePr>
            <p:cNvPr id="17415" name="对象 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6752" y="1275"/>
            <a:ext cx="691" cy="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5" r:id="rId5" imgW="152400" imgH="393700" progId="Equation.KSEE3">
                    <p:embed/>
                  </p:oleObj>
                </mc:Choice>
                <mc:Fallback>
                  <p:oleObj r:id="rId5" imgW="152400" imgH="393700" progId="Equation.KSEE3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2" y="1275"/>
                          <a:ext cx="691" cy="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9392" y="2747874"/>
            <a:ext cx="9496425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 bwMode="auto">
          <a:xfrm>
            <a:off x="9696451" y="2076452"/>
            <a:ext cx="2295525" cy="4721225"/>
            <a:chOff x="15271" y="3271"/>
            <a:chExt cx="3614" cy="7434"/>
          </a:xfrm>
        </p:grpSpPr>
        <p:pic>
          <p:nvPicPr>
            <p:cNvPr id="17418" name="图片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934" y="3271"/>
              <a:ext cx="1951" cy="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圆角矩形标注 6"/>
            <p:cNvSpPr>
              <a:spLocks noChangeArrowheads="1"/>
            </p:cNvSpPr>
            <p:nvPr/>
          </p:nvSpPr>
          <p:spPr bwMode="auto">
            <a:xfrm>
              <a:off x="15271" y="6817"/>
              <a:ext cx="3614" cy="3888"/>
            </a:xfrm>
            <a:prstGeom prst="wedgeRoundRectCallout">
              <a:avLst>
                <a:gd name="adj1" fmla="val 6917"/>
                <a:gd name="adj2" fmla="val -89787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把气球的总数看作单位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“1”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，画出线段图分析一下。</a:t>
              </a:r>
            </a:p>
          </p:txBody>
        </p:sp>
      </p:grp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4" name="文本框 1"/>
          <p:cNvSpPr txBox="1">
            <a:spLocks noChangeArrowheads="1"/>
          </p:cNvSpPr>
          <p:nvPr/>
        </p:nvSpPr>
        <p:spPr bwMode="auto">
          <a:xfrm>
            <a:off x="384175" y="930275"/>
            <a:ext cx="2667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线段图</a:t>
            </a: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1503364" y="3322640"/>
            <a:ext cx="8442325" cy="14287"/>
          </a:xfrm>
          <a:prstGeom prst="line">
            <a:avLst/>
          </a:prstGeom>
          <a:noFill/>
          <a:ln w="28575">
            <a:solidFill>
              <a:srgbClr val="41719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 flipV="1">
            <a:off x="1504951" y="3182938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 flipV="1">
            <a:off x="2362200" y="317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V="1">
            <a:off x="3311525" y="31797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4184649" y="317341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V="1">
            <a:off x="5145088" y="31877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 flipV="1">
            <a:off x="6080125" y="3190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 flipV="1">
            <a:off x="6999288" y="3195638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0"/>
          <p:cNvCxnSpPr>
            <a:cxnSpLocks noChangeShapeType="1"/>
          </p:cNvCxnSpPr>
          <p:nvPr/>
        </p:nvCxnSpPr>
        <p:spPr bwMode="auto">
          <a:xfrm flipV="1">
            <a:off x="7918451" y="31877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 flipV="1">
            <a:off x="8945563" y="3190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 flipV="1">
            <a:off x="9925051" y="3195638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左大括号 25"/>
          <p:cNvSpPr/>
          <p:nvPr/>
        </p:nvSpPr>
        <p:spPr bwMode="auto">
          <a:xfrm rot="16200000">
            <a:off x="5285582" y="191296"/>
            <a:ext cx="876300" cy="8440737"/>
          </a:xfrm>
          <a:prstGeom prst="leftBrace">
            <a:avLst>
              <a:gd name="adj1" fmla="val 58685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313363" y="4800602"/>
            <a:ext cx="1066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latin typeface="Times New Roman" panose="02020603050405020304" pitchFamily="18" charset="0"/>
              </a:rPr>
              <a:t>“1”</a:t>
            </a:r>
          </a:p>
        </p:txBody>
      </p:sp>
      <p:sp>
        <p:nvSpPr>
          <p:cNvPr id="30" name="左大括号 29"/>
          <p:cNvSpPr/>
          <p:nvPr/>
        </p:nvSpPr>
        <p:spPr bwMode="auto">
          <a:xfrm rot="5400000">
            <a:off x="3046413" y="1008063"/>
            <a:ext cx="557213" cy="3640139"/>
          </a:xfrm>
          <a:prstGeom prst="leftBrace">
            <a:avLst>
              <a:gd name="adj1" fmla="val 54772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2111376" y="1889126"/>
            <a:ext cx="2682875" cy="862013"/>
            <a:chOff x="2629" y="2974"/>
            <a:chExt cx="4224" cy="1358"/>
          </a:xfrm>
        </p:grpSpPr>
        <p:sp>
          <p:nvSpPr>
            <p:cNvPr id="18450" name="文本框 30"/>
            <p:cNvSpPr txBox="1">
              <a:spLocks noChangeArrowheads="1"/>
            </p:cNvSpPr>
            <p:nvPr/>
          </p:nvSpPr>
          <p:spPr bwMode="auto">
            <a:xfrm>
              <a:off x="2629" y="3291"/>
              <a:ext cx="422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红气球占总数的</a:t>
              </a:r>
            </a:p>
          </p:txBody>
        </p:sp>
        <p:graphicFrame>
          <p:nvGraphicFramePr>
            <p:cNvPr id="18451" name="对象 3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66" y="2974"/>
            <a:ext cx="525" cy="1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5" r:id="rId4" imgW="152400" imgH="393700" progId="Equation.KSEE3">
                    <p:embed/>
                  </p:oleObj>
                </mc:Choice>
                <mc:Fallback>
                  <p:oleObj r:id="rId4" imgW="152400" imgH="393700" progId="Equation.KSEE3">
                    <p:embed/>
                    <p:pic>
                      <p:nvPicPr>
                        <p:cNvPr id="0" name="对象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6" y="2974"/>
                          <a:ext cx="525" cy="1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左大括号 33"/>
          <p:cNvSpPr/>
          <p:nvPr/>
        </p:nvSpPr>
        <p:spPr bwMode="auto">
          <a:xfrm rot="16200000">
            <a:off x="3051970" y="1866107"/>
            <a:ext cx="557212" cy="3641725"/>
          </a:xfrm>
          <a:prstGeom prst="leftBrace">
            <a:avLst>
              <a:gd name="adj1" fmla="val 54796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2849564" y="3937001"/>
            <a:ext cx="108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</a:p>
        </p:txBody>
      </p:sp>
      <p:sp>
        <p:nvSpPr>
          <p:cNvPr id="36" name="矩形标注 35"/>
          <p:cNvSpPr>
            <a:spLocks noChangeArrowheads="1"/>
          </p:cNvSpPr>
          <p:nvPr/>
        </p:nvSpPr>
        <p:spPr bwMode="auto">
          <a:xfrm>
            <a:off x="3311526" y="5445127"/>
            <a:ext cx="6613525" cy="987425"/>
          </a:xfrm>
          <a:prstGeom prst="wedgeRectCallout">
            <a:avLst>
              <a:gd name="adj1" fmla="val -64051"/>
              <a:gd name="adj2" fmla="val 1525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气球的总数×   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红气球的个数</a:t>
            </a:r>
          </a:p>
        </p:txBody>
      </p:sp>
      <p:graphicFrame>
        <p:nvGraphicFramePr>
          <p:cNvPr id="37" name="对象 3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156326" y="5349875"/>
          <a:ext cx="4238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r:id="rId6" imgW="152400" imgH="393700" progId="Equation.KSEE3">
                  <p:embed/>
                </p:oleObj>
              </mc:Choice>
              <mc:Fallback>
                <p:oleObj r:id="rId6" imgW="152400" imgH="393700" progId="Equation.KSEE3">
                  <p:embed/>
                  <p:pic>
                    <p:nvPicPr>
                      <p:cNvPr id="0" name="对象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6" y="5349875"/>
                        <a:ext cx="423863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图片 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5850" y="5189540"/>
            <a:ext cx="1276351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9" grpId="0"/>
      <p:bldP spid="30" grpId="0" animBg="1"/>
      <p:bldP spid="34" grpId="0" animBg="1"/>
      <p:bldP spid="35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892300" y="1219202"/>
            <a:ext cx="7543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解：设一共用了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个气球。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2982913" y="2162175"/>
            <a:ext cx="2362200" cy="984250"/>
            <a:chOff x="4698" y="3406"/>
            <a:chExt cx="3719" cy="1550"/>
          </a:xfrm>
        </p:grpSpPr>
        <p:graphicFrame>
          <p:nvGraphicFramePr>
            <p:cNvPr id="19460" name="对象 3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698" y="3406"/>
            <a:ext cx="599" cy="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7" r:id="rId4" imgW="152400" imgH="393700" progId="Equation.KSEE3">
                    <p:embed/>
                  </p:oleObj>
                </mc:Choice>
                <mc:Fallback>
                  <p:oleObj r:id="rId4" imgW="152400" imgH="393700" progId="Equation.KSEE3">
                    <p:embed/>
                    <p:pic>
                      <p:nvPicPr>
                        <p:cNvPr id="0" name="对象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8" y="3406"/>
                          <a:ext cx="599" cy="1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1" name="文本框 4"/>
            <p:cNvSpPr txBox="1">
              <a:spLocks noChangeArrowheads="1"/>
            </p:cNvSpPr>
            <p:nvPr/>
          </p:nvSpPr>
          <p:spPr bwMode="auto">
            <a:xfrm>
              <a:off x="5153" y="3747"/>
              <a:ext cx="326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x=28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271837" y="2930525"/>
            <a:ext cx="2544763" cy="984250"/>
            <a:chOff x="5153" y="4614"/>
            <a:chExt cx="4008" cy="1550"/>
          </a:xfrm>
        </p:grpSpPr>
        <p:sp>
          <p:nvSpPr>
            <p:cNvPr id="19463" name="文本框 5"/>
            <p:cNvSpPr txBox="1">
              <a:spLocks noChangeArrowheads="1"/>
            </p:cNvSpPr>
            <p:nvPr/>
          </p:nvSpPr>
          <p:spPr bwMode="auto">
            <a:xfrm>
              <a:off x="5153" y="4956"/>
              <a:ext cx="4008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x=28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×</a:t>
              </a:r>
            </a:p>
          </p:txBody>
        </p:sp>
        <p:graphicFrame>
          <p:nvGraphicFramePr>
            <p:cNvPr id="19464" name="对象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394" y="4614"/>
            <a:ext cx="599" cy="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8" r:id="rId6" imgW="152400" imgH="393700" progId="Equation.KSEE3">
                    <p:embed/>
                  </p:oleObj>
                </mc:Choice>
                <mc:Fallback>
                  <p:oleObj r:id="rId6" imgW="152400" imgH="393700" progId="Equation.KSEE3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4" y="4614"/>
                          <a:ext cx="599" cy="1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276601" y="3975100"/>
            <a:ext cx="25463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x=63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373439" y="4956176"/>
            <a:ext cx="4854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答：一共用了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个气球。</a:t>
            </a:r>
          </a:p>
        </p:txBody>
      </p:sp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7214" y="3194050"/>
            <a:ext cx="12477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圆角矩形标注 18"/>
          <p:cNvSpPr>
            <a:spLocks noChangeArrowheads="1"/>
          </p:cNvSpPr>
          <p:nvPr/>
        </p:nvSpPr>
        <p:spPr bwMode="auto">
          <a:xfrm>
            <a:off x="7431088" y="3398838"/>
            <a:ext cx="2743200" cy="1325562"/>
          </a:xfrm>
          <a:prstGeom prst="wedgeRoundRectCallout">
            <a:avLst>
              <a:gd name="adj1" fmla="val 71389"/>
              <a:gd name="adj2" fmla="val 28019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用自己的方格检验一下。</a:t>
            </a: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190502" y="1219200"/>
            <a:ext cx="188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试一试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12889" y="1219200"/>
            <a:ext cx="1028541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9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一个施工队开凿一条隧道，第一个月开凿了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米，第二个月开凿了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米，两个月完成了任务的     。这条隧道的长是多少米？</a:t>
            </a:r>
          </a:p>
        </p:txBody>
      </p:sp>
      <p:graphicFrame>
        <p:nvGraphicFramePr>
          <p:cNvPr id="3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631239" y="1744663"/>
          <a:ext cx="4778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4" imgW="203200" imgH="393700" progId="Equation.KSEE3">
                  <p:embed/>
                </p:oleObj>
              </mc:Choice>
              <mc:Fallback>
                <p:oleObj r:id="rId4" imgW="203200" imgH="393700" progId="Equation.KSEE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1239" y="1744663"/>
                        <a:ext cx="477837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云形标注 3"/>
          <p:cNvSpPr>
            <a:spLocks noChangeArrowheads="1"/>
          </p:cNvSpPr>
          <p:nvPr/>
        </p:nvSpPr>
        <p:spPr bwMode="auto">
          <a:xfrm>
            <a:off x="2073275" y="3856040"/>
            <a:ext cx="5029200" cy="1951037"/>
          </a:xfrm>
          <a:prstGeom prst="cloudCallout">
            <a:avLst>
              <a:gd name="adj1" fmla="val 75546"/>
              <a:gd name="adj2" fmla="val -356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先找出等量关系，再列方程解答。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31239" y="3182938"/>
            <a:ext cx="21859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50963" y="1203326"/>
            <a:ext cx="10636251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5000"/>
              </a:lnSpc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玩具厂计划为客户生产一批玩具车950辆，已经完成计划的  ，还剩多少辆没有完成？</a:t>
            </a:r>
          </a:p>
        </p:txBody>
      </p:sp>
      <p:sp>
        <p:nvSpPr>
          <p:cNvPr id="21507" name="文本框 1"/>
          <p:cNvSpPr txBox="1">
            <a:spLocks noChangeArrowheads="1"/>
          </p:cNvSpPr>
          <p:nvPr/>
        </p:nvSpPr>
        <p:spPr bwMode="auto">
          <a:xfrm>
            <a:off x="190502" y="1219200"/>
            <a:ext cx="188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复习</a:t>
            </a:r>
          </a:p>
        </p:txBody>
      </p:sp>
      <p:graphicFrame>
        <p:nvGraphicFramePr>
          <p:cNvPr id="4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819401" y="1738315"/>
          <a:ext cx="4032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r:id="rId4" imgW="152400" imgH="393700" progId="Equation.KSEE3">
                  <p:embed/>
                </p:oleObj>
              </mc:Choice>
              <mc:Fallback>
                <p:oleObj r:id="rId4" imgW="152400" imgH="393700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1738315"/>
                        <a:ext cx="4032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93939" y="3054350"/>
            <a:ext cx="6627812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2530" name="组合 2"/>
          <p:cNvGrpSpPr/>
          <p:nvPr/>
        </p:nvGrpSpPr>
        <p:grpSpPr bwMode="auto">
          <a:xfrm>
            <a:off x="200026" y="809625"/>
            <a:ext cx="895351" cy="1119188"/>
            <a:chOff x="459" y="1394"/>
            <a:chExt cx="1410" cy="1765"/>
          </a:xfrm>
        </p:grpSpPr>
        <p:pic>
          <p:nvPicPr>
            <p:cNvPr id="2253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" y="1394"/>
              <a:ext cx="1410" cy="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文本框 6"/>
            <p:cNvSpPr txBox="1">
              <a:spLocks noChangeArrowheads="1"/>
            </p:cNvSpPr>
            <p:nvPr/>
          </p:nvSpPr>
          <p:spPr bwMode="auto">
            <a:xfrm>
              <a:off x="671" y="1560"/>
              <a:ext cx="840" cy="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600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63651" y="822326"/>
            <a:ext cx="105457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玩具厂计划为客户生产一批玩具车，已经完成了计划的      。这批玩具车有多少辆？</a:t>
            </a:r>
          </a:p>
        </p:txBody>
      </p:sp>
      <p:graphicFrame>
        <p:nvGraphicFramePr>
          <p:cNvPr id="7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362200" y="1662115"/>
          <a:ext cx="5334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r:id="rId5" imgW="152400" imgH="393700" progId="Equation.KSEE3">
                  <p:embed/>
                </p:oleObj>
              </mc:Choice>
              <mc:Fallback>
                <p:oleObj r:id="rId5" imgW="152400" imgH="393700" progId="Equation.KSEE3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62115"/>
                        <a:ext cx="5334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26688" y="4686302"/>
            <a:ext cx="17113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8051802" y="2400300"/>
            <a:ext cx="3178175" cy="2057400"/>
          </a:xfrm>
          <a:prstGeom prst="wedgeRoundRectCallout">
            <a:avLst>
              <a:gd name="adj1" fmla="val 24690"/>
              <a:gd name="adj2" fmla="val 7132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把计划生产玩具车的辆数看作单位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“1”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，画出线段图分析一下。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049" y="2652713"/>
            <a:ext cx="7018339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199035" y="280988"/>
            <a:ext cx="3127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五年级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554" name="文本框 1"/>
          <p:cNvSpPr txBox="1">
            <a:spLocks noChangeArrowheads="1"/>
          </p:cNvSpPr>
          <p:nvPr/>
        </p:nvSpPr>
        <p:spPr bwMode="auto">
          <a:xfrm>
            <a:off x="384175" y="930275"/>
            <a:ext cx="2667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rPr>
              <a:t>线段图</a:t>
            </a: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1503365" y="3322638"/>
            <a:ext cx="9121775" cy="0"/>
          </a:xfrm>
          <a:prstGeom prst="line">
            <a:avLst/>
          </a:prstGeom>
          <a:noFill/>
          <a:ln w="28575">
            <a:solidFill>
              <a:srgbClr val="41719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 flipV="1">
            <a:off x="1504951" y="3182938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V="1">
            <a:off x="3311525" y="31797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V="1">
            <a:off x="5145088" y="31877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 flipV="1">
            <a:off x="6999288" y="3195638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 flipV="1">
            <a:off x="8945563" y="3190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 flipV="1">
            <a:off x="10610851" y="31797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左大括号 25"/>
          <p:cNvSpPr/>
          <p:nvPr/>
        </p:nvSpPr>
        <p:spPr bwMode="auto">
          <a:xfrm rot="16200000">
            <a:off x="5619750" y="-582611"/>
            <a:ext cx="876300" cy="9105900"/>
          </a:xfrm>
          <a:prstGeom prst="leftBrace">
            <a:avLst>
              <a:gd name="adj1" fmla="val 58692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653088" y="4346577"/>
            <a:ext cx="10668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latin typeface="Times New Roman" panose="02020603050405020304" pitchFamily="18" charset="0"/>
              </a:rPr>
              <a:t>“1”</a:t>
            </a:r>
          </a:p>
        </p:txBody>
      </p:sp>
      <p:sp>
        <p:nvSpPr>
          <p:cNvPr id="30" name="左大括号 29"/>
          <p:cNvSpPr/>
          <p:nvPr/>
        </p:nvSpPr>
        <p:spPr bwMode="auto">
          <a:xfrm rot="5400000">
            <a:off x="4946651" y="-892175"/>
            <a:ext cx="557213" cy="7440613"/>
          </a:xfrm>
          <a:prstGeom prst="leftBrace">
            <a:avLst>
              <a:gd name="adj1" fmla="val 54711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4533901" y="1895475"/>
            <a:ext cx="1511300" cy="863600"/>
            <a:chOff x="4451" y="2974"/>
            <a:chExt cx="2378" cy="1358"/>
          </a:xfrm>
        </p:grpSpPr>
        <p:sp>
          <p:nvSpPr>
            <p:cNvPr id="23566" name="文本框 30"/>
            <p:cNvSpPr txBox="1">
              <a:spLocks noChangeArrowheads="1"/>
            </p:cNvSpPr>
            <p:nvPr/>
          </p:nvSpPr>
          <p:spPr bwMode="auto">
            <a:xfrm>
              <a:off x="4451" y="3291"/>
              <a:ext cx="237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已完成</a:t>
              </a:r>
            </a:p>
          </p:txBody>
        </p:sp>
        <p:graphicFrame>
          <p:nvGraphicFramePr>
            <p:cNvPr id="23567" name="对象 3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66" y="2974"/>
            <a:ext cx="525" cy="1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7" r:id="rId4" imgW="152400" imgH="393700" progId="Equation.KSEE3">
                    <p:embed/>
                  </p:oleObj>
                </mc:Choice>
                <mc:Fallback>
                  <p:oleObj r:id="rId4" imgW="152400" imgH="393700" progId="Equation.KSEE3">
                    <p:embed/>
                    <p:pic>
                      <p:nvPicPr>
                        <p:cNvPr id="0" name="对象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6" y="2974"/>
                          <a:ext cx="525" cy="1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左大括号 33"/>
          <p:cNvSpPr/>
          <p:nvPr/>
        </p:nvSpPr>
        <p:spPr bwMode="auto">
          <a:xfrm rot="5400000">
            <a:off x="9499602" y="1995490"/>
            <a:ext cx="557213" cy="1665287"/>
          </a:xfrm>
          <a:prstGeom prst="leftBrace">
            <a:avLst>
              <a:gd name="adj1" fmla="val 54777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9294814" y="2089152"/>
            <a:ext cx="108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辆</a:t>
            </a:r>
          </a:p>
        </p:txBody>
      </p:sp>
      <p:sp>
        <p:nvSpPr>
          <p:cNvPr id="36" name="矩形标注 35"/>
          <p:cNvSpPr>
            <a:spLocks noChangeArrowheads="1"/>
          </p:cNvSpPr>
          <p:nvPr/>
        </p:nvSpPr>
        <p:spPr bwMode="auto">
          <a:xfrm>
            <a:off x="3311526" y="5445127"/>
            <a:ext cx="7008813" cy="987425"/>
          </a:xfrm>
          <a:prstGeom prst="wedgeRectCallout">
            <a:avLst>
              <a:gd name="adj1" fmla="val -64051"/>
              <a:gd name="adj2" fmla="val 1525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lnSpc>
                <a:spcPct val="12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计划生产的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已经生产的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还要生产的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601" y="4991102"/>
            <a:ext cx="15367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bldLvl="0" animBg="1"/>
      <p:bldP spid="29" grpId="0"/>
      <p:bldP spid="30" grpId="0" bldLvl="0" animBg="1"/>
      <p:bldP spid="34" grpId="0" animBg="1"/>
      <p:bldP spid="34" grpId="1" animBg="1"/>
      <p:bldP spid="35" grpId="0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7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17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custom823695_1"/>
  <p:tag name="KSO_WM_TEMPLATE_CATEGORY" val="custom"/>
  <p:tag name="KSO_WM_TEMPLATE_INDEX" val="20181761"/>
  <p:tag name="KSO_WM_TEMPLATE_SUBCATEGORY" val="combine"/>
  <p:tag name="KSO_WM_TEMPLATE_THUMBS_INDEX" val="1、5、6、11、12、18、23、27、30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1761"/>
</p:tagLst>
</file>

<file path=ppt/theme/theme1.xml><?xml version="1.0" encoding="utf-8"?>
<a:theme xmlns:a="http://schemas.openxmlformats.org/drawingml/2006/main" name="WWW.2PPT.COM&#10;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宽屏</PresentationFormat>
  <Paragraphs>62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黑体</vt:lpstr>
      <vt:lpstr>宋体</vt:lpstr>
      <vt:lpstr>微软雅黑</vt:lpstr>
      <vt:lpstr>禹卫书法行书简体</vt:lpstr>
      <vt:lpstr>Arial</vt:lpstr>
      <vt:lpstr>Calibri</vt:lpstr>
      <vt:lpstr>Times New Roman</vt:lpstr>
      <vt:lpstr>WWW.2PPT.COM
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好好学习天天向上</Manager>
  <Company>好好学习天天向上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好好学习天天向上</cp:keywords>
  <dc:description>www.ppt818.com-提供资源下载</dc:description>
  <cp:lastModifiedBy>Windows 用户</cp:lastModifiedBy>
  <cp:revision>780</cp:revision>
  <dcterms:created xsi:type="dcterms:W3CDTF">2013-07-01T03:05:00Z</dcterms:created>
  <dcterms:modified xsi:type="dcterms:W3CDTF">2023-01-16T22:04:03Z</dcterms:modified>
  <cp:category>好好学习天天向上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A7D702723B234E62B530AE3092971996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