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61" r:id="rId2"/>
    <p:sldId id="290" r:id="rId3"/>
    <p:sldId id="270" r:id="rId4"/>
    <p:sldId id="362" r:id="rId5"/>
    <p:sldId id="365" r:id="rId6"/>
    <p:sldId id="398" r:id="rId7"/>
    <p:sldId id="399" r:id="rId8"/>
    <p:sldId id="400" r:id="rId9"/>
    <p:sldId id="401" r:id="rId10"/>
    <p:sldId id="403" r:id="rId11"/>
    <p:sldId id="404" r:id="rId12"/>
    <p:sldId id="367" r:id="rId13"/>
    <p:sldId id="382" r:id="rId14"/>
    <p:sldId id="391" r:id="rId15"/>
    <p:sldId id="402" r:id="rId16"/>
    <p:sldId id="384" r:id="rId17"/>
    <p:sldId id="300" r:id="rId18"/>
  </p:sldIdLst>
  <p:sldSz cx="9144000" cy="6858000" type="screen4x3"/>
  <p:notesSz cx="6858000" cy="9144000"/>
  <p:defaultTextStyle>
    <a:defPPr>
      <a:defRPr lang="zh-CN"/>
    </a:defPPr>
    <a:lvl1pPr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FF66"/>
    <a:srgbClr val="FF99FF"/>
    <a:srgbClr val="006600"/>
    <a:srgbClr val="6600CC"/>
    <a:srgbClr val="CC006A"/>
    <a:srgbClr val="644B7A"/>
    <a:srgbClr val="249F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7" autoAdjust="0"/>
    <p:restoredTop sz="94565" autoAdjust="0"/>
  </p:normalViewPr>
  <p:slideViewPr>
    <p:cSldViewPr snapToGrid="0" snapToObjects="1"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noProof="1" smtClean="0"/>
            </a:lvl1pPr>
          </a:lstStyle>
          <a:p>
            <a:fld id="{0F9B84EA-7D68-4D60-9CB1-D50884785D1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1C718C1B-F415-4A23-A6C9-85E467E611B7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CE587F94-02CC-43DA-8BDB-D67D0862360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87F94-02CC-43DA-8BDB-D67D0862360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15BB3-8915-4EFE-B8A0-1594712C989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37B29-C5B7-4AE7-80CB-F9F35475618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22EE1-E0A1-47FF-AEAF-5B739EDAD1D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EBA1D3-2D60-457B-AF18-AE4C7870F75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3A2D4-820E-4D0B-8E64-295BA15C2A5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9701A-DDD3-4100-9136-9426E41596C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F1C99-61AF-41A7-9298-CFB233D1C8F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31872-E48F-406F-9CBB-AB17FE2DA51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2B4DC-B5C2-45E4-B13B-A3B699D85FD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39274-8E78-4CD5-808A-051FD439E7F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B8F82A-839D-4A4B-B394-144B8272ACF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67FB898-AB13-4E06-AD55-A4F235BDAA6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1" y="0"/>
            <a:ext cx="9144000" cy="538321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B7E0EC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 smtClean="0"/>
              <a:t>111111111111111111111111111111111111111111111111111111111111111</a:t>
            </a:r>
            <a:endParaRPr lang="zh-CN" altLang="en-US" dirty="0"/>
          </a:p>
        </p:txBody>
      </p:sp>
      <p:pic>
        <p:nvPicPr>
          <p:cNvPr id="4098" name="图片 24" descr="小花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153534">
            <a:off x="7750175" y="5446714"/>
            <a:ext cx="100965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图片 25" descr="中间花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48469" y="5580063"/>
            <a:ext cx="912812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AutoShape 508"/>
          <p:cNvSpPr>
            <a:spLocks noChangeArrowheads="1"/>
          </p:cNvSpPr>
          <p:nvPr/>
        </p:nvSpPr>
        <p:spPr bwMode="auto">
          <a:xfrm>
            <a:off x="495875" y="1061061"/>
            <a:ext cx="8152248" cy="2165537"/>
          </a:xfrm>
          <a:prstGeom prst="roundRect">
            <a:avLst>
              <a:gd name="adj" fmla="val 5074"/>
            </a:avLst>
          </a:prstGeom>
          <a:solidFill>
            <a:srgbClr val="FFFFFF"/>
          </a:solidFill>
          <a:ln w="57150" cmpd="sng">
            <a:noFill/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buFontTx/>
              <a:buNone/>
              <a:defRPr/>
            </a:pPr>
            <a:endParaRPr lang="ko-KR" altLang="en-US" smtClean="0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sp>
        <p:nvSpPr>
          <p:cNvPr id="8" name="同侧圆角矩形 7"/>
          <p:cNvSpPr/>
          <p:nvPr/>
        </p:nvSpPr>
        <p:spPr>
          <a:xfrm flipV="1">
            <a:off x="495300" y="2468563"/>
            <a:ext cx="8153400" cy="758825"/>
          </a:xfrm>
          <a:prstGeom prst="round2Same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pic>
        <p:nvPicPr>
          <p:cNvPr id="4102" name="Picture 39" descr="구름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95838" y="179388"/>
            <a:ext cx="6826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40" descr="구름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308850" y="542925"/>
            <a:ext cx="895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图片 70" descr="蝴蝶.pn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18291536" flipH="1">
            <a:off x="7801413" y="3441126"/>
            <a:ext cx="1019175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AutoShape 508"/>
          <p:cNvSpPr>
            <a:spLocks noChangeArrowheads="1"/>
          </p:cNvSpPr>
          <p:nvPr/>
        </p:nvSpPr>
        <p:spPr bwMode="auto">
          <a:xfrm>
            <a:off x="495876" y="1061061"/>
            <a:ext cx="8152248" cy="2165538"/>
          </a:xfrm>
          <a:prstGeom prst="roundRect">
            <a:avLst>
              <a:gd name="adj" fmla="val 5074"/>
            </a:avLst>
          </a:prstGeom>
          <a:noFill/>
          <a:ln w="76200" cmpd="sng">
            <a:solidFill>
              <a:srgbClr val="99CC00"/>
            </a:solidFill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buFontTx/>
              <a:buNone/>
              <a:defRPr/>
            </a:pPr>
            <a:endParaRPr lang="ko-KR" altLang="en-US" smtClean="0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pic>
        <p:nvPicPr>
          <p:cNvPr id="4106" name="Picture 50" descr="나뭇잎2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 rot="3371175">
            <a:off x="2063750" y="3001963"/>
            <a:ext cx="12827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椭圆 8"/>
          <p:cNvSpPr/>
          <p:nvPr/>
        </p:nvSpPr>
        <p:spPr>
          <a:xfrm>
            <a:off x="328613" y="1335088"/>
            <a:ext cx="334962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83" name="椭圆 82"/>
          <p:cNvSpPr/>
          <p:nvPr/>
        </p:nvSpPr>
        <p:spPr>
          <a:xfrm>
            <a:off x="328613" y="1976438"/>
            <a:ext cx="334962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86" name="椭圆 85"/>
          <p:cNvSpPr/>
          <p:nvPr/>
        </p:nvSpPr>
        <p:spPr>
          <a:xfrm>
            <a:off x="328613" y="2617788"/>
            <a:ext cx="334962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89" name="椭圆 88"/>
          <p:cNvSpPr/>
          <p:nvPr/>
        </p:nvSpPr>
        <p:spPr>
          <a:xfrm>
            <a:off x="8480425" y="1335088"/>
            <a:ext cx="334963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97" name="椭圆 96"/>
          <p:cNvSpPr/>
          <p:nvPr/>
        </p:nvSpPr>
        <p:spPr>
          <a:xfrm>
            <a:off x="8480425" y="1976438"/>
            <a:ext cx="334963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98" name="椭圆 97"/>
          <p:cNvSpPr/>
          <p:nvPr/>
        </p:nvSpPr>
        <p:spPr>
          <a:xfrm>
            <a:off x="8480425" y="2617788"/>
            <a:ext cx="334963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4113" name="TextBox 3"/>
          <p:cNvSpPr txBox="1">
            <a:spLocks noChangeArrowheads="1"/>
          </p:cNvSpPr>
          <p:nvPr/>
        </p:nvSpPr>
        <p:spPr bwMode="auto">
          <a:xfrm>
            <a:off x="487363" y="1433513"/>
            <a:ext cx="82677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>
                <a:latin typeface="Times New Roman" panose="02020603050405020304" pitchFamily="18" charset="0"/>
                <a:ea typeface="黑体" panose="02010609060101010101" pitchFamily="49" charset="-122"/>
              </a:rPr>
              <a:t>	Unit 2 School in Canada</a:t>
            </a:r>
            <a:endParaRPr lang="zh-CN" altLang="en-US" sz="40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114" name="TextBox 4"/>
          <p:cNvSpPr txBox="1">
            <a:spLocks noChangeArrowheads="1"/>
          </p:cNvSpPr>
          <p:nvPr/>
        </p:nvSpPr>
        <p:spPr bwMode="auto">
          <a:xfrm>
            <a:off x="3259931" y="2644775"/>
            <a:ext cx="2722563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000" b="1" dirty="0" smtClean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</a:t>
            </a:r>
            <a:r>
              <a:rPr lang="zh-CN" altLang="en-US" sz="2000" b="1" dirty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年级上册 </a:t>
            </a:r>
          </a:p>
        </p:txBody>
      </p:sp>
      <p:sp>
        <p:nvSpPr>
          <p:cNvPr id="27" name="文本框 22"/>
          <p:cNvSpPr txBox="1"/>
          <p:nvPr/>
        </p:nvSpPr>
        <p:spPr>
          <a:xfrm>
            <a:off x="0" y="3860993"/>
            <a:ext cx="9144000" cy="75982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  <a:sp3d extrusionH="57150">
              <a:bevelT w="0" h="0"/>
            </a:sp3d>
          </a:bodyPr>
          <a:lstStyle/>
          <a:p>
            <a:pPr algn="ctr" fontAlgn="auto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3600" b="1" dirty="0">
                <a:gradFill>
                  <a:gsLst>
                    <a:gs pos="0">
                      <a:srgbClr val="D74184"/>
                    </a:gs>
                    <a:gs pos="50000">
                      <a:srgbClr val="D74184"/>
                    </a:gs>
                    <a:gs pos="100000">
                      <a:srgbClr val="D74184"/>
                    </a:gs>
                  </a:gsLst>
                  <a:lin ang="5400000"/>
                </a:gradFill>
                <a:effectLst>
                  <a:outerShdw blurRad="38100" dist="12700" algn="tl" rotWithShape="0">
                    <a:srgbClr val="000000">
                      <a:alpha val="40000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  <a:cs typeface="方正大黑简体"/>
              </a:rPr>
              <a:t>Lesson 8 Li Ming Meets Jenny’s </a:t>
            </a:r>
            <a:r>
              <a:rPr lang="en-US" altLang="zh-CN" sz="3600" b="1" dirty="0" smtClean="0">
                <a:gradFill>
                  <a:gsLst>
                    <a:gs pos="0">
                      <a:srgbClr val="D74184"/>
                    </a:gs>
                    <a:gs pos="50000">
                      <a:srgbClr val="D74184"/>
                    </a:gs>
                    <a:gs pos="100000">
                      <a:srgbClr val="D74184"/>
                    </a:gs>
                  </a:gsLst>
                  <a:lin ang="5400000"/>
                </a:gradFill>
                <a:effectLst>
                  <a:outerShdw blurRad="38100" dist="12700" algn="tl" rotWithShape="0">
                    <a:srgbClr val="000000">
                      <a:alpha val="40000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  <a:cs typeface="方正大黑简体"/>
              </a:rPr>
              <a:t>Class</a:t>
            </a:r>
            <a:endParaRPr lang="zh-CN" altLang="en-US" sz="3600" b="1" dirty="0">
              <a:gradFill>
                <a:gsLst>
                  <a:gs pos="0">
                    <a:srgbClr val="D74184"/>
                  </a:gs>
                  <a:gs pos="50000">
                    <a:srgbClr val="D74184"/>
                  </a:gs>
                  <a:gs pos="100000">
                    <a:srgbClr val="D74184"/>
                  </a:gs>
                </a:gsLst>
                <a:lin ang="5400000"/>
              </a:gradFill>
              <a:effectLst>
                <a:outerShdw blurRad="38100" dist="12700" algn="tl" rotWithShape="0">
                  <a:srgbClr val="000000">
                    <a:alpha val="40000"/>
                  </a:srgbClr>
                </a:outerShdw>
              </a:effectLst>
              <a:latin typeface="Kozuka Gothic Pro H" pitchFamily="34" charset="-128"/>
              <a:ea typeface="Kozuka Gothic Pro H" pitchFamily="34" charset="-128"/>
              <a:cs typeface="方正大黑简体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973650" y="590143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54000" indent="-2540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3315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sp>
        <p:nvSpPr>
          <p:cNvPr id="13316" name="文本框 17"/>
          <p:cNvSpPr txBox="1">
            <a:spLocks noChangeArrowheads="1"/>
          </p:cNvSpPr>
          <p:nvPr/>
        </p:nvSpPr>
        <p:spPr bwMode="auto">
          <a:xfrm>
            <a:off x="935038" y="1203325"/>
            <a:ext cx="478631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class / klɑːs/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n.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班级；课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3317" name="矩形 1"/>
          <p:cNvSpPr>
            <a:spLocks noChangeArrowheads="1"/>
          </p:cNvSpPr>
          <p:nvPr/>
        </p:nvSpPr>
        <p:spPr bwMode="auto">
          <a:xfrm>
            <a:off x="906463" y="1909763"/>
            <a:ext cx="11128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 b="1">
              <a:ea typeface="黑体" panose="02010609060101010101" pitchFamily="49" charset="-122"/>
            </a:endParaRP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793875" y="1744663"/>
            <a:ext cx="4511675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7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We are having an English class.</a:t>
            </a:r>
          </a:p>
          <a:p>
            <a:pPr>
              <a:lnSpc>
                <a:spcPct val="17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我们正在上英语课。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13319" name="图片 1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3413" y="4937125"/>
            <a:ext cx="323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0" name="矩形 16"/>
          <p:cNvSpPr>
            <a:spLocks noChangeArrowheads="1"/>
          </p:cNvSpPr>
          <p:nvPr/>
        </p:nvSpPr>
        <p:spPr bwMode="auto">
          <a:xfrm>
            <a:off x="885825" y="4786313"/>
            <a:ext cx="8032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拓展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5" name="矩形 2"/>
          <p:cNvSpPr>
            <a:spLocks noChangeArrowheads="1"/>
          </p:cNvSpPr>
          <p:nvPr/>
        </p:nvSpPr>
        <p:spPr bwMode="auto">
          <a:xfrm>
            <a:off x="1863725" y="4729163"/>
            <a:ext cx="72405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7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合成词：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classroom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4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  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教室 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classmate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4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同学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3322" name="矩形 1"/>
          <p:cNvSpPr>
            <a:spLocks noChangeArrowheads="1"/>
          </p:cNvSpPr>
          <p:nvPr/>
        </p:nvSpPr>
        <p:spPr bwMode="auto">
          <a:xfrm>
            <a:off x="881063" y="3098800"/>
            <a:ext cx="1112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复数：</a:t>
            </a:r>
            <a:endParaRPr lang="zh-CN" altLang="en-US" b="1">
              <a:ea typeface="黑体" panose="02010609060101010101" pitchFamily="49" charset="-122"/>
            </a:endParaRPr>
          </a:p>
        </p:txBody>
      </p: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1822450" y="2933700"/>
            <a:ext cx="15335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7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classes</a:t>
            </a:r>
          </a:p>
        </p:txBody>
      </p:sp>
      <p:sp>
        <p:nvSpPr>
          <p:cNvPr id="13324" name="矩形 1"/>
          <p:cNvSpPr>
            <a:spLocks noChangeArrowheads="1"/>
          </p:cNvSpPr>
          <p:nvPr/>
        </p:nvSpPr>
        <p:spPr bwMode="auto">
          <a:xfrm>
            <a:off x="884238" y="3660775"/>
            <a:ext cx="1422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形近词：</a:t>
            </a:r>
            <a:endParaRPr lang="zh-CN" altLang="en-US" b="1">
              <a:ea typeface="黑体" panose="02010609060101010101" pitchFamily="49" charset="-122"/>
            </a:endParaRPr>
          </a:p>
        </p:txBody>
      </p:sp>
      <p:sp>
        <p:nvSpPr>
          <p:cNvPr id="31" name="矩形 30"/>
          <p:cNvSpPr>
            <a:spLocks noChangeArrowheads="1"/>
          </p:cNvSpPr>
          <p:nvPr/>
        </p:nvSpPr>
        <p:spPr bwMode="auto">
          <a:xfrm>
            <a:off x="2166938" y="3495675"/>
            <a:ext cx="330517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7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glass (</a:t>
            </a:r>
            <a:r>
              <a:rPr lang="en-US" altLang="zh-CN" sz="24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玻璃杯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3326" name="矩形 1"/>
          <p:cNvSpPr>
            <a:spLocks noChangeArrowheads="1"/>
          </p:cNvSpPr>
          <p:nvPr/>
        </p:nvSpPr>
        <p:spPr bwMode="auto">
          <a:xfrm>
            <a:off x="873125" y="4264025"/>
            <a:ext cx="1111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短语：</a:t>
            </a:r>
            <a:endParaRPr lang="zh-CN" altLang="en-US" b="1">
              <a:ea typeface="黑体" panose="02010609060101010101" pitchFamily="49" charset="-122"/>
            </a:endParaRPr>
          </a:p>
        </p:txBody>
      </p:sp>
      <p:sp>
        <p:nvSpPr>
          <p:cNvPr id="33" name="矩形 32"/>
          <p:cNvSpPr>
            <a:spLocks noChangeArrowheads="1"/>
          </p:cNvSpPr>
          <p:nvPr/>
        </p:nvSpPr>
        <p:spPr bwMode="auto">
          <a:xfrm>
            <a:off x="1868488" y="4084638"/>
            <a:ext cx="694848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7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合成词：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classroom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4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  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教室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classmate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4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同学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3328" name="矩形 1"/>
          <p:cNvSpPr>
            <a:spLocks noChangeArrowheads="1"/>
          </p:cNvSpPr>
          <p:nvPr/>
        </p:nvSpPr>
        <p:spPr bwMode="auto">
          <a:xfrm>
            <a:off x="873125" y="5505450"/>
            <a:ext cx="1730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其他含义：</a:t>
            </a:r>
            <a:endParaRPr lang="zh-CN" altLang="en-US" b="1">
              <a:ea typeface="黑体" panose="02010609060101010101" pitchFamily="49" charset="-122"/>
            </a:endParaRPr>
          </a:p>
        </p:txBody>
      </p:sp>
      <p:sp>
        <p:nvSpPr>
          <p:cNvPr id="35" name="矩形 34"/>
          <p:cNvSpPr>
            <a:spLocks noChangeArrowheads="1"/>
          </p:cNvSpPr>
          <p:nvPr/>
        </p:nvSpPr>
        <p:spPr bwMode="auto">
          <a:xfrm>
            <a:off x="2400300" y="5340350"/>
            <a:ext cx="666273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7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class (</a:t>
            </a:r>
            <a:r>
              <a:rPr lang="en-US" altLang="zh-CN" sz="24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同学们（特指全体学生，单复数同形）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 build="p"/>
      <p:bldP spid="29" grpId="0"/>
      <p:bldP spid="31" grpId="0"/>
      <p:bldP spid="33" grpId="0"/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4339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sp>
        <p:nvSpPr>
          <p:cNvPr id="14340" name="文本框 17"/>
          <p:cNvSpPr txBox="1">
            <a:spLocks noChangeArrowheads="1"/>
          </p:cNvSpPr>
          <p:nvPr/>
        </p:nvSpPr>
        <p:spPr bwMode="auto">
          <a:xfrm>
            <a:off x="798513" y="1422400"/>
            <a:ext cx="47863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each / iːtʃ/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adj.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每个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4341" name="矩形 1"/>
          <p:cNvSpPr>
            <a:spLocks noChangeArrowheads="1"/>
          </p:cNvSpPr>
          <p:nvPr/>
        </p:nvSpPr>
        <p:spPr bwMode="auto">
          <a:xfrm>
            <a:off x="769938" y="2236788"/>
            <a:ext cx="11128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 b="1">
              <a:ea typeface="黑体" panose="02010609060101010101" pitchFamily="49" charset="-122"/>
            </a:endParaRP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738313" y="1989138"/>
            <a:ext cx="451167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Each student has an apple.</a:t>
            </a:r>
          </a:p>
          <a:p>
            <a:pPr>
              <a:lnSpc>
                <a:spcPct val="20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每个学生有一个苹果。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4343" name="矩形 1"/>
          <p:cNvSpPr>
            <a:spLocks noChangeArrowheads="1"/>
          </p:cNvSpPr>
          <p:nvPr/>
        </p:nvSpPr>
        <p:spPr bwMode="auto">
          <a:xfrm>
            <a:off x="774700" y="3675063"/>
            <a:ext cx="2039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减法记忆法：</a:t>
            </a:r>
            <a:endParaRPr lang="zh-CN" altLang="en-US" b="1">
              <a:solidFill>
                <a:srgbClr val="3333FF"/>
              </a:solidFill>
              <a:ea typeface="黑体" panose="02010609060101010101" pitchFamily="49" charset="-122"/>
            </a:endParaRPr>
          </a:p>
        </p:txBody>
      </p: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2657475" y="3448050"/>
            <a:ext cx="591343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由一个单词减去一个字母或字母组合后，成为一个新单词来记忆单词的方法。如：</a:t>
            </a:r>
          </a:p>
          <a:p>
            <a:pPr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beach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（沙滩）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 b = each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（每个）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8"/>
          <p:cNvSpPr txBox="1"/>
          <p:nvPr/>
        </p:nvSpPr>
        <p:spPr>
          <a:xfrm>
            <a:off x="3103341" y="145812"/>
            <a:ext cx="3603679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4400" spc="-300" dirty="0"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2. Let’s do it!</a:t>
            </a:r>
            <a:endParaRPr kumimoji="1" lang="zh-CN" altLang="en-US" sz="4400" spc="-300" dirty="0"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pic>
        <p:nvPicPr>
          <p:cNvPr id="15362" name="Picture 1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19175" y="1192213"/>
            <a:ext cx="7329488" cy="460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8"/>
          <p:cNvSpPr txBox="1"/>
          <p:nvPr/>
        </p:nvSpPr>
        <p:spPr>
          <a:xfrm>
            <a:off x="2987350" y="145812"/>
            <a:ext cx="3603679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4400" spc="-300" dirty="0"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2. Let’s do it!</a:t>
            </a:r>
            <a:endParaRPr kumimoji="1" lang="zh-CN" altLang="en-US" sz="4400" spc="-300" dirty="0"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grpSp>
        <p:nvGrpSpPr>
          <p:cNvPr id="16386" name="组合 1"/>
          <p:cNvGrpSpPr/>
          <p:nvPr/>
        </p:nvGrpSpPr>
        <p:grpSpPr bwMode="auto">
          <a:xfrm>
            <a:off x="1133475" y="1296988"/>
            <a:ext cx="6961188" cy="4295775"/>
            <a:chOff x="846164" y="1096436"/>
            <a:chExt cx="7576344" cy="4932277"/>
          </a:xfrm>
        </p:grpSpPr>
        <p:pic>
          <p:nvPicPr>
            <p:cNvPr id="16387" name="Picture 16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46164" y="1096436"/>
              <a:ext cx="7576344" cy="49067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88" name="Picture 1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262411" y="5184936"/>
              <a:ext cx="1090020" cy="843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889000" y="1452563"/>
            <a:ext cx="8153400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单项选择。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—How are you,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Lucy?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— ___________.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A. Yes,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 am      B. Very well,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thanks       C. Of course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对画线部分提问。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His family are from Japan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________ ________ his family ________?</a:t>
            </a:r>
          </a:p>
        </p:txBody>
      </p:sp>
      <p:sp>
        <p:nvSpPr>
          <p:cNvPr id="25" name="TextBox 2"/>
          <p:cNvSpPr txBox="1">
            <a:spLocks noChangeArrowheads="1"/>
          </p:cNvSpPr>
          <p:nvPr/>
        </p:nvSpPr>
        <p:spPr bwMode="auto">
          <a:xfrm>
            <a:off x="2398713" y="2703513"/>
            <a:ext cx="4746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3"/>
          <p:cNvSpPr txBox="1">
            <a:spLocks noChangeArrowheads="1"/>
          </p:cNvSpPr>
          <p:nvPr/>
        </p:nvSpPr>
        <p:spPr bwMode="auto">
          <a:xfrm>
            <a:off x="1330325" y="4873625"/>
            <a:ext cx="1096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Where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413" name="组合 22"/>
          <p:cNvGrpSpPr/>
          <p:nvPr/>
        </p:nvGrpSpPr>
        <p:grpSpPr bwMode="auto">
          <a:xfrm>
            <a:off x="7162800" y="1125538"/>
            <a:ext cx="1736725" cy="368300"/>
            <a:chOff x="6895771" y="1125559"/>
            <a:chExt cx="1897590" cy="368279"/>
          </a:xfrm>
        </p:grpSpPr>
        <p:sp>
          <p:nvSpPr>
            <p:cNvPr id="23" name="矩形 22"/>
            <p:cNvSpPr/>
            <p:nvPr/>
          </p:nvSpPr>
          <p:spPr>
            <a:xfrm>
              <a:off x="6925259" y="1143020"/>
              <a:ext cx="1868102" cy="35081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cmpd="sng">
              <a:solidFill>
                <a:schemeClr val="tx2">
                  <a:lumMod val="40000"/>
                  <a:lumOff val="6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17415" name="文本框 17"/>
            <p:cNvSpPr txBox="1">
              <a:spLocks noChangeArrowheads="1"/>
            </p:cNvSpPr>
            <p:nvPr/>
          </p:nvSpPr>
          <p:spPr bwMode="auto">
            <a:xfrm>
              <a:off x="6895771" y="1125559"/>
              <a:ext cx="646637" cy="337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600" b="1">
                  <a:latin typeface="楷体" panose="02010609060101010101" pitchFamily="49" charset="-122"/>
                  <a:ea typeface="楷体" panose="02010609060101010101" pitchFamily="49" charset="-122"/>
                </a:rPr>
                <a:t>习题</a:t>
              </a:r>
            </a:p>
          </p:txBody>
        </p:sp>
      </p:grpSp>
      <p:sp>
        <p:nvSpPr>
          <p:cNvPr id="18" name="TextBox 3"/>
          <p:cNvSpPr txBox="1">
            <a:spLocks noChangeArrowheads="1"/>
          </p:cNvSpPr>
          <p:nvPr/>
        </p:nvSpPr>
        <p:spPr bwMode="auto">
          <a:xfrm>
            <a:off x="2927350" y="4870450"/>
            <a:ext cx="804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are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5440363" y="4873625"/>
            <a:ext cx="981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from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18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1146175" y="1739900"/>
            <a:ext cx="6430963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圈出下列单词中不同类的一项。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(1) A. teacher         B. friend              C. well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(2) A. from             B. class                C. of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(3) A. each             B. eat                   C. see</a:t>
            </a:r>
          </a:p>
        </p:txBody>
      </p:sp>
      <p:grpSp>
        <p:nvGrpSpPr>
          <p:cNvPr id="18435" name="组合 22"/>
          <p:cNvGrpSpPr/>
          <p:nvPr/>
        </p:nvGrpSpPr>
        <p:grpSpPr bwMode="auto">
          <a:xfrm>
            <a:off x="7162800" y="1125538"/>
            <a:ext cx="1736725" cy="368300"/>
            <a:chOff x="6895771" y="1125559"/>
            <a:chExt cx="1897590" cy="368279"/>
          </a:xfrm>
        </p:grpSpPr>
        <p:sp>
          <p:nvSpPr>
            <p:cNvPr id="23" name="矩形 22"/>
            <p:cNvSpPr/>
            <p:nvPr/>
          </p:nvSpPr>
          <p:spPr>
            <a:xfrm>
              <a:off x="6925259" y="1143020"/>
              <a:ext cx="1868102" cy="35081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cmpd="sng">
              <a:solidFill>
                <a:schemeClr val="tx2">
                  <a:lumMod val="40000"/>
                  <a:lumOff val="6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18437" name="文本框 17"/>
            <p:cNvSpPr txBox="1">
              <a:spLocks noChangeArrowheads="1"/>
            </p:cNvSpPr>
            <p:nvPr/>
          </p:nvSpPr>
          <p:spPr bwMode="auto">
            <a:xfrm>
              <a:off x="6895771" y="1125559"/>
              <a:ext cx="646637" cy="337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600" b="1">
                  <a:latin typeface="楷体" panose="02010609060101010101" pitchFamily="49" charset="-122"/>
                  <a:ea typeface="楷体" panose="02010609060101010101" pitchFamily="49" charset="-122"/>
                </a:rPr>
                <a:t>习题</a:t>
              </a:r>
            </a:p>
          </p:txBody>
        </p:sp>
      </p:grpSp>
      <p:sp>
        <p:nvSpPr>
          <p:cNvPr id="16" name="椭圆 15"/>
          <p:cNvSpPr/>
          <p:nvPr/>
        </p:nvSpPr>
        <p:spPr>
          <a:xfrm>
            <a:off x="5664200" y="2717800"/>
            <a:ext cx="669925" cy="49053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3386138" y="3443288"/>
            <a:ext cx="669925" cy="49053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1455738" y="4179888"/>
            <a:ext cx="669925" cy="492125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736600" y="1147763"/>
            <a:ext cx="7575550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本节课我们学习了以下知识，请同学们一定加强巩固，以便能和同学们进行灵活交流哦！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5" name="TextBox 3"/>
          <p:cNvSpPr txBox="1">
            <a:spLocks noChangeArrowheads="1"/>
          </p:cNvSpPr>
          <p:nvPr/>
        </p:nvSpPr>
        <p:spPr bwMode="auto">
          <a:xfrm>
            <a:off x="692150" y="2419350"/>
            <a:ext cx="821055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重点词汇：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class, Chinese, science, music, art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重点短语：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at school, have lunch, in the morning 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重点句式：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How many classes do you have each school  day?</a:t>
            </a:r>
          </a:p>
          <a:p>
            <a:pPr marL="1520825"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—What subjects do you have in you school?    </a:t>
            </a:r>
          </a:p>
          <a:p>
            <a:pPr marL="1520825"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—We have English, math, science, art…</a:t>
            </a:r>
          </a:p>
          <a:p>
            <a:pPr marL="1520825"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—Where are you from?    </a:t>
            </a:r>
          </a:p>
          <a:p>
            <a:pPr marL="1520825"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—I am from China.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" y="0"/>
            <a:ext cx="9144000" cy="538321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B7E0EC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pic>
        <p:nvPicPr>
          <p:cNvPr id="20482" name="Picture 39" descr="구름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95838" y="179388"/>
            <a:ext cx="6826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40" descr="구름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35825" y="503238"/>
            <a:ext cx="1042988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Oval 17"/>
          <p:cNvSpPr>
            <a:spLocks noChangeArrowheads="1"/>
          </p:cNvSpPr>
          <p:nvPr/>
        </p:nvSpPr>
        <p:spPr bwMode="auto">
          <a:xfrm>
            <a:off x="2371725" y="5734050"/>
            <a:ext cx="4398963" cy="898525"/>
          </a:xfrm>
          <a:prstGeom prst="ellipse">
            <a:avLst/>
          </a:prstGeom>
          <a:gradFill rotWithShape="1">
            <a:gsLst>
              <a:gs pos="0">
                <a:srgbClr val="0E320D"/>
              </a:gs>
              <a:gs pos="100000">
                <a:srgbClr val="1F6B1B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ko-KR" altLang="en-US"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pic>
        <p:nvPicPr>
          <p:cNvPr id="20485" name="Picture 16" descr="꽃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03550" y="3363913"/>
            <a:ext cx="3136900" cy="302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矩形 3"/>
          <p:cNvSpPr>
            <a:spLocks noChangeArrowheads="1"/>
          </p:cNvSpPr>
          <p:nvPr/>
        </p:nvSpPr>
        <p:spPr bwMode="auto">
          <a:xfrm>
            <a:off x="5580063" y="6553200"/>
            <a:ext cx="21748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100">
                <a:solidFill>
                  <a:srgbClr val="414141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13" name="矩形 12"/>
          <p:cNvSpPr/>
          <p:nvPr/>
        </p:nvSpPr>
        <p:spPr>
          <a:xfrm>
            <a:off x="1928206" y="1329273"/>
            <a:ext cx="5285999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7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Thank you! </a:t>
            </a:r>
            <a:endParaRPr lang="zh-CN" altLang="en-US" sz="7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文本框 2"/>
          <p:cNvSpPr txBox="1">
            <a:spLocks noChangeArrowheads="1"/>
          </p:cNvSpPr>
          <p:nvPr/>
        </p:nvSpPr>
        <p:spPr bwMode="auto">
          <a:xfrm>
            <a:off x="-1898650" y="19256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>
              <a:latin typeface="Calibri" panose="020F0502020204030204" pitchFamily="34" charset="0"/>
            </a:endParaRPr>
          </a:p>
        </p:txBody>
      </p:sp>
      <p:pic>
        <p:nvPicPr>
          <p:cNvPr id="5122" name="Picture 12" descr="E:\QQ文件\小学点拨课件副本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1538" y="190500"/>
            <a:ext cx="2724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4" descr="http://img.taopic.com/uploads/allimg/130512/240411-1305122144492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92150" y="2024063"/>
            <a:ext cx="4333875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6" descr="http://img.kutoo8.com/upload/image/62709173/11_960x54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07000" y="2024063"/>
            <a:ext cx="3390900" cy="259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8"/>
          <p:cNvSpPr txBox="1"/>
          <p:nvPr/>
        </p:nvSpPr>
        <p:spPr>
          <a:xfrm>
            <a:off x="2608975" y="156606"/>
            <a:ext cx="4448077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4400" spc="-300" dirty="0"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1. Jenny’s class</a:t>
            </a:r>
            <a:endParaRPr kumimoji="1" lang="zh-CN" altLang="en-US" sz="4400" spc="-300" dirty="0"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11" name="矩形 1"/>
          <p:cNvSpPr>
            <a:spLocks noChangeArrowheads="1"/>
          </p:cNvSpPr>
          <p:nvPr/>
        </p:nvSpPr>
        <p:spPr bwMode="auto">
          <a:xfrm>
            <a:off x="668338" y="890588"/>
            <a:ext cx="7234237" cy="564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986155" indent="-986155" defTabSz="445770">
              <a:lnSpc>
                <a:spcPct val="140000"/>
              </a:lnSpc>
              <a:buFontTx/>
              <a:buNone/>
              <a:tabLst>
                <a:tab pos="985520" algn="l"/>
              </a:tabLst>
              <a:defRPr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Jenny :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Mr. Wood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my friend Li Ming.</a:t>
            </a:r>
          </a:p>
          <a:p>
            <a:pPr marL="986155" indent="-986155" defTabSz="445770">
              <a:lnSpc>
                <a:spcPct val="140000"/>
              </a:lnSpc>
              <a:buFontTx/>
              <a:buNone/>
              <a:tabLst>
                <a:tab pos="985520" algn="l"/>
              </a:tabLst>
              <a:defRPr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Mr. Wood: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Hi,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 Ming!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Nice to meet you!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51280" indent="-1351280" defTabSz="445770">
              <a:lnSpc>
                <a:spcPct val="140000"/>
              </a:lnSpc>
              <a:buFontTx/>
              <a:buNone/>
              <a:defRPr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 Ming: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Nice to meet you,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Mr. Wood!</a:t>
            </a:r>
          </a:p>
          <a:p>
            <a:pPr marL="986155" indent="-986155" defTabSz="445770">
              <a:lnSpc>
                <a:spcPct val="140000"/>
              </a:lnSpc>
              <a:buFontTx/>
              <a:buNone/>
              <a:tabLst>
                <a:tab pos="985520" algn="l"/>
              </a:tabLst>
              <a:defRPr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Jenny :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 Ming,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my friend Kim. Kim,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Li Ming.</a:t>
            </a:r>
          </a:p>
          <a:p>
            <a:pPr marL="986155" indent="-986155" defTabSz="445770">
              <a:lnSpc>
                <a:spcPct val="140000"/>
              </a:lnSpc>
              <a:buFontTx/>
              <a:buNone/>
              <a:tabLst>
                <a:tab pos="985520" algn="l"/>
              </a:tabLst>
              <a:defRPr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Kim: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are you, Li Ming?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51280" indent="-1351280" defTabSz="445770">
              <a:lnSpc>
                <a:spcPct val="140000"/>
              </a:lnSpc>
              <a:buFontTx/>
              <a:buNone/>
              <a:defRPr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 Ming: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Very well, thanks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！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6155" indent="-986155" defTabSz="445770">
              <a:lnSpc>
                <a:spcPct val="140000"/>
              </a:lnSpc>
              <a:buFontTx/>
              <a:buNone/>
              <a:tabLst>
                <a:tab pos="985520" algn="l"/>
              </a:tabLst>
              <a:defRPr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Kim: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are you from?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51280" indent="-1351280" defTabSz="445770">
              <a:lnSpc>
                <a:spcPct val="140000"/>
              </a:lnSpc>
              <a:buFontTx/>
              <a:buNone/>
              <a:defRPr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 Ming: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am from China.</a:t>
            </a:r>
          </a:p>
          <a:p>
            <a:pPr marL="1351280" indent="-1351280" defTabSz="445770">
              <a:lnSpc>
                <a:spcPct val="140000"/>
              </a:lnSpc>
              <a:buFontTx/>
              <a:buNone/>
              <a:defRPr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 Ming: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subjects do you have in your school?</a:t>
            </a:r>
          </a:p>
          <a:p>
            <a:pPr marL="1351280" indent="-1351280" defTabSz="445770">
              <a:lnSpc>
                <a:spcPct val="140000"/>
              </a:lnSpc>
              <a:buFontTx/>
              <a:buNone/>
              <a:defRPr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Kim: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have English, math, science, art...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51280" indent="-1351280" defTabSz="445770">
              <a:lnSpc>
                <a:spcPct val="140000"/>
              </a:lnSpc>
              <a:buFontTx/>
              <a:buNone/>
              <a:defRPr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 Ming: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many classes do you have each school day?</a:t>
            </a:r>
          </a:p>
          <a:p>
            <a:pPr marL="627380" indent="-627380" defTabSz="445770">
              <a:lnSpc>
                <a:spcPct val="140000"/>
              </a:lnSpc>
              <a:buFontTx/>
              <a:buNone/>
              <a:defRPr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Kim: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Three classes in the morning and two in the afternoon. We have lunch at school.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文本框 17"/>
          <p:cNvSpPr txBox="1">
            <a:spLocks noChangeArrowheads="1"/>
          </p:cNvSpPr>
          <p:nvPr/>
        </p:nvSpPr>
        <p:spPr bwMode="auto">
          <a:xfrm>
            <a:off x="2711450" y="1500188"/>
            <a:ext cx="5992813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82775" indent="-18827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well / 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wel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adj.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健康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int.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（说话时稍微停顿）对了，噢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809625" y="1628775"/>
            <a:ext cx="1778000" cy="449263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7172" name="文本框 19"/>
          <p:cNvSpPr txBox="1">
            <a:spLocks noChangeArrowheads="1"/>
          </p:cNvSpPr>
          <p:nvPr/>
        </p:nvSpPr>
        <p:spPr bwMode="auto">
          <a:xfrm>
            <a:off x="1171575" y="1617663"/>
            <a:ext cx="1517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知识点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 1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7174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pic>
        <p:nvPicPr>
          <p:cNvPr id="7175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3988" y="1520825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矩形 1"/>
          <p:cNvSpPr>
            <a:spLocks noChangeArrowheads="1"/>
          </p:cNvSpPr>
          <p:nvPr/>
        </p:nvSpPr>
        <p:spPr bwMode="auto">
          <a:xfrm>
            <a:off x="1241425" y="2616200"/>
            <a:ext cx="1108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 b="1" dirty="0">
              <a:ea typeface="黑体" panose="02010609060101010101" pitchFamily="49" charset="-122"/>
            </a:endParaRPr>
          </a:p>
        </p:txBody>
      </p: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2209800" y="2451100"/>
            <a:ext cx="4354513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7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My mother feels very well today.</a:t>
            </a:r>
          </a:p>
          <a:p>
            <a:pPr>
              <a:lnSpc>
                <a:spcPct val="17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我的妈妈今天感觉身体很好。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178" name="矩形 1"/>
          <p:cNvSpPr>
            <a:spLocks noChangeArrowheads="1"/>
          </p:cNvSpPr>
          <p:nvPr/>
        </p:nvSpPr>
        <p:spPr bwMode="auto">
          <a:xfrm>
            <a:off x="1257300" y="3902075"/>
            <a:ext cx="1422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形近词：</a:t>
            </a:r>
            <a:endParaRPr lang="zh-CN" altLang="en-US" b="1" dirty="0">
              <a:ea typeface="黑体" panose="02010609060101010101" pitchFamily="49" charset="-122"/>
            </a:endParaRPr>
          </a:p>
        </p:txBody>
      </p:sp>
      <p:sp>
        <p:nvSpPr>
          <p:cNvPr id="33" name="矩形 32"/>
          <p:cNvSpPr>
            <a:spLocks noChangeArrowheads="1"/>
          </p:cNvSpPr>
          <p:nvPr/>
        </p:nvSpPr>
        <p:spPr bwMode="auto">
          <a:xfrm>
            <a:off x="2566988" y="3668713"/>
            <a:ext cx="33115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wall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）墙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7180" name="图片 1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11275" y="4648200"/>
            <a:ext cx="323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1" name="矩形 16"/>
          <p:cNvSpPr>
            <a:spLocks noChangeArrowheads="1"/>
          </p:cNvSpPr>
          <p:nvPr/>
        </p:nvSpPr>
        <p:spPr bwMode="auto">
          <a:xfrm>
            <a:off x="1604963" y="4497388"/>
            <a:ext cx="8032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拓展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3" name="矩形 2"/>
          <p:cNvSpPr>
            <a:spLocks noChangeArrowheads="1"/>
          </p:cNvSpPr>
          <p:nvPr/>
        </p:nvSpPr>
        <p:spPr bwMode="auto">
          <a:xfrm>
            <a:off x="2432050" y="4440238"/>
            <a:ext cx="6651625" cy="197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70000"/>
              </a:lnSpc>
              <a:buFontTx/>
              <a:buNone/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well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也可作副词，意思是“好”，用来修饰动词。如：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—You sing well.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你唱得很好。</a:t>
            </a:r>
          </a:p>
          <a:p>
            <a:pPr marL="627380">
              <a:lnSpc>
                <a:spcPct val="170000"/>
              </a:lnSpc>
              <a:buFontTx/>
              <a:buNone/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—Thanks.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谢谢。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3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图片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文本框 17"/>
          <p:cNvSpPr txBox="1">
            <a:spLocks noChangeArrowheads="1"/>
          </p:cNvSpPr>
          <p:nvPr/>
        </p:nvSpPr>
        <p:spPr bwMode="auto">
          <a:xfrm>
            <a:off x="2736850" y="1571625"/>
            <a:ext cx="49291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Where are you from?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你来自哪里？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868363" y="1712913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8196" name="文本框 19"/>
          <p:cNvSpPr txBox="1">
            <a:spLocks noChangeArrowheads="1"/>
          </p:cNvSpPr>
          <p:nvPr/>
        </p:nvSpPr>
        <p:spPr bwMode="auto">
          <a:xfrm>
            <a:off x="1138238" y="1682750"/>
            <a:ext cx="1704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知识点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 2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8198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sp>
        <p:nvSpPr>
          <p:cNvPr id="9228" name="TextBox 8"/>
          <p:cNvSpPr txBox="1">
            <a:spLocks noChangeArrowheads="1"/>
          </p:cNvSpPr>
          <p:nvPr/>
        </p:nvSpPr>
        <p:spPr bwMode="auto">
          <a:xfrm>
            <a:off x="1184275" y="2360613"/>
            <a:ext cx="7391400" cy="355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60000"/>
              </a:lnSpc>
              <a:buFontTx/>
              <a:buNone/>
              <a:defRPr/>
            </a:pP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这个问句用来询问对方来自哪里。其中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Where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意为“哪里”，用于询问某人或某物所处的位置。因为主语是第二人称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you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，所以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动词用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are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。答语为“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I’m /We’re from +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地点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.”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60000"/>
              </a:lnSpc>
              <a:buFontTx/>
              <a:buNone/>
              <a:defRPr/>
            </a:pP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—Where are you from?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你来自哪里？</a:t>
            </a:r>
          </a:p>
          <a:p>
            <a:pPr marL="900430">
              <a:lnSpc>
                <a:spcPct val="160000"/>
              </a:lnSpc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—I’m from America.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我来自美国。</a:t>
            </a:r>
            <a:endParaRPr lang="en-US" altLang="zh-CN" sz="24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8200" name="图片 9" descr="book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6838" y="1614488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文本框 17"/>
          <p:cNvSpPr txBox="1">
            <a:spLocks noChangeArrowheads="1"/>
          </p:cNvSpPr>
          <p:nvPr/>
        </p:nvSpPr>
        <p:spPr bwMode="auto">
          <a:xfrm>
            <a:off x="2697163" y="1390650"/>
            <a:ext cx="56499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What subjects do you have in your school?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在你们学校你们有什么科目？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795338" y="1506538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9220" name="文本框 19"/>
          <p:cNvSpPr txBox="1">
            <a:spLocks noChangeArrowheads="1"/>
          </p:cNvSpPr>
          <p:nvPr/>
        </p:nvSpPr>
        <p:spPr bwMode="auto">
          <a:xfrm>
            <a:off x="1157288" y="1495425"/>
            <a:ext cx="1517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知识点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 3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9222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pic>
        <p:nvPicPr>
          <p:cNvPr id="9223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9700" y="1398588"/>
            <a:ext cx="108743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2" name="矩形 28"/>
          <p:cNvSpPr>
            <a:spLocks noChangeArrowheads="1"/>
          </p:cNvSpPr>
          <p:nvPr/>
        </p:nvSpPr>
        <p:spPr bwMode="auto">
          <a:xfrm>
            <a:off x="1019175" y="2519363"/>
            <a:ext cx="7539038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句型结构为“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What subjects do you have +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其他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”，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用于询问对方有什么课程。答语为“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I/We have +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学科名称（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English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art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PE...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.”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—What subjects do you have in your school?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在你们学校你们有什么科目？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—We have Chinese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English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math and PE.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我们有语文、英语、数学和体育。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9225" name="图片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47775" y="1890713"/>
            <a:ext cx="11430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文本框 17"/>
          <p:cNvSpPr txBox="1">
            <a:spLocks noChangeArrowheads="1"/>
          </p:cNvSpPr>
          <p:nvPr/>
        </p:nvSpPr>
        <p:spPr bwMode="auto">
          <a:xfrm>
            <a:off x="2628900" y="1485900"/>
            <a:ext cx="64690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How many classes do you have each school day?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每一个上学日你们有多少节课？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741363" y="1601788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0244" name="文本框 19"/>
          <p:cNvSpPr txBox="1">
            <a:spLocks noChangeArrowheads="1"/>
          </p:cNvSpPr>
          <p:nvPr/>
        </p:nvSpPr>
        <p:spPr bwMode="auto">
          <a:xfrm>
            <a:off x="1103313" y="1590675"/>
            <a:ext cx="1517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知识点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 4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0246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pic>
        <p:nvPicPr>
          <p:cNvPr id="10247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5725" y="1493838"/>
            <a:ext cx="108743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矩形 27"/>
          <p:cNvSpPr>
            <a:spLocks noChangeArrowheads="1"/>
          </p:cNvSpPr>
          <p:nvPr/>
        </p:nvSpPr>
        <p:spPr bwMode="auto">
          <a:xfrm>
            <a:off x="1104900" y="3257550"/>
            <a:ext cx="79248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句型结构为“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How many classes do you have +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其他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”，其中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How many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表示“多少”，后面接可数名词的复数形式。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do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是助动词，无实际意义。</a:t>
            </a:r>
          </a:p>
          <a:p>
            <a:pPr>
              <a:lnSpc>
                <a:spcPct val="20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答语为“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I/We have +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基数词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 class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es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/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基数词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.”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249" name="文本框 17"/>
          <p:cNvSpPr txBox="1">
            <a:spLocks noChangeArrowheads="1"/>
          </p:cNvSpPr>
          <p:nvPr/>
        </p:nvSpPr>
        <p:spPr bwMode="auto">
          <a:xfrm>
            <a:off x="1122363" y="2716213"/>
            <a:ext cx="47863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用于询问对方有多少节课的句型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10250" name="图片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662613" y="2706688"/>
            <a:ext cx="11430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1267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sp>
        <p:nvSpPr>
          <p:cNvPr id="11268" name="矩形 1"/>
          <p:cNvSpPr>
            <a:spLocks noChangeArrowheads="1"/>
          </p:cNvSpPr>
          <p:nvPr/>
        </p:nvSpPr>
        <p:spPr bwMode="auto">
          <a:xfrm>
            <a:off x="755650" y="1895475"/>
            <a:ext cx="1112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 b="1">
              <a:ea typeface="黑体" panose="02010609060101010101" pitchFamily="49" charset="-122"/>
            </a:endParaRPr>
          </a:p>
        </p:txBody>
      </p:sp>
      <p:sp>
        <p:nvSpPr>
          <p:cNvPr id="28" name="矩形 27"/>
          <p:cNvSpPr>
            <a:spLocks noChangeArrowheads="1"/>
          </p:cNvSpPr>
          <p:nvPr/>
        </p:nvSpPr>
        <p:spPr bwMode="auto">
          <a:xfrm>
            <a:off x="1643063" y="1647825"/>
            <a:ext cx="67214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  <a:buFontTx/>
              <a:buNone/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—How many classes do you have in the afternoon?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273050">
              <a:lnSpc>
                <a:spcPct val="200000"/>
              </a:lnSpc>
              <a:buFontTx/>
              <a:buNone/>
              <a:defRPr/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下午你们有多少节课？</a:t>
            </a:r>
          </a:p>
          <a:p>
            <a:pPr>
              <a:lnSpc>
                <a:spcPct val="200000"/>
              </a:lnSpc>
              <a:buFontTx/>
              <a:buNone/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—We have three classes.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我们有三节课。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11270" name="图片 1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6888" y="4186238"/>
            <a:ext cx="323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矩形 16"/>
          <p:cNvSpPr>
            <a:spLocks noChangeArrowheads="1"/>
          </p:cNvSpPr>
          <p:nvPr/>
        </p:nvSpPr>
        <p:spPr bwMode="auto">
          <a:xfrm>
            <a:off x="790575" y="4035425"/>
            <a:ext cx="803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拓展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6" name="矩形 2"/>
          <p:cNvSpPr>
            <a:spLocks noChangeArrowheads="1"/>
          </p:cNvSpPr>
          <p:nvPr/>
        </p:nvSpPr>
        <p:spPr bwMode="auto">
          <a:xfrm>
            <a:off x="1712913" y="3897313"/>
            <a:ext cx="6651625" cy="145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How much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也可以用来询问数量，但是后面要</a:t>
            </a:r>
          </a:p>
          <a:p>
            <a:pPr>
              <a:lnSpc>
                <a:spcPct val="20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接不可数名词，意思是“多少”。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2291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grpSp>
        <p:nvGrpSpPr>
          <p:cNvPr id="12292" name="组合 26"/>
          <p:cNvGrpSpPr/>
          <p:nvPr/>
        </p:nvGrpSpPr>
        <p:grpSpPr bwMode="auto">
          <a:xfrm>
            <a:off x="731838" y="1660525"/>
            <a:ext cx="1244600" cy="461963"/>
            <a:chOff x="1235491" y="4806950"/>
            <a:chExt cx="1243359" cy="462192"/>
          </a:xfrm>
        </p:grpSpPr>
        <p:sp>
          <p:nvSpPr>
            <p:cNvPr id="12293" name="TextBox 3"/>
            <p:cNvSpPr txBox="1">
              <a:spLocks noChangeArrowheads="1"/>
            </p:cNvSpPr>
            <p:nvPr/>
          </p:nvSpPr>
          <p:spPr bwMode="auto">
            <a:xfrm>
              <a:off x="1488250" y="4806950"/>
              <a:ext cx="990600" cy="462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典例</a:t>
              </a:r>
            </a:p>
          </p:txBody>
        </p:sp>
        <p:pic>
          <p:nvPicPr>
            <p:cNvPr id="12294" name="图片 29" descr="花盆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235491" y="4867038"/>
              <a:ext cx="3238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7" name="矩形 2"/>
          <p:cNvSpPr>
            <a:spLocks noChangeArrowheads="1"/>
          </p:cNvSpPr>
          <p:nvPr/>
        </p:nvSpPr>
        <p:spPr bwMode="auto">
          <a:xfrm>
            <a:off x="1993900" y="1406525"/>
            <a:ext cx="6161088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单项选择。</a:t>
            </a:r>
          </a:p>
          <a:p>
            <a:pPr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— ________books do you have?</a:t>
            </a:r>
            <a:endParaRPr lang="zh-CN" altLang="en-US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—I have three.</a:t>
            </a:r>
          </a:p>
          <a:p>
            <a:pPr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A. How        B. How much        C. How many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887663" y="2390775"/>
            <a:ext cx="3968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4"/>
          <p:cNvSpPr txBox="1">
            <a:spLocks noChangeArrowheads="1"/>
          </p:cNvSpPr>
          <p:nvPr/>
        </p:nvSpPr>
        <p:spPr bwMode="auto">
          <a:xfrm>
            <a:off x="939800" y="4414838"/>
            <a:ext cx="7300913" cy="15684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buFontTx/>
              <a:buNone/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dobe 黑体 Std R"/>
              </a:rPr>
              <a:t>点拨</a:t>
            </a:r>
            <a:r>
              <a:rPr lang="zh-CN" altLang="en-US" sz="2400" b="1" dirty="0" smtClean="0">
                <a:solidFill>
                  <a:srgbClr val="FF0000"/>
                </a:solidFill>
                <a:latin typeface="Adobe 黑体 Std R"/>
                <a:ea typeface="黑体" panose="02010609060101010101" pitchFamily="49" charset="-122"/>
                <a:cs typeface="Adobe 黑体 Std R"/>
              </a:rPr>
              <a:t>：</a:t>
            </a:r>
            <a:endParaRPr lang="en-US" altLang="zh-CN" sz="2400" b="1" dirty="0" smtClean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  <a:p>
            <a:pPr eaLnBrk="1" hangingPunct="1">
              <a:lnSpc>
                <a:spcPct val="200000"/>
              </a:lnSpc>
              <a:buFontTx/>
              <a:buNone/>
              <a:defRPr/>
            </a:pPr>
            <a:endParaRPr lang="en-US" altLang="zh-CN" sz="2400" b="1" dirty="0" smtClean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</p:txBody>
      </p:sp>
      <p:sp>
        <p:nvSpPr>
          <p:cNvPr id="32" name="矩形 31"/>
          <p:cNvSpPr>
            <a:spLocks noChangeArrowheads="1"/>
          </p:cNvSpPr>
          <p:nvPr/>
        </p:nvSpPr>
        <p:spPr bwMode="auto">
          <a:xfrm>
            <a:off x="1814513" y="4400550"/>
            <a:ext cx="6426200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how many</a:t>
            </a:r>
            <a:r>
              <a:rPr lang="zh-CN" altLang="en-US" sz="2400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修饰可数名词复数，</a:t>
            </a:r>
            <a:r>
              <a:rPr lang="en-US" altLang="zh-CN" sz="2400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how much</a:t>
            </a:r>
            <a:r>
              <a:rPr lang="zh-CN" altLang="en-US" sz="2400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修饰不可数名词，用来询问数量的多少。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  <p:bldP spid="30" grpId="0" animBg="1"/>
      <p:bldP spid="32" grpId="0"/>
    </p:bldLst>
  </p:timing>
</p:sld>
</file>

<file path=ppt/theme/theme1.xml><?xml version="1.0" encoding="utf-8"?>
<a:theme xmlns:a="http://schemas.openxmlformats.org/drawingml/2006/main" name="WWW.2PPT.COM&#10;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983</Words>
  <Application>Microsoft Office PowerPoint</Application>
  <PresentationFormat>全屏显示(4:3)</PresentationFormat>
  <Paragraphs>121</Paragraphs>
  <Slides>17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0" baseType="lpstr">
      <vt:lpstr>Adobe 黑体 Std R</vt:lpstr>
      <vt:lpstr>Kozuka Gothic Pro H</vt:lpstr>
      <vt:lpstr>Malgun Gothic</vt:lpstr>
      <vt:lpstr>方正大黑简体</vt:lpstr>
      <vt:lpstr>黑体</vt:lpstr>
      <vt:lpstr>楷体</vt:lpstr>
      <vt:lpstr>宋体</vt:lpstr>
      <vt:lpstr>微软雅黑</vt:lpstr>
      <vt:lpstr>Arial</vt:lpstr>
      <vt:lpstr>Arial Black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2016-01-15T00:46:00Z</dcterms:created>
  <dcterms:modified xsi:type="dcterms:W3CDTF">2023-01-16T22:04:33Z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98750EE5EC7D49A29822DD977E4391D9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