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12" r:id="rId2"/>
    <p:sldId id="264" r:id="rId3"/>
    <p:sldId id="339" r:id="rId4"/>
    <p:sldId id="267" r:id="rId5"/>
    <p:sldId id="310" r:id="rId6"/>
    <p:sldId id="265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266" r:id="rId26"/>
    <p:sldId id="269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38" r:id="rId35"/>
    <p:sldId id="36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708E-3B68-4D75-94AC-3117293D39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10F6-3C8C-4860-A12C-278E31279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10F6-3C8C-4860-A12C-278E31279F9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F466-10CC-45D1-A87E-FC82BED5B0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2DCA-0EAB-4911-B362-6BBFAE5FC9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CD7B-5E8F-457E-ABDD-F90351E3E1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6C1C-EF20-4382-9238-DC93ABC0D5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D53B-9C9A-4620-AC9C-85D4567607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0E46-2768-4C2E-9AE8-6C12086B72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87CF-85FA-43C3-B0EA-011F4007D6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A51D-50D3-4C49-8797-B4ADEAC851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E60A-EE92-474C-8339-C0E4AEBD66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169C8-C65D-4EFB-9A9A-5B34A1C2FF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0FC-6EB4-48CF-9810-656A16E9BF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B5C2-AB68-4476-A2EE-F91AB711BD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5D0C-F792-4EC6-BADF-B50D612EFB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A2C6-D2A6-4409-85C1-4141522532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00A-7C3B-4BAB-864D-AFB8A859DA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E8E5-1300-4979-9607-CAC954D917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6ACF-AC13-4E2C-8986-55ACDE348E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8A416-C9B6-40F6-A973-64E9F92E40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962C-9767-4EC6-828E-1A13652F56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2674C-9B77-4C3C-A122-26E5A0E016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1464-C4C3-438A-9192-899130AB05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3371A-C3D4-4778-80A8-BF0B17486D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DE72C2-E563-4341-A003-CF2DA3DAC2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EB11AA-25C1-49D7-85AF-84EF7F2540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3" Type="http://schemas.openxmlformats.org/officeDocument/2006/relationships/notesSlide" Target="../notesSlides/notesSlide1.xml"/><Relationship Id="rId7" Type="http://schemas.openxmlformats.org/officeDocument/2006/relationships/slide" Target="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" Target="slide6.xml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" Target="slide6.xml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" Target="slide6.xml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" Target="slide6.xml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6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422" y="4437112"/>
            <a:ext cx="9081860" cy="576064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Section C</a:t>
            </a:r>
            <a:r>
              <a:rPr lang="zh-CN" altLang="zh-CN" dirty="0">
                <a:solidFill>
                  <a:srgbClr val="C00000"/>
                </a:solidFill>
              </a:rPr>
              <a:t>　</a:t>
            </a:r>
            <a:r>
              <a:rPr lang="en-US" altLang="zh-CN" dirty="0">
                <a:solidFill>
                  <a:srgbClr val="C00000"/>
                </a:solidFill>
              </a:rPr>
              <a:t>Discovering Useful Structures &amp; </a:t>
            </a:r>
            <a:r>
              <a:rPr lang="zh-CN" altLang="zh-CN" dirty="0">
                <a:solidFill>
                  <a:srgbClr val="C00000"/>
                </a:solidFill>
              </a:rPr>
              <a:t/>
            </a:r>
            <a:br>
              <a:rPr lang="zh-CN" altLang="zh-CN" dirty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Listening and Talking</a:t>
            </a:r>
            <a:endParaRPr lang="zh-CN" altLang="zh-CN" dirty="0">
              <a:solidFill>
                <a:srgbClr val="C00000"/>
              </a:solidFill>
            </a:endParaRPr>
          </a:p>
        </p:txBody>
      </p:sp>
      <p:sp>
        <p:nvSpPr>
          <p:cNvPr id="3" name="标题 3"/>
          <p:cNvSpPr txBox="1"/>
          <p:nvPr/>
        </p:nvSpPr>
        <p:spPr bwMode="auto">
          <a:xfrm>
            <a:off x="31070" y="2924944"/>
            <a:ext cx="90818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smtClean="0"/>
              <a:t>UNIT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4  History and traditions</a:t>
            </a:r>
            <a:endParaRPr lang="zh-CN" altLang="zh-C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677170" y="112474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人教版高中英语必修二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02338"/>
            <a:ext cx="8128000" cy="4507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宣布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声称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...we heard it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there were no audio guides left.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我们听到宣布没有音频指南了。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宣布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pleased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all five candidates were successful.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我们高兴地宣布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五位候选人全都当选了。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flight would be delayed.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广播通知该航班将延误。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she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given up smoking.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她宣称她已戒烟。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A58.eps" descr="id:2147498073;FounderCES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7236296" y="3861048"/>
            <a:ext cx="1091565" cy="133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6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7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97920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railway fare will be raised by 10 percent on and after March 1st.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已宣布铁路运费会从三月一日起提高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totally unprepared for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next 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我对第二天的通告完全没有准备。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531664" y="2204864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8" imgW="3843020" imgH="409575" progId="Word.Document.12">
                  <p:embed/>
                </p:oleObj>
              </mc:Choice>
              <mc:Fallback>
                <p:oleObj name="文档" r:id="rId8" imgW="3843020" imgH="40957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531664" y="2204864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08696"/>
            <a:ext cx="8128000" cy="56018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3932" y="5157192"/>
            <a:ext cx="777686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05471"/>
            <a:ext cx="8128000" cy="4101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金额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found ourselves very surprised by the large number of visitors and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noise at the entrance of the National Gallery.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我们对国家美术馆入口处的大量游客和喧闹声感到非常惊讶。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金额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insurance company will return any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you.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保险公司将退还你应得的所有款项。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needs that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money to survive.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他需要那一笔钱以生存下去。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A59.eps" descr="id:2147498080;FounderCES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516216" y="4509120"/>
            <a:ext cx="1649730" cy="9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3663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job takes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time,most students agree that the experience is worth it.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虽然这份工作要花大量的时间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但大多数学生都同意这次经历是值得的。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students in our class spend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doing homework.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我们班很多同学花费大量时间来做家庭作业。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972616" y="1844824"/>
          <a:ext cx="8128000" cy="13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7" imgW="3843020" imgH="623570" progId="Word.Document.12">
                  <p:embed/>
                </p:oleObj>
              </mc:Choice>
              <mc:Fallback>
                <p:oleObj name="文档" r:id="rId7" imgW="3843020" imgH="62357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972616" y="1844824"/>
                        <a:ext cx="8128000" cy="131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8000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of+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作主语时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谓语动词用单数形式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;“huge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of+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作主语时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谓语动词用复数形式。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huge amount of money was spent on the new bridge last year.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=Huge amounts of money were spent on the new bridge last year.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去年建这座新桥花了很多钱。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098997"/>
            <a:ext cx="8128000" cy="55189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3932" y="5733256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64639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途径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接近　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接洽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着手处理　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临近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hard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painting as there were so many people around.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周围人太多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很难接近那幅画。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作及物动词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接洽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着手处理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作不及物动词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途径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leaving the business district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harbour.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现在我们正离开商业区接近码头。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time for graduation is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,we are busy with our papers.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随着毕业的临近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我们都忙着写论文。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A60.eps" descr="id:2147498087;FounderCES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876256" y="5283672"/>
            <a:ext cx="1218565" cy="87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844824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take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problem.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让我们用一个新方法来处理这个问题吧。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作名词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后面常跟介词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>
                <a:solidFill>
                  <a:srgbClr val="000000"/>
                </a:solidFill>
                <a:latin typeface="楷体" panose="02010609060101010101" pitchFamily="49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way,method,means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时后常跟介词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324544" y="2472193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7" imgW="3843020" imgH="409575" progId="Word.Document.12">
                  <p:embed/>
                </p:oleObj>
              </mc:Choice>
              <mc:Fallback>
                <p:oleObj name="文档" r:id="rId7" imgW="3843020" imgH="40957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24544" y="2472193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276955"/>
            <a:ext cx="8128000" cy="4834570"/>
            <a:chOff x="508000" y="1276955"/>
            <a:chExt cx="8128000" cy="48345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276955"/>
              <a:ext cx="8128000" cy="455809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415" y="5814497"/>
              <a:ext cx="8040235" cy="2970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1175" y="1501686"/>
          <a:ext cx="8099425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6" imgW="3965575" imgH="2671445" progId="Word.Document.12">
                  <p:embed/>
                </p:oleObj>
              </mc:Choice>
              <mc:Fallback>
                <p:oleObj name="文档" r:id="rId6" imgW="3965575" imgH="267144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75" y="1501686"/>
                        <a:ext cx="8099425" cy="546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518788" y="1471219"/>
            <a:ext cx="93140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charge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518788" y="2054064"/>
            <a:ext cx="126509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announce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518788" y="2431159"/>
            <a:ext cx="10310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amount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518788" y="2708920"/>
            <a:ext cx="96853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gallery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518788" y="3002910"/>
            <a:ext cx="121860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approach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518788" y="3305532"/>
            <a:ext cx="92044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ensure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518788" y="3603838"/>
            <a:ext cx="129554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landscape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518788" y="3919289"/>
            <a:ext cx="120257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generous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518788" y="4286110"/>
            <a:ext cx="112562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butter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640220" y="4537772"/>
            <a:ext cx="87395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honey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1662804" y="4858886"/>
            <a:ext cx="112402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ancestor</a:t>
            </a:r>
            <a:endParaRPr lang="zh-CN" altLang="en-US" sz="220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1640220" y="5174337"/>
            <a:ext cx="109356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position</a:t>
            </a:r>
            <a:endParaRPr lang="zh-CN" altLang="en-US" sz="2200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1640220" y="5477369"/>
            <a:ext cx="126669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courtyard</a:t>
            </a:r>
            <a:endParaRPr lang="zh-CN" altLang="en-US" sz="2200"/>
          </a:p>
        </p:txBody>
      </p:sp>
      <p:sp>
        <p:nvSpPr>
          <p:cNvPr id="20" name="矩形 19"/>
          <p:cNvSpPr>
            <a:spLocks noChangeAspect="1"/>
          </p:cNvSpPr>
          <p:nvPr/>
        </p:nvSpPr>
        <p:spPr>
          <a:xfrm>
            <a:off x="1640220" y="5848009"/>
            <a:ext cx="82586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snack</a:t>
            </a:r>
            <a:endParaRPr lang="zh-CN" altLang="en-US" sz="2200"/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1640220" y="6139113"/>
            <a:ext cx="79541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eager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846338"/>
            <a:ext cx="8128000" cy="3192712"/>
            <a:chOff x="508000" y="1846338"/>
            <a:chExt cx="8128000" cy="31927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2072950"/>
              <a:ext cx="8128000" cy="29661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522615" y="1846338"/>
              <a:ext cx="8056309" cy="2476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93932" y="3555999"/>
            <a:ext cx="7776864" cy="1097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担保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had a copy of the painting boxed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it was delivered safely.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她把画的复制品装箱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确保递送安全。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担保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后接名词、代词或从句作宾语。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(that) all lights are switched off.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请务必将所有灯都关掉。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success we must have a complete and thorough plan.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为了保证成功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我们必须要有一个完整周密的计划。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572697"/>
            <a:ext cx="8128000" cy="39666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3932" y="4581128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热切的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渴望的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see that...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我急切地想看到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是形容词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热切的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渴望的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可作定语或表语。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looked at the crowd of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faces around her,excited.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她看着周围渴望的面孔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非常兴奋。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are most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learn.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青年人最渴望学习。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A61.eps" descr="id:2147498094;FounderCES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732240" y="4235699"/>
            <a:ext cx="1600835" cy="96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2647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knowledge.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年轻人渴望得到知识。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looking forward more and more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her son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holiday at home.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她眼巴巴地盼着儿子休假回家。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404664" y="1772816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404664" y="1772816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08739" y="1124744"/>
            <a:ext cx="6526522" cy="52598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5382" y="5177740"/>
            <a:ext cx="5554890" cy="1021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19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过去分词作定语和宾语补足语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一、过去分词作定语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过去分词是非谓语动词的一种形式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它既保留了动词的某些特征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又具有形容词和副词的特征。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过去分词作定语时的位置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单个过去分词作定语一般置于被修饰的词语之前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过去分词短语作定语时一般置于被修饰的词语之后。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her the outside world was a totally unknown quantity.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对她来说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外部世界完全是个未知数。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were the so-called guests invited to your party last night?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昨晚被邀请参加你的聚会的那些所谓的客人是谁呀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bought through computers are much cheaper.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通过电脑购买的物品要便宜得多。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过去分词作定语时的功能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过去分词作定语时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其功能相当于一个定语从句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因此可以改为相应的定语从句。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injured workers are now being taken good care of in the hospital.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The workers who were injured are now being taken good care of in the hospital.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受伤的工人现正在医院受到良好的照料。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 air and water are harmful to people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health.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=Air and water which have been polluted are harmful to people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health.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被污染的空气和水对人们的健康有害。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过去分词作定语时的意义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一般来说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及物动词的过去分词作定语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表示一个被动的、已完成的动作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不及物动词的过去分词作定语不含有被动意义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只表示该动作已完成。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damaged car is being repaired in the garage.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被损坏的车正在修理厂维修。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book written by the famous film star.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这是那个著名的电影明星写的书。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there is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fallen leaves are swept up into the sky.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有风时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落叶被刮到天空中。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grandfather is a retired engineer.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汤姆的爷爷是位退休工程师。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7850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二、过去分词作宾语补足语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特征及含义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及物动词的过去分词作宾语补足语与宾语有逻辑上的被动关系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表示被动意义或已完成意义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有时候两者兼而有之。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opened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the ground covered with snow.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当我打开门时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我发现地面被雪覆盖着。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from his two-year medical service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Africa,Dr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Lee was very happy to see his mother taken good care of at home.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李博士在非洲进行了两年的医疗服务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回来后看到他的母亲在家里被照顾得很好他很高兴。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1175" y="1470025"/>
          <a:ext cx="80994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6" imgW="3965575" imgH="2031365" progId="Word.Document.12">
                  <p:embed/>
                </p:oleObj>
              </mc:Choice>
              <mc:Fallback>
                <p:oleObj name="文档" r:id="rId6" imgW="3965575" imgH="203136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75" y="1470025"/>
                        <a:ext cx="8099425" cy="414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3995936" y="1460571"/>
            <a:ext cx="2441694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作为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而著名　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3635896" y="1819945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的数目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635896" y="2169865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的数量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3635896" y="2508623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入口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995936" y="2879159"/>
            <a:ext cx="131318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注视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3776960" y="3229079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照料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776960" y="3564377"/>
            <a:ext cx="1031051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渴望做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3776960" y="3918713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被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吸引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8000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不及物动词用作宾语补足语时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与宾语没有逻辑上的动宾关系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只表示动作的完成或状态。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found all the guests gone when they woke up.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当他们醒来时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发现所有的客人都走了。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came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saw a strange girl seated in the corner.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我进来时看到一个陌生的女孩坐在角落里。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使用过去分词作宾补的几种情况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在感官动词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watch,notice,see,hear,listen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to,feel,find,observe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等后。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found his hometown greatly changed.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他发现他的家乡变化很大。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Brown saw the walls painted white when he came back.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布朗先生回来后发现墙被刷成了白色。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致使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的动词如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get,keep,leave,have,make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等后。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try our best to get the work finished before Friday.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我们必须尽力在周五前完成工作。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keep me informed if anything happens.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如果发生任何事情请通知我。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speaker raised his voice in order to make himself heard.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为了让自己被听到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演讲者提高了声音。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在表示爱憎、意愿的动词如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want,wish,like,hate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等后。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it wrapped in brown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paper,sir,or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white?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你喜欢把它用棕色的还是白色的纸包上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like the house decorated with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我想让房子装饰上彩灯。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该结构通常在句中作时间、方式、条件、原因等状语。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problem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settled,the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went home happily.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事情得到解决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经理高高兴兴地回家了。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stood in front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him,with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eyes fixed on his face.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她站在他面前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眼睛注视着他的脸。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33054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使役动词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have,get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后接非谓语动词作补语的异同点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driving into the city,you are required to get your car washed.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在开车进城之前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你需要洗洗车。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have the lights burning all the time.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不要让灯一直亮着。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wrong of you to have the boy stand outside the room.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让男孩站在房间外面是错误的。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170254" y="1771009"/>
          <a:ext cx="7389091" cy="160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70254" y="1771009"/>
                        <a:ext cx="7389091" cy="160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251520" y="1196752"/>
            <a:ext cx="885698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.She never loses weight because she eats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)between meals.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snacks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.Make sure that you are working in a comfortable 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woods and fields are typical features of the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zh-CN" altLang="zh-CN" sz="22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风景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.Although he was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poor,he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quite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慷慨的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)to his needy friends.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.My brother is in a hurry to grow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knowledge and experience.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095941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用过去分词作宾语补足语完成句子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.When he returned 20 years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later,he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his city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变化很大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changed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.If 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keep you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知道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 soon as possible.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old man stood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eyes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盯着那幅画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on the picture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will try my best to get the work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晚饭前完成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 before supper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often hear the song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用英语唱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in English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294804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选词填空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.There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 postage and packing fee in addition to the repair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was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new speed restrictions would be introduced.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place that has permanent exhibitions of works of art in it.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 you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town,you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the college on the left.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.In order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we must have a complete and thorough plan.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1724575"/>
            <a:ext cx="4899739" cy="459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gallery,approach,announce,ensure,charge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259632" y="2475084"/>
            <a:ext cx="93140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charge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603924" y="2902552"/>
            <a:ext cx="140615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announced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022259" y="3284198"/>
            <a:ext cx="125066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gallery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750238" y="4051452"/>
            <a:ext cx="125066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approach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2069629" y="4483360"/>
            <a:ext cx="92044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ensure</a:t>
            </a:r>
            <a:endParaRPr lang="zh-CN" altLang="en-US" sz="220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用过去分词作定语完成句子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.Jim has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retired,but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still remembers the happy time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和学生们一起度过的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.To return to that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problem,I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you to look at a study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在法国做的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bridge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最近建成的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designed by a local company.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manager was satisfied to see many new products___________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after great effort.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.Nearly all the people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参加面试的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believe confidence is the key to success.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13722" y="2060848"/>
            <a:ext cx="274466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spent with his students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81477" y="2844249"/>
            <a:ext cx="247215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conducted in France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032452" y="3296636"/>
            <a:ext cx="168187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built recently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732240" y="4080562"/>
            <a:ext cx="134363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developed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381777" y="4869160"/>
            <a:ext cx="151676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interviewed</a:t>
            </a:r>
            <a:endParaRPr lang="zh-CN" altLang="en-US" sz="2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7261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主管　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Judy and I had our car parked in an underground car park near Trafalgar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Square,where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could get our car battery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朱迪和我把车停在特拉法加广场附近的一个地下停车场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我们可以在那里充电。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”,charge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作动词还可表示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作名词可表示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just minutes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day,plug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iPhone quickly.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每天仅用几分钟时间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插上电源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给你的苹果手机快速充电。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wonder how much 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your services.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我想知道你们收取多少服务费。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arrested by the police was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stealing.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被警察逮捕的男子被指控盗窃。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0338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deliver goods to your door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我们可以免费送货上门。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week later,I volunteered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study in my class.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一个星期以后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我自愿负责班里的英语学习。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77698" y="1538624"/>
          <a:ext cx="7389091" cy="285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7" imgW="3843020" imgH="1483360" progId="Word.Document.12">
                  <p:embed/>
                </p:oleObj>
              </mc:Choice>
              <mc:Fallback>
                <p:oleObj name="文档" r:id="rId7" imgW="3843020" imgH="148336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7698" y="1538624"/>
                        <a:ext cx="7389091" cy="285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57.eps" descr="id:2147498066;FounderCES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6660232" y="1505055"/>
            <a:ext cx="1536700" cy="103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3122997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控告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accuse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表达相同意义时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则应用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accuse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16489"/>
            <a:ext cx="8128000" cy="55160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3932" y="5661248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2102</Words>
  <Application>Microsoft Office PowerPoint</Application>
  <PresentationFormat>全屏显示(4:3)</PresentationFormat>
  <Paragraphs>386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Section C　Discovering Useful Structures &amp;  Listening and Talking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2023-01-16T22:04:39Z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CCDF1331FBC54ACBA87C614DCA84041A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