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sldIdLst>
    <p:sldId id="257" r:id="rId2"/>
    <p:sldId id="298" r:id="rId3"/>
    <p:sldId id="294" r:id="rId4"/>
    <p:sldId id="295" r:id="rId5"/>
    <p:sldId id="296" r:id="rId6"/>
    <p:sldId id="278" r:id="rId7"/>
    <p:sldId id="279" r:id="rId8"/>
    <p:sldId id="312" r:id="rId9"/>
    <p:sldId id="314" r:id="rId10"/>
    <p:sldId id="316" r:id="rId11"/>
    <p:sldId id="318" r:id="rId12"/>
    <p:sldId id="280" r:id="rId13"/>
    <p:sldId id="281" r:id="rId14"/>
    <p:sldId id="304" r:id="rId15"/>
    <p:sldId id="305" r:id="rId16"/>
    <p:sldId id="306" r:id="rId17"/>
    <p:sldId id="307" r:id="rId18"/>
    <p:sldId id="308" r:id="rId19"/>
    <p:sldId id="291" r:id="rId20"/>
    <p:sldId id="309" r:id="rId21"/>
    <p:sldId id="285" r:id="rId22"/>
    <p:sldId id="290" r:id="rId23"/>
    <p:sldId id="310" r:id="rId24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9" autoAdjust="0"/>
    <p:restoredTop sz="94660"/>
  </p:normalViewPr>
  <p:slideViewPr>
    <p:cSldViewPr>
      <p:cViewPr varScale="1">
        <p:scale>
          <a:sx n="110" d="100"/>
          <a:sy n="110" d="100"/>
        </p:scale>
        <p:origin x="-96" y="-6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F66CC-9743-4119-8FA2-B83A689B1BB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CAA4F-4EE6-4D72-87C7-6026B2A967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CAA4F-4EE6-4D72-87C7-6026B2A9670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254B0-3935-445E-BD0C-7C4C80AAC48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3F20-5674-4FDD-8FB6-F6B124AD737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239FA-731E-466D-AF62-E3A02B3A1EC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D194-AC2C-45C9-AE14-96E4CFE9D07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71C45-D7BA-4C58-B285-0266F1F3D2D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B5BDD-4FAA-4CCD-800D-DC83DB13C4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45BC0-68BB-4A3C-8C15-940C71510CB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FA27-D7F5-464A-B22E-D2D3A7BF484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40AD-E83A-473C-BA22-BBF8726EFEE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BEF47-367A-42F9-B512-A652A20078F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243D-7C52-4A32-A52C-C42F4555435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A7ABDD9-11F9-4067-B4D3-61B4CEBF322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915566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 smtClean="0"/>
              <a:t>Unit </a:t>
            </a:r>
            <a:r>
              <a:rPr lang="en-US" altLang="zh-CN" sz="3200" b="1" dirty="0"/>
              <a:t>2  Housework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4800" b="1" dirty="0" smtClean="0"/>
              <a:t>What’s </a:t>
            </a:r>
            <a:r>
              <a:rPr lang="en-US" altLang="zh-CN" sz="4800" b="1" dirty="0"/>
              <a:t>mum doing?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08391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835151" y="573882"/>
            <a:ext cx="6265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4214" y="465535"/>
            <a:ext cx="8459787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4400" b="1" dirty="0"/>
              <a:t>What’s mum doing</a:t>
            </a:r>
            <a:r>
              <a:rPr lang="zh-CN" altLang="en-US" sz="4400" b="1" dirty="0"/>
              <a:t>？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4400" b="1" dirty="0"/>
              <a:t>She’s  </a:t>
            </a:r>
            <a:r>
              <a:rPr lang="en-US" altLang="zh-CN" sz="4400" dirty="0"/>
              <a:t>______________</a:t>
            </a:r>
            <a:r>
              <a:rPr lang="en-US" altLang="zh-CN" dirty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4400" b="1" dirty="0"/>
              <a:t>What’s dad doing?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4400" b="1" dirty="0"/>
              <a:t>He’s  </a:t>
            </a:r>
            <a:r>
              <a:rPr lang="en-US" altLang="zh-CN" sz="4400" dirty="0"/>
              <a:t>______________</a:t>
            </a:r>
            <a:r>
              <a:rPr lang="en-US" altLang="zh-CN" dirty="0"/>
              <a:t>   </a:t>
            </a:r>
            <a:r>
              <a:rPr lang="en-US" altLang="zh-CN" b="1" dirty="0"/>
              <a:t>  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4400" dirty="0"/>
              <a:t>           </a:t>
            </a:r>
            <a:endParaRPr lang="en-US" altLang="zh-CN" sz="6600" dirty="0">
              <a:solidFill>
                <a:srgbClr val="FF0000"/>
              </a:solidFill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591594" y="943214"/>
            <a:ext cx="4752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</a:rPr>
              <a:t>   doing the dishes.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2112090" y="2283718"/>
            <a:ext cx="5976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CC0000"/>
                </a:solidFill>
              </a:rPr>
              <a:t>   </a:t>
            </a:r>
            <a:r>
              <a:rPr lang="en-US" altLang="zh-CN" sz="4000" b="1" dirty="0">
                <a:solidFill>
                  <a:srgbClr val="FF0000"/>
                </a:solidFill>
              </a:rPr>
              <a:t>cleaning the kitchen.</a:t>
            </a:r>
          </a:p>
        </p:txBody>
      </p:sp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3348039" y="4352925"/>
            <a:ext cx="3952875" cy="7905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5400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迷你简娃娃篆"/>
              </a:rPr>
              <a:t>Questions!</a:t>
            </a:r>
            <a:endParaRPr lang="zh-CN" altLang="en-US" sz="5400" i="1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迷你简娃娃篆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2292" name="页脚占位符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28914" y="252413"/>
            <a:ext cx="3686175" cy="764381"/>
          </a:xfrm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9702"/>
            <a:ext cx="8229600" cy="1051322"/>
          </a:xfrm>
        </p:spPr>
        <p:txBody>
          <a:bodyPr/>
          <a:lstStyle/>
          <a:p>
            <a:pPr eaLnBrk="1" hangingPunct="1"/>
            <a:r>
              <a:rPr lang="en-US" altLang="zh-CN" sz="3600" dirty="0" smtClean="0"/>
              <a:t>What’s he/she doing? </a:t>
            </a:r>
          </a:p>
          <a:p>
            <a:pPr eaLnBrk="1" hangingPunct="1"/>
            <a:r>
              <a:rPr lang="en-US" altLang="zh-CN" sz="3600" dirty="0" smtClean="0"/>
              <a:t>He /She is …</a:t>
            </a:r>
            <a:r>
              <a:rPr lang="en-US" altLang="zh-CN" sz="3600" dirty="0" err="1" smtClean="0"/>
              <a:t>ing</a:t>
            </a:r>
            <a:r>
              <a:rPr lang="en-US" altLang="zh-CN" sz="3600" dirty="0" smtClean="0"/>
              <a:t> . </a:t>
            </a:r>
          </a:p>
          <a:p>
            <a:pPr eaLnBrk="1" hangingPunct="1"/>
            <a:endParaRPr lang="en-US" altLang="zh-CN" sz="3600" dirty="0" smtClean="0"/>
          </a:p>
        </p:txBody>
      </p:sp>
      <p:sp>
        <p:nvSpPr>
          <p:cNvPr id="13316" name="页脚占位符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11560" y="987574"/>
            <a:ext cx="72739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/>
              <a:t>Pair work: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67494"/>
            <a:ext cx="8229600" cy="4594622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 Play a game.</a:t>
            </a:r>
            <a:br>
              <a:rPr lang="en-US" altLang="zh-CN" sz="2400" dirty="0" smtClean="0"/>
            </a:br>
            <a:r>
              <a:rPr lang="en-US" altLang="zh-CN" sz="2400" dirty="0" smtClean="0"/>
              <a:t>    </a:t>
            </a:r>
            <a:r>
              <a:rPr lang="zh-CN" altLang="en-US" sz="2400" dirty="0" smtClean="0"/>
              <a:t>请同学们连续做几个动作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如</a:t>
            </a:r>
            <a:r>
              <a:rPr lang="en-US" altLang="zh-CN" sz="2400" dirty="0" smtClean="0"/>
              <a:t>: do the dishes, play computer games, clean the kitchen</a:t>
            </a:r>
            <a:r>
              <a:rPr lang="zh-CN" altLang="en-US" sz="2400" dirty="0" smtClean="0"/>
              <a:t>然后当听到教师说</a:t>
            </a:r>
            <a:r>
              <a:rPr lang="en-US" altLang="zh-CN" sz="2400" dirty="0" smtClean="0"/>
              <a:t>:stop ,</a:t>
            </a:r>
            <a:r>
              <a:rPr lang="zh-CN" altLang="en-US" sz="2400" dirty="0" smtClean="0"/>
              <a:t>你们立刻变成木头人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保持原有的姿势不能动。然后我们就利用我们学习的知识去解救这些木头人</a:t>
            </a:r>
            <a:r>
              <a:rPr lang="en-US" altLang="zh-CN" sz="2400" dirty="0" smtClean="0"/>
              <a:t>,OK ?</a:t>
            </a:r>
            <a:br>
              <a:rPr lang="en-US" altLang="zh-CN" sz="2400" dirty="0" smtClean="0"/>
            </a:br>
            <a:r>
              <a:rPr lang="en-US" altLang="zh-CN" sz="2400" dirty="0" smtClean="0"/>
              <a:t>    (</a:t>
            </a:r>
            <a:r>
              <a:rPr lang="zh-CN" altLang="en-US" sz="2400" dirty="0" smtClean="0"/>
              <a:t>分为四组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教师先解救一人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然后这个人再去解救其他人。</a:t>
            </a:r>
            <a:r>
              <a:rPr lang="en-US" altLang="zh-CN" sz="2400" dirty="0" smtClean="0"/>
              <a:t>)</a:t>
            </a:r>
            <a:br>
              <a:rPr lang="en-US" altLang="zh-CN" sz="2400" dirty="0" smtClean="0"/>
            </a:br>
            <a:r>
              <a:rPr lang="en-US" altLang="zh-CN" sz="2400" dirty="0" smtClean="0"/>
              <a:t>    </a:t>
            </a:r>
            <a:r>
              <a:rPr lang="zh-CN" altLang="en-US" sz="2400" dirty="0" smtClean="0"/>
              <a:t>设计意图</a:t>
            </a:r>
            <a:r>
              <a:rPr lang="en-US" altLang="zh-CN" sz="2400" dirty="0" smtClean="0"/>
              <a:t>: </a:t>
            </a:r>
            <a:r>
              <a:rPr lang="zh-CN" altLang="en-US" sz="2400" dirty="0" smtClean="0"/>
              <a:t>通过游戏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把新旧知识有机结合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在练习新句型的同时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把过去的知识加以更新和巩固。通过对话练习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培养合作精神。</a:t>
            </a:r>
          </a:p>
        </p:txBody>
      </p:sp>
      <p:sp>
        <p:nvSpPr>
          <p:cNvPr id="14340" name="页脚占位符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xsdh5-02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1" y="-236935"/>
            <a:ext cx="5688013" cy="318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03648" y="3075806"/>
            <a:ext cx="626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What is she doing?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409365" y="4127837"/>
            <a:ext cx="583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She is </a:t>
            </a:r>
            <a:r>
              <a:rPr lang="en-US" altLang="zh-CN" sz="4000" dirty="0">
                <a:solidFill>
                  <a:srgbClr val="CC0000"/>
                </a:solidFill>
              </a:rPr>
              <a:t>reading</a:t>
            </a:r>
            <a:r>
              <a:rPr lang="en-US" altLang="zh-CN" sz="4000" dirty="0"/>
              <a:t>.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916239" y="1491854"/>
            <a:ext cx="3095625" cy="12965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页脚占位符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71550" y="3219450"/>
            <a:ext cx="7632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dirty="0"/>
              <a:t>What is he doing?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818223" y="4043566"/>
            <a:ext cx="8281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/>
              <a:t>He is </a:t>
            </a:r>
            <a:r>
              <a:rPr lang="en-US" altLang="zh-CN" sz="4400">
                <a:solidFill>
                  <a:srgbClr val="CC0000"/>
                </a:solidFill>
              </a:rPr>
              <a:t>doing the dishes.</a:t>
            </a:r>
            <a:endParaRPr lang="en-US" altLang="zh-CN" sz="4400"/>
          </a:p>
        </p:txBody>
      </p:sp>
      <p:pic>
        <p:nvPicPr>
          <p:cNvPr id="17413" name="Picture 5" descr="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4" y="411957"/>
            <a:ext cx="5400675" cy="243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419476" y="681038"/>
            <a:ext cx="3095625" cy="12965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页脚占位符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15937" y="2792669"/>
            <a:ext cx="763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What is she doing?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55576" y="3927336"/>
            <a:ext cx="82819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/>
              <a:t>She is </a:t>
            </a:r>
            <a:r>
              <a:rPr lang="en-US" altLang="zh-CN" sz="4000">
                <a:solidFill>
                  <a:srgbClr val="CC0000"/>
                </a:solidFill>
              </a:rPr>
              <a:t>cooking the meal.</a:t>
            </a:r>
            <a:endParaRPr lang="en-US" altLang="zh-CN" sz="4000"/>
          </a:p>
        </p:txBody>
      </p:sp>
      <p:pic>
        <p:nvPicPr>
          <p:cNvPr id="18437" name="Picture 5" descr="hmkdy54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6" y="1"/>
            <a:ext cx="4752975" cy="268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2411414" y="1329929"/>
            <a:ext cx="3095625" cy="12965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脚占位符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71550" y="3219450"/>
            <a:ext cx="7632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dirty="0"/>
              <a:t>What is he doing?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913114" y="4103951"/>
            <a:ext cx="8281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dirty="0"/>
              <a:t>He is </a:t>
            </a:r>
            <a:r>
              <a:rPr lang="en-US" altLang="zh-CN" sz="4400" dirty="0">
                <a:solidFill>
                  <a:srgbClr val="CC0000"/>
                </a:solidFill>
              </a:rPr>
              <a:t>singing.</a:t>
            </a:r>
            <a:endParaRPr lang="en-US" altLang="zh-CN" sz="4400" dirty="0"/>
          </a:p>
        </p:txBody>
      </p:sp>
      <p:pic>
        <p:nvPicPr>
          <p:cNvPr id="19461" name="Picture 5" descr="070702040217imag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4" y="0"/>
            <a:ext cx="4968875" cy="278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555876" y="1977629"/>
            <a:ext cx="3095625" cy="12965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页脚占位符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71550" y="3219450"/>
            <a:ext cx="763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What is she doing?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971550" y="4015204"/>
            <a:ext cx="77771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She is </a:t>
            </a:r>
            <a:r>
              <a:rPr lang="en-US" altLang="zh-CN" sz="4000" dirty="0">
                <a:solidFill>
                  <a:srgbClr val="CC0000"/>
                </a:solidFill>
              </a:rPr>
              <a:t>writing. </a:t>
            </a:r>
            <a:endParaRPr lang="en-US" altLang="zh-CN" sz="4000" dirty="0"/>
          </a:p>
        </p:txBody>
      </p:sp>
      <p:pic>
        <p:nvPicPr>
          <p:cNvPr id="20485" name="Picture 5" descr="Gif0405_03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57188"/>
            <a:ext cx="5257800" cy="25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916239" y="519113"/>
            <a:ext cx="3095625" cy="12965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页脚占位符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712913" y="160139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CN" altLang="zh-CN"/>
          </a:p>
        </p:txBody>
      </p:sp>
      <p:sp>
        <p:nvSpPr>
          <p:cNvPr id="21508" name="Rectangle 251"/>
          <p:cNvSpPr>
            <a:spLocks noChangeArrowheads="1"/>
          </p:cNvSpPr>
          <p:nvPr/>
        </p:nvSpPr>
        <p:spPr bwMode="auto">
          <a:xfrm>
            <a:off x="1712913" y="160139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CN" altLang="zh-CN"/>
          </a:p>
        </p:txBody>
      </p:sp>
      <p:sp>
        <p:nvSpPr>
          <p:cNvPr id="21509" name="Text Box 485"/>
          <p:cNvSpPr txBox="1">
            <a:spLocks noChangeArrowheads="1"/>
          </p:cNvSpPr>
          <p:nvPr/>
        </p:nvSpPr>
        <p:spPr bwMode="auto">
          <a:xfrm>
            <a:off x="468313" y="171450"/>
            <a:ext cx="8424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800000"/>
                </a:solidFill>
                <a:ea typeface="楷体" panose="02010609060101010101" pitchFamily="49" charset="-122"/>
              </a:rPr>
              <a:t>Group work:</a:t>
            </a:r>
            <a:r>
              <a:rPr lang="zh-CN" altLang="en-US" sz="4400">
                <a:solidFill>
                  <a:srgbClr val="800000"/>
                </a:solidFill>
                <a:ea typeface="楷体" panose="02010609060101010101" pitchFamily="49" charset="-122"/>
              </a:rPr>
              <a:t>人人争做小记者：</a:t>
            </a:r>
          </a:p>
        </p:txBody>
      </p:sp>
      <p:sp>
        <p:nvSpPr>
          <p:cNvPr id="121318" name="Text Box 486"/>
          <p:cNvSpPr txBox="1">
            <a:spLocks noChangeArrowheads="1"/>
          </p:cNvSpPr>
          <p:nvPr/>
        </p:nvSpPr>
        <p:spPr bwMode="auto">
          <a:xfrm>
            <a:off x="468312" y="878116"/>
            <a:ext cx="79921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人人争做小记者。活动形式是小组内互相采访，根据事先准备的表格，用句型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zh-CN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’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he\she doing? He\She</a:t>
            </a:r>
            <a:r>
              <a:rPr lang="en-US" altLang="zh-CN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’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…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来采访别人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练习后到台前表演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CC0000"/>
              </a:solidFill>
            </a:endParaRPr>
          </a:p>
        </p:txBody>
      </p:sp>
      <p:graphicFrame>
        <p:nvGraphicFramePr>
          <p:cNvPr id="51246" name="Group 46"/>
          <p:cNvGraphicFramePr>
            <a:graphicFrameLocks noGrp="1"/>
          </p:cNvGraphicFramePr>
          <p:nvPr/>
        </p:nvGraphicFramePr>
        <p:xfrm>
          <a:off x="1116014" y="2518173"/>
          <a:ext cx="7208837" cy="2341963"/>
        </p:xfrm>
        <a:graphic>
          <a:graphicData uri="http://schemas.openxmlformats.org/drawingml/2006/table">
            <a:tbl>
              <a:tblPr/>
              <a:tblGrid>
                <a:gridCol w="1798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7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Housework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Names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cleaning the kitchen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watering the flowers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washing the clothes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doing the dishes 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6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31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35496" y="400050"/>
            <a:ext cx="9032304" cy="857250"/>
          </a:xfrm>
        </p:spPr>
        <p:txBody>
          <a:bodyPr/>
          <a:lstStyle/>
          <a:p>
            <a:pPr eaLnBrk="1" hangingPunct="1"/>
            <a:r>
              <a:rPr lang="en-US" altLang="zh-CN" sz="5100" b="1" dirty="0" smtClean="0"/>
              <a:t>Chant it.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idx="1"/>
          </p:nvPr>
        </p:nvSpPr>
        <p:spPr>
          <a:xfrm>
            <a:off x="0" y="1563638"/>
            <a:ext cx="9144000" cy="2502297"/>
          </a:xfrm>
        </p:spPr>
        <p:txBody>
          <a:bodyPr/>
          <a:lstStyle/>
          <a:p>
            <a:pPr marL="609600" indent="-609600" eaLnBrk="1" hangingPunct="1"/>
            <a:r>
              <a:rPr lang="en-US" altLang="zh-CN" sz="2800" dirty="0" smtClean="0"/>
              <a:t>What are you doing? I’m washing clothes.</a:t>
            </a:r>
          </a:p>
          <a:p>
            <a:pPr marL="609600" indent="-609600" eaLnBrk="1" hangingPunct="1"/>
            <a:r>
              <a:rPr lang="en-US" altLang="zh-CN" sz="2800" dirty="0" smtClean="0"/>
              <a:t>What are you doing? I’m cooking the meal.</a:t>
            </a:r>
          </a:p>
          <a:p>
            <a:pPr marL="609600" indent="-609600" eaLnBrk="1" hangingPunct="1"/>
            <a:r>
              <a:rPr lang="en-US" altLang="zh-CN" sz="2800" dirty="0" smtClean="0"/>
              <a:t>What are you doing? I’m cooking the chicken.</a:t>
            </a:r>
          </a:p>
          <a:p>
            <a:pPr marL="609600" indent="-609600" eaLnBrk="1" hangingPunct="1"/>
            <a:r>
              <a:rPr lang="en-US" altLang="zh-CN" sz="2800" dirty="0" smtClean="0"/>
              <a:t>What are you doing? I’m watering the flowers.            </a:t>
            </a:r>
          </a:p>
        </p:txBody>
      </p:sp>
      <p:sp>
        <p:nvSpPr>
          <p:cNvPr id="3076" name="页脚占位符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页脚占位符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/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1712913" y="160139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CN" altLang="zh-CN"/>
          </a:p>
        </p:txBody>
      </p:sp>
      <p:sp>
        <p:nvSpPr>
          <p:cNvPr id="22532" name="Rectangle 251"/>
          <p:cNvSpPr>
            <a:spLocks noChangeArrowheads="1"/>
          </p:cNvSpPr>
          <p:nvPr/>
        </p:nvSpPr>
        <p:spPr bwMode="auto">
          <a:xfrm>
            <a:off x="1712913" y="160139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CN" altLang="zh-CN"/>
          </a:p>
        </p:txBody>
      </p:sp>
      <p:sp>
        <p:nvSpPr>
          <p:cNvPr id="22533" name="Text Box 485"/>
          <p:cNvSpPr txBox="1">
            <a:spLocks noChangeArrowheads="1"/>
          </p:cNvSpPr>
          <p:nvPr/>
        </p:nvSpPr>
        <p:spPr bwMode="auto">
          <a:xfrm>
            <a:off x="468313" y="171450"/>
            <a:ext cx="8424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4400">
              <a:solidFill>
                <a:srgbClr val="800000"/>
              </a:solidFill>
              <a:ea typeface="楷体" panose="02010609060101010101" pitchFamily="49" charset="-122"/>
            </a:endParaRPr>
          </a:p>
        </p:txBody>
      </p:sp>
      <p:pic>
        <p:nvPicPr>
          <p:cNvPr id="22534" name="Picture 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276600" cy="20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6" descr="照片 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4" y="1"/>
            <a:ext cx="3563937" cy="20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7" descr="gr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2895600"/>
            <a:ext cx="32035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8" descr="sis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064" y="2895600"/>
            <a:ext cx="356393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 Box 49"/>
          <p:cNvSpPr txBox="1">
            <a:spLocks noChangeArrowheads="1"/>
          </p:cNvSpPr>
          <p:nvPr/>
        </p:nvSpPr>
        <p:spPr bwMode="auto">
          <a:xfrm>
            <a:off x="179512" y="1970723"/>
            <a:ext cx="72827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/>
              <a:t>What’s your brother\sister\grandma\mum doing?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/>
              <a:t>He’s\She’s…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400050"/>
            <a:ext cx="5867400" cy="857250"/>
          </a:xfrm>
        </p:spPr>
        <p:txBody>
          <a:bodyPr/>
          <a:lstStyle/>
          <a:p>
            <a:pPr algn="l" eaLnBrk="1" hangingPunct="1"/>
            <a:r>
              <a:rPr lang="en-US" altLang="zh-CN" sz="5400" smtClean="0"/>
              <a:t>Let’s copy</a:t>
            </a:r>
            <a:r>
              <a:rPr lang="en-US" altLang="zh-CN" sz="4000" smtClean="0"/>
              <a:t>!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672" y="1635646"/>
            <a:ext cx="5759450" cy="2915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400050"/>
            <a:ext cx="5867400" cy="857250"/>
          </a:xfrm>
        </p:spPr>
        <p:txBody>
          <a:bodyPr/>
          <a:lstStyle/>
          <a:p>
            <a:pPr algn="l" eaLnBrk="1" hangingPunct="1"/>
            <a:r>
              <a:rPr lang="en-US" altLang="zh-CN" sz="5400" dirty="0" smtClean="0"/>
              <a:t>Let’s copy</a:t>
            </a:r>
            <a:r>
              <a:rPr lang="en-US" altLang="zh-CN" sz="4000" dirty="0" smtClean="0"/>
              <a:t>!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635646"/>
            <a:ext cx="8229600" cy="2163687"/>
          </a:xfrm>
        </p:spPr>
        <p:txBody>
          <a:bodyPr/>
          <a:lstStyle/>
          <a:p>
            <a:pPr eaLnBrk="1" hangingPunct="1"/>
            <a:r>
              <a:rPr lang="en-US" altLang="zh-CN" sz="2800" dirty="0" smtClean="0"/>
              <a:t>1.</a:t>
            </a:r>
            <a:r>
              <a:rPr lang="zh-CN" altLang="en-US" sz="2800" dirty="0" smtClean="0"/>
              <a:t>让学生认读，注意语音语调准确流畅。</a:t>
            </a:r>
          </a:p>
          <a:p>
            <a:pPr eaLnBrk="1" hangingPunct="1"/>
            <a:r>
              <a:rPr lang="en-US" altLang="zh-CN" sz="2800" dirty="0" smtClean="0"/>
              <a:t>2.</a:t>
            </a:r>
            <a:r>
              <a:rPr lang="zh-CN" altLang="en-US" sz="2800" dirty="0" smtClean="0"/>
              <a:t>教师规范板书以上句子，强调标点符号及句子首字母大写。</a:t>
            </a:r>
          </a:p>
          <a:p>
            <a:pPr eaLnBrk="1" hangingPunct="1"/>
            <a:r>
              <a:rPr lang="en-US" altLang="zh-CN" sz="2800" dirty="0" smtClean="0"/>
              <a:t>3. </a:t>
            </a:r>
            <a:r>
              <a:rPr lang="zh-CN" altLang="en-US" sz="2800" dirty="0" smtClean="0"/>
              <a:t>让学生抄写课本上的句子。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页脚占位符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/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1258889" y="789385"/>
            <a:ext cx="47529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dirty="0"/>
              <a:t>Homework: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900114" y="2193132"/>
            <a:ext cx="4967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900114" y="1962299"/>
            <a:ext cx="7416302" cy="168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</a:rPr>
              <a:t>1.</a:t>
            </a:r>
            <a:r>
              <a:rPr lang="zh-CN" altLang="en-US" sz="2400" b="1" dirty="0">
                <a:solidFill>
                  <a:srgbClr val="000000"/>
                </a:solidFill>
              </a:rPr>
              <a:t>听本课录音，模仿跟读。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</a:rPr>
              <a:t>2.</a:t>
            </a:r>
            <a:r>
              <a:rPr lang="zh-CN" altLang="en-US" sz="2400" b="1" dirty="0">
                <a:solidFill>
                  <a:srgbClr val="000000"/>
                </a:solidFill>
              </a:rPr>
              <a:t>观察记录同学们课外活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动内</a:t>
            </a:r>
            <a:r>
              <a:rPr lang="zh-CN" altLang="en-US" sz="2400" b="1" dirty="0">
                <a:solidFill>
                  <a:srgbClr val="000000"/>
                </a:solidFill>
              </a:rPr>
              <a:t>容，运用所学语言进行描述或问答练习。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Guessing game 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1707356"/>
            <a:ext cx="2463800" cy="1620441"/>
          </a:xfrm>
          <a:noFill/>
        </p:spPr>
      </p:pic>
      <p:sp>
        <p:nvSpPr>
          <p:cNvPr id="4100" name="页脚占位符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95536" y="1851670"/>
            <a:ext cx="5867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dirty="0"/>
              <a:t>What’s he/ she doing?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400" dirty="0"/>
              <a:t> He’s\She’s</a:t>
            </a:r>
            <a:r>
              <a:rPr lang="en-US" altLang="zh-CN" dirty="0"/>
              <a:t>… 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659563" y="2625329"/>
            <a:ext cx="1511300" cy="8108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Guessing game </a:t>
            </a: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95964" y="1815704"/>
            <a:ext cx="2384425" cy="2110978"/>
          </a:xfrm>
        </p:spPr>
      </p:pic>
      <p:sp>
        <p:nvSpPr>
          <p:cNvPr id="5124" name="页脚占位符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/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79512" y="2144179"/>
            <a:ext cx="5867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dirty="0"/>
              <a:t>What’s he/ she doing?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400" dirty="0"/>
              <a:t> He’s\She is</a:t>
            </a:r>
            <a:r>
              <a:rPr lang="en-US" altLang="zh-CN" dirty="0"/>
              <a:t>… 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659563" y="2895600"/>
            <a:ext cx="1511300" cy="8108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Guessing game </a:t>
            </a:r>
          </a:p>
        </p:txBody>
      </p:sp>
      <p:pic>
        <p:nvPicPr>
          <p:cNvPr id="614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1491854"/>
            <a:ext cx="3384550" cy="2096690"/>
          </a:xfrm>
        </p:spPr>
      </p:pic>
      <p:sp>
        <p:nvSpPr>
          <p:cNvPr id="6148" name="页脚占位符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dirty="0" smtClean="0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0" y="2085975"/>
            <a:ext cx="5867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dirty="0"/>
              <a:t>What’s he/ she doing?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400" dirty="0"/>
              <a:t> He\She is</a:t>
            </a:r>
            <a:r>
              <a:rPr lang="en-US" altLang="zh-CN" dirty="0"/>
              <a:t>…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5435600" y="2031206"/>
            <a:ext cx="1511300" cy="8108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580063" y="2139553"/>
            <a:ext cx="2590800" cy="1566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               wash the </a:t>
            </a:r>
            <a:r>
              <a:rPr lang="en-US" altLang="zh-CN" dirty="0" smtClean="0">
                <a:solidFill>
                  <a:srgbClr val="CC0000"/>
                </a:solidFill>
              </a:rPr>
              <a:t>dishes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50032"/>
            <a:ext cx="2808288" cy="1889522"/>
          </a:xfrm>
        </p:spPr>
      </p:pic>
      <p:sp>
        <p:nvSpPr>
          <p:cNvPr id="7172" name="页脚占位符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4149725" y="1275606"/>
            <a:ext cx="2582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4800" dirty="0">
                <a:solidFill>
                  <a:srgbClr val="CC0000"/>
                </a:solidFill>
              </a:rPr>
              <a:t>dish    dishes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619672" y="3057526"/>
            <a:ext cx="655277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What’s she doing?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She’s washing the dishes.”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9554"/>
            <a:ext cx="8229600" cy="972740"/>
          </a:xfrm>
        </p:spPr>
        <p:txBody>
          <a:bodyPr/>
          <a:lstStyle/>
          <a:p>
            <a:pPr eaLnBrk="1" hangingPunct="1"/>
            <a:r>
              <a:rPr lang="en-US" altLang="zh-CN" smtClean="0"/>
              <a:t>play computer </a:t>
            </a:r>
            <a:r>
              <a:rPr lang="en-US" altLang="zh-CN" smtClean="0">
                <a:solidFill>
                  <a:srgbClr val="CC0000"/>
                </a:solidFill>
              </a:rPr>
              <a:t>games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357187"/>
            <a:ext cx="3024188" cy="1566863"/>
          </a:xfrm>
        </p:spPr>
      </p:pic>
      <p:sp>
        <p:nvSpPr>
          <p:cNvPr id="8196" name="页脚占位符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900114" y="3327797"/>
            <a:ext cx="7559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页脚占位符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35151" y="573882"/>
            <a:ext cx="6265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84214" y="465535"/>
            <a:ext cx="8459787" cy="368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4400" dirty="0"/>
              <a:t>What’s mum doing </a:t>
            </a:r>
            <a:r>
              <a:rPr lang="zh-CN" altLang="en-US" sz="4400" dirty="0"/>
              <a:t>？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4400" dirty="0"/>
              <a:t>She’s</a:t>
            </a:r>
            <a:r>
              <a:rPr lang="zh-CN" altLang="en-US" dirty="0"/>
              <a:t>＿</a:t>
            </a:r>
            <a:endParaRPr lang="zh-CN" altLang="en-US" sz="44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4400" dirty="0"/>
              <a:t>What’s dad doing?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4400" dirty="0"/>
              <a:t>He’s</a:t>
            </a:r>
            <a:r>
              <a:rPr lang="zh-CN" altLang="en-US" dirty="0"/>
              <a:t>＿     </a:t>
            </a:r>
            <a:endParaRPr lang="zh-CN" altLang="en-US" sz="4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4400" dirty="0"/>
              <a:t>           </a:t>
            </a:r>
            <a:r>
              <a:rPr lang="en-US" altLang="zh-CN" sz="6600" dirty="0">
                <a:solidFill>
                  <a:srgbClr val="FF0000"/>
                </a:solidFill>
              </a:rPr>
              <a:t>Questions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2916238" y="2085975"/>
            <a:ext cx="4895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  </a:t>
            </a:r>
            <a:endParaRPr lang="en-US" altLang="zh-CN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0244" name="页脚占位符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全屏显示(16:9)</PresentationFormat>
  <Paragraphs>71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楷体</vt:lpstr>
      <vt:lpstr>迷你简娃娃篆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Chant it.</vt:lpstr>
      <vt:lpstr>Guessing game </vt:lpstr>
      <vt:lpstr>Guessing game </vt:lpstr>
      <vt:lpstr>Guessing game </vt:lpstr>
      <vt:lpstr>               wash the dishes</vt:lpstr>
      <vt:lpstr>play computer games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Let’s copy!</vt:lpstr>
      <vt:lpstr>Let’s copy!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2017-04-05T05:13:00Z</dcterms:created>
  <dcterms:modified xsi:type="dcterms:W3CDTF">2023-01-16T22:04:48Z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9C986DD474C54239B87758B96BD7E99D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