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26" r:id="rId2"/>
    <p:sldId id="831" r:id="rId3"/>
    <p:sldId id="840" r:id="rId4"/>
    <p:sldId id="843" r:id="rId5"/>
    <p:sldId id="844" r:id="rId6"/>
    <p:sldId id="841" r:id="rId7"/>
    <p:sldId id="849" r:id="rId8"/>
    <p:sldId id="850" r:id="rId9"/>
    <p:sldId id="839" r:id="rId10"/>
    <p:sldId id="851" r:id="rId11"/>
    <p:sldId id="852" r:id="rId12"/>
    <p:sldId id="837" r:id="rId13"/>
    <p:sldId id="838" r:id="rId14"/>
    <p:sldId id="820" r:id="rId15"/>
    <p:sldId id="846" r:id="rId16"/>
    <p:sldId id="847" r:id="rId17"/>
    <p:sldId id="835" r:id="rId18"/>
    <p:sldId id="836" r:id="rId19"/>
    <p:sldId id="824" r:id="rId20"/>
    <p:sldId id="825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575757"/>
    <a:srgbClr val="FF0000"/>
    <a:srgbClr val="D9DBDA"/>
    <a:srgbClr val="3333FF"/>
    <a:srgbClr val="FFCCFF"/>
    <a:srgbClr val="70C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236" autoAdjust="0"/>
  </p:normalViewPr>
  <p:slideViewPr>
    <p:cSldViewPr>
      <p:cViewPr>
        <p:scale>
          <a:sx n="101" d="100"/>
          <a:sy n="101" d="100"/>
        </p:scale>
        <p:origin x="-96" y="-240"/>
      </p:cViewPr>
      <p:guideLst>
        <p:guide orient="horz" pos="2387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B1D6313-5242-42AB-9EBD-1496F8B6861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7CA04DE6-E17D-4DE3-A501-7AE1880B590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221A92A-5989-4F65-A7E5-BD0661DC9595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F377F5D-0973-4998-BAAA-2050BEDE368C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AFD219D-9A95-4E3D-B537-BAA197D2F2CF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D241A4B-E8FA-4BE8-A278-8B82957F4309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B8F17DF-92D0-42FB-8905-6069B461194B}" type="slidenum">
              <a:rPr lang="zh-CN" altLang="en-US" sz="1200"/>
              <a:t>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4F5B93F-7B9B-4FC5-8BBA-271BB40CBF34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FBCDE1F-E864-4896-81B2-5CE3E22FA33E}" type="slidenum">
              <a:rPr lang="zh-CN" altLang="en-US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6CE21A9-87A7-48D1-B420-FC27279CD585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defRPr/>
            </a:pP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6F5D4D9-1B26-4E87-84C8-7BA1DC27D5EE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2595DE4-6DCD-4EE4-AAD4-A6FFB4A9D884}" type="slidenum">
              <a:rPr lang="zh-CN" altLang="en-US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C024BD-4A8F-4027-AA46-B986634ED53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9AFA-F3CB-49BB-BB19-E163D1F0D0E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DA4D5D-7C19-4356-8E7C-C887C30FBA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8F79-9191-4FB2-B52B-E750C142BA6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A86BE-216F-4D36-862F-83473100D5B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62F39-3FF0-49AF-AD63-537A6FF459B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E042642-DA3B-4463-B8D0-E00964C4335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3D80CC4E-1D06-40B5-A996-A703ADC9B6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8177C70-E33D-455B-8C29-9CD7A4763E6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4F4FE2B-5000-41EC-82EC-FA7816C216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7B5FB1-DB07-4417-9580-097645EB2CFE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F2ED-5692-4EDA-AA95-62263F3752F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28F0BCF-C5B7-438E-90A8-A45AB6278D3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A6424868-E749-4D2B-AB64-DDFE181DDCC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8D9DF-F415-48D6-93B4-19172E91BAF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9C-8016-4510-BE23-5F09E4C6007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FB2F59-2488-4C96-911E-1E23184C2D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22A9C-B9B1-4745-8A7E-D31DD2F8A2DB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A8AA2-19B2-474A-944B-C7B8155FCA7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F17EA-5C44-4B67-B4C5-5AFF153EB1D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0309F3-4944-4654-93CE-C68A041CF3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786E-EEB4-416D-BE0B-510635D08B2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1E3A36-D78F-4E57-AC92-5BC4750B18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27AC-BCDC-4554-9E59-6D32FE716269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CE304-7DFF-4374-BD4C-0004F09EE06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7B814-5345-4901-92CC-B1DA4AA8984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45997-E10B-4DDB-A209-C470B154653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E88C8-290E-4957-871D-472DD8B11FA4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04392-01E2-4162-9EE9-89322B9EB31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7E40-4F19-4059-AFC5-2BEC761A21E6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9CA86BE-216F-4D36-862F-83473100D5B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AEA62F39-3FF0-49AF-AD63-537A6FF459B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aunt_128k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aunt_128k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4.mp3" TargetMode="External"/><Relationship Id="rId13" Type="http://schemas.openxmlformats.org/officeDocument/2006/relationships/slideLayout" Target="../slideLayouts/slideLayout13.xml"/><Relationship Id="rId3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2.mp3" TargetMode="External"/><Relationship Id="rId7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4.mp3" TargetMode="External"/><Relationship Id="rId1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6.mp3" TargetMode="Externa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1.mp3" TargetMode="External"/><Relationship Id="rId16" Type="http://schemas.openxmlformats.org/officeDocument/2006/relationships/image" Target="../media/image30.png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1.mp3" TargetMode="External"/><Relationship Id="rId6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3.mp3" TargetMode="External"/><Relationship Id="rId1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6.mp3" TargetMode="External"/><Relationship Id="rId5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3.mp3" TargetMode="External"/><Relationship Id="rId15" Type="http://schemas.openxmlformats.org/officeDocument/2006/relationships/image" Target="../media/image5.png"/><Relationship Id="rId10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5.mp3" TargetMode="External"/><Relationship Id="rId4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2.mp3" TargetMode="External"/><Relationship Id="rId9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5.mp3" TargetMode="External"/><Relationship Id="rId1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10.mp3" TargetMode="External"/><Relationship Id="rId3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8.mp3" TargetMode="External"/><Relationship Id="rId7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10.mp3" TargetMode="Externa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7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7.mp3" TargetMode="External"/><Relationship Id="rId6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9.mp3" TargetMode="External"/><Relationship Id="rId11" Type="http://schemas.openxmlformats.org/officeDocument/2006/relationships/image" Target="../media/image30.png"/><Relationship Id="rId5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9.mp3" TargetMode="External"/><Relationship Id="rId10" Type="http://schemas.openxmlformats.org/officeDocument/2006/relationships/image" Target="../media/image5.png"/><Relationship Id="rId4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8.mp3" TargetMode="External"/><Relationship Id="rId9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hyperlink" Target="Lesson18__Let&#8217;s__chant&#35838;&#25991;&#21160;&#30011;.sw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hyperlink" Target="&#28909;&#36523;&#27468;&#26354;__My__Family__song.SW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policeman_128k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policeman_128k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policewoman_128k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policewoman_128k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reporter_128k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reporter_128k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Lesson17Justtalk&#35838;&#25991;&#24405;&#38899;_128k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uncle_128k.mp3" TargetMode="External"/><Relationship Id="rId1" Type="http://schemas.microsoft.com/office/2007/relationships/media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uncle_128k.mp3" TargetMode="Externa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audio" Target="file:///E:\&#20154;&#25945;&#26032;&#29256;5&#19978;\&#12304;&#32039;&#24613;&#12305;2016.07.15&#23567;&#23398;&#33521;&#35821;&#20154;&#25945;&#26032;&#29256;5&#19978;&#36164;&#28304;&#31574;&#21010;&#21333;-&#37101;&#20122;&#30007;&#65288;&#26032;&#22686;12&#26465;&#65292;&#20869;&#37096;&#38656;&#25490;&#24207;3&#26465;&#65289;\Unit3%20My%20father%20is%20a%20writer\Lesson17%20&#25945;&#23398;&#35838;&#20214;\Lesson17Justtalk&#35838;&#25991;&#24405;&#38899;_128k.mp3" TargetMode="External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083541"/>
            <a:ext cx="5040313" cy="63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430243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000" b="1" dirty="0" smtClean="0">
                <a:solidFill>
                  <a:schemeClr val="tx1"/>
                </a:solidFill>
              </a:rPr>
              <a:t>Unit3 My father is a writer.</a:t>
            </a:r>
            <a:endParaRPr lang="zh-CN" altLang="en-US" sz="4000" b="1" dirty="0" smtClean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06223"/>
            <a:ext cx="2547937" cy="199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019264" y="53012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154113" y="1412875"/>
            <a:ext cx="33464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1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内容占位符 1"/>
          <p:cNvSpPr txBox="1"/>
          <p:nvPr/>
        </p:nvSpPr>
        <p:spPr bwMode="auto">
          <a:xfrm>
            <a:off x="10366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8373" name="标题 8"/>
          <p:cNvSpPr txBox="1"/>
          <p:nvPr/>
        </p:nvSpPr>
        <p:spPr bwMode="auto">
          <a:xfrm>
            <a:off x="323850" y="2890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7500" y="1825625"/>
            <a:ext cx="8430964" cy="646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3. What does policeman often do? </a:t>
            </a:r>
            <a:endParaRPr lang="zh-CN" altLang="en-US" sz="36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8300" y="3983038"/>
            <a:ext cx="90281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4. What does the policeman look like? </a:t>
            </a:r>
            <a:endParaRPr lang="zh-CN" altLang="en-US" sz="3600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4863" y="2881313"/>
            <a:ext cx="76549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He often helps people in his work.</a:t>
            </a:r>
            <a:endParaRPr lang="zh-CN" altLang="en-US" sz="36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5975" y="5086350"/>
            <a:ext cx="76549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He looks great in his uniform.</a:t>
            </a:r>
            <a:endParaRPr lang="zh-CN" altLang="en-US" sz="36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5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292" y="4005064"/>
            <a:ext cx="3344541" cy="258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/>
        </p:nvCxnSpPr>
        <p:spPr>
          <a:xfrm flipV="1">
            <a:off x="1154113" y="1412875"/>
            <a:ext cx="33464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6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内容占位符 1"/>
          <p:cNvSpPr txBox="1"/>
          <p:nvPr/>
        </p:nvSpPr>
        <p:spPr bwMode="auto">
          <a:xfrm>
            <a:off x="10477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Read and answer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9398" name="标题 8"/>
          <p:cNvSpPr txBox="1"/>
          <p:nvPr/>
        </p:nvSpPr>
        <p:spPr bwMode="auto">
          <a:xfrm>
            <a:off x="323850" y="62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650" y="1973263"/>
            <a:ext cx="7848798" cy="64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5. What’s Gao Wei’s aunt job? </a:t>
            </a:r>
            <a:endParaRPr lang="zh-CN" altLang="en-US" sz="36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35063" y="3952875"/>
            <a:ext cx="48180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She’s a policewoman.</a:t>
            </a:r>
            <a:endParaRPr lang="zh-CN" altLang="en-US" sz="36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508292" y="1989138"/>
            <a:ext cx="10826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Arial" panose="020B0604020202020204"/>
                <a:ea typeface="宋体" panose="02010600030101010101" pitchFamily="2" charset="-122"/>
              </a:rPr>
              <a:t>aunt</a:t>
            </a:r>
            <a:endParaRPr lang="zh-CN" altLang="en-US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pic>
        <p:nvPicPr>
          <p:cNvPr id="20" name="aunt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6352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879475" y="3071813"/>
            <a:ext cx="7724973" cy="64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+mj-lt"/>
                <a:ea typeface="宋体" panose="02010600030101010101" pitchFamily="2" charset="-122"/>
              </a:rPr>
              <a:t>= What does Gao Wei’s aunt do? </a:t>
            </a:r>
            <a:endParaRPr lang="zh-CN" altLang="en-US" sz="3600" dirty="0">
              <a:solidFill>
                <a:srgbClr val="0000FF"/>
              </a:solidFill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7" grpId="0"/>
      <p:bldP spid="9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323850" y="1891742"/>
            <a:ext cx="9134475" cy="38904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Gao Wei: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Hi, Kate! Look at today’s newspaper.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 Kate</a:t>
            </a: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Wow! A policeman.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Gao Wei: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Who is he? Can you guess?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Peter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</a:rPr>
              <a:t>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Sorry, I don’t know.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Gao Wei: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He’s my uncle.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       Kate: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Really? He looks great in his uniform.</a:t>
            </a:r>
          </a:p>
        </p:txBody>
      </p:sp>
      <p:sp>
        <p:nvSpPr>
          <p:cNvPr id="60419" name="标题 8"/>
          <p:cNvSpPr txBox="1"/>
          <p:nvPr/>
        </p:nvSpPr>
        <p:spPr bwMode="auto">
          <a:xfrm>
            <a:off x="323850" y="62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0420" name="组合 7"/>
          <p:cNvGrpSpPr/>
          <p:nvPr/>
        </p:nvGrpSpPr>
        <p:grpSpPr bwMode="auto">
          <a:xfrm>
            <a:off x="5219700" y="1052513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0431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2" name="图片 19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19891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27257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34305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41798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5" y="491648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63" y="56499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1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4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2466" name="矩形 4"/>
          <p:cNvSpPr>
            <a:spLocks noChangeArrowheads="1"/>
          </p:cNvSpPr>
          <p:nvPr/>
        </p:nvSpPr>
        <p:spPr bwMode="auto">
          <a:xfrm>
            <a:off x="283885" y="2149947"/>
            <a:ext cx="8840788" cy="38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Gao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Wei: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Yes. He often helps people in his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work.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     Kate: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Oh, he’s a good policeman! How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about your aunt? What’s her job?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Gao</a:t>
            </a: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Wei: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She’s a policewoman.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    Peter: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</a:rPr>
              <a:t>I want to be a policeman in the future!</a:t>
            </a:r>
          </a:p>
        </p:txBody>
      </p:sp>
      <p:sp>
        <p:nvSpPr>
          <p:cNvPr id="62467" name="标题 8"/>
          <p:cNvSpPr txBox="1"/>
          <p:nvPr/>
        </p:nvSpPr>
        <p:spPr bwMode="auto">
          <a:xfrm>
            <a:off x="323850" y="16971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2468" name="组合 7"/>
          <p:cNvGrpSpPr/>
          <p:nvPr/>
        </p:nvGrpSpPr>
        <p:grpSpPr bwMode="auto">
          <a:xfrm>
            <a:off x="5219700" y="1052513"/>
            <a:ext cx="3071813" cy="571500"/>
            <a:chOff x="5436096" y="1127125"/>
            <a:chExt cx="3071802" cy="571500"/>
          </a:xfrm>
        </p:grpSpPr>
        <p:sp>
          <p:nvSpPr>
            <p:cNvPr id="8" name="云形 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47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0" name="图片 1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7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6860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8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1338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9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48736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0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040438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63492" name="标题 8"/>
          <p:cNvSpPr txBox="1"/>
          <p:nvPr/>
        </p:nvSpPr>
        <p:spPr bwMode="auto">
          <a:xfrm>
            <a:off x="291233" y="62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13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4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5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6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63517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63518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t>&gt;&gt;Practice</a:t>
            </a:r>
            <a:endParaRPr lang="zh-CN" altLang="en-US"/>
          </a:p>
        </p:txBody>
      </p:sp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5538" name="图片 2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7725" y="887413"/>
            <a:ext cx="16129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20"/>
          <p:cNvSpPr txBox="1">
            <a:spLocks noChangeArrowheads="1"/>
          </p:cNvSpPr>
          <p:nvPr/>
        </p:nvSpPr>
        <p:spPr bwMode="auto">
          <a:xfrm>
            <a:off x="2268538" y="1330325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看图对话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43433">
            <a:off x="1158119" y="2570027"/>
            <a:ext cx="1532340" cy="209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427538" y="1200150"/>
            <a:ext cx="4175125" cy="1077913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rgbClr val="3333FF"/>
                </a:solidFill>
                <a:latin typeface="+mj-lt"/>
              </a:rPr>
              <a:t>What’s his/her job?</a:t>
            </a:r>
          </a:p>
          <a:p>
            <a:pPr>
              <a:defRPr/>
            </a:pPr>
            <a:r>
              <a:rPr lang="en-US" altLang="zh-CN" sz="3200" dirty="0" err="1" smtClean="0">
                <a:solidFill>
                  <a:srgbClr val="3333FF"/>
                </a:solidFill>
                <a:latin typeface="+mj-lt"/>
              </a:rPr>
              <a:t>He/She</a:t>
            </a:r>
            <a:r>
              <a:rPr lang="en-US" altLang="zh-CN" sz="3200" dirty="0" smtClean="0">
                <a:solidFill>
                  <a:srgbClr val="3333FF"/>
                </a:solidFill>
                <a:latin typeface="+mj-lt"/>
              </a:rPr>
              <a:t> is a …</a:t>
            </a:r>
            <a:endParaRPr lang="zh-CN" altLang="zh-CN" sz="3200" dirty="0" smtClean="0">
              <a:solidFill>
                <a:srgbClr val="3333FF"/>
              </a:solidFill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42160">
            <a:off x="1697242" y="4080991"/>
            <a:ext cx="1800200" cy="188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14704">
            <a:off x="3086865" y="2609850"/>
            <a:ext cx="2139582" cy="160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640640">
            <a:off x="3871580" y="4179802"/>
            <a:ext cx="1655085" cy="1921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0975847">
            <a:off x="5601510" y="2464743"/>
            <a:ext cx="2129695" cy="1714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 rot="428715">
            <a:off x="5768730" y="4325584"/>
            <a:ext cx="2301008" cy="1909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圆角矩形 3"/>
          <p:cNvSpPr/>
          <p:nvPr/>
        </p:nvSpPr>
        <p:spPr>
          <a:xfrm>
            <a:off x="107950" y="4610100"/>
            <a:ext cx="8918575" cy="2247900"/>
          </a:xfrm>
          <a:prstGeom prst="round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7587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9750" y="2806700"/>
            <a:ext cx="25828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标题 1"/>
          <p:cNvSpPr txBox="1"/>
          <p:nvPr/>
        </p:nvSpPr>
        <p:spPr bwMode="auto">
          <a:xfrm>
            <a:off x="468313" y="207963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zh-CN" sz="3200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28" name="内容占位符 6"/>
          <p:cNvSpPr txBox="1"/>
          <p:nvPr/>
        </p:nvSpPr>
        <p:spPr bwMode="auto">
          <a:xfrm>
            <a:off x="1835150" y="2349500"/>
            <a:ext cx="8586788" cy="503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00000"/>
              </a:lnSpc>
              <a:defRPr/>
            </a:pPr>
            <a:r>
              <a:rPr kumimoji="0" lang="en-US" altLang="zh-CN" sz="36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What’s he/she job?</a:t>
            </a:r>
          </a:p>
        </p:txBody>
      </p:sp>
      <p:sp>
        <p:nvSpPr>
          <p:cNvPr id="29" name="内容占位符 6"/>
          <p:cNvSpPr txBox="1"/>
          <p:nvPr/>
        </p:nvSpPr>
        <p:spPr bwMode="auto">
          <a:xfrm>
            <a:off x="1835150" y="3141663"/>
            <a:ext cx="6594475" cy="5032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100000"/>
              </a:lnSpc>
              <a:defRPr/>
            </a:pPr>
            <a:r>
              <a:rPr kumimoji="0" lang="en-US" altLang="zh-CN" sz="3600" dirty="0" err="1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He/She</a:t>
            </a:r>
            <a:r>
              <a:rPr kumimoji="0" lang="en-US" altLang="zh-CN" sz="3600" dirty="0" smtClean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is a …</a:t>
            </a:r>
          </a:p>
        </p:txBody>
      </p:sp>
      <p:pic>
        <p:nvPicPr>
          <p:cNvPr id="67591" name="图片 2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7575" y="817563"/>
            <a:ext cx="1612900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2339975" y="1403350"/>
            <a:ext cx="3065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I do you guess</a:t>
            </a:r>
            <a:endParaRPr lang="zh-CN" altLang="en-US" b="1" dirty="0" smtClean="0">
              <a:solidFill>
                <a:schemeClr val="tx2">
                  <a:lumMod val="50000"/>
                </a:schemeClr>
              </a:solidFill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波形 2"/>
          <p:cNvSpPr/>
          <p:nvPr/>
        </p:nvSpPr>
        <p:spPr>
          <a:xfrm>
            <a:off x="5405438" y="1277938"/>
            <a:ext cx="2922587" cy="93345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solidFill>
                  <a:srgbClr val="002060"/>
                </a:solidFill>
              </a:rPr>
              <a:t>做动作，猜职业</a:t>
            </a:r>
          </a:p>
        </p:txBody>
      </p:sp>
      <p:pic>
        <p:nvPicPr>
          <p:cNvPr id="67594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4656138"/>
            <a:ext cx="109855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4662488"/>
            <a:ext cx="14700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275" y="4656138"/>
            <a:ext cx="1844675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图片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71775" y="4662488"/>
            <a:ext cx="11382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98450" y="4656138"/>
            <a:ext cx="12382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图片 15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999413" y="4662488"/>
            <a:ext cx="830262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图片 3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875463" y="4662488"/>
            <a:ext cx="112395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69634" name="图片 2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8638" y="1463675"/>
            <a:ext cx="55499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play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42900" y="1503363"/>
            <a:ext cx="1708150" cy="738187"/>
            <a:chOff x="342984" y="1400889"/>
            <a:chExt cx="1708736" cy="738444"/>
          </a:xfrm>
        </p:grpSpPr>
        <p:sp>
          <p:nvSpPr>
            <p:cNvPr id="10" name="圆角矩形标注 9"/>
            <p:cNvSpPr/>
            <p:nvPr/>
          </p:nvSpPr>
          <p:spPr>
            <a:xfrm>
              <a:off x="342984" y="1599395"/>
              <a:ext cx="1708736" cy="539938"/>
            </a:xfrm>
            <a:prstGeom prst="wedgeRoundRectCallout">
              <a:avLst>
                <a:gd name="adj1" fmla="val 46419"/>
                <a:gd name="adj2" fmla="val 7736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Who’s he?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103658" y="1400889"/>
              <a:ext cx="287436" cy="287437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1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3313113" y="1104900"/>
            <a:ext cx="2263775" cy="668338"/>
            <a:chOff x="396182" y="3946519"/>
            <a:chExt cx="2262960" cy="667658"/>
          </a:xfrm>
        </p:grpSpPr>
        <p:sp>
          <p:nvSpPr>
            <p:cNvPr id="13" name="圆角矩形标注 12"/>
            <p:cNvSpPr/>
            <p:nvPr/>
          </p:nvSpPr>
          <p:spPr>
            <a:xfrm>
              <a:off x="396182" y="4125724"/>
              <a:ext cx="2262960" cy="488453"/>
            </a:xfrm>
            <a:prstGeom prst="wedgeRoundRectCallout">
              <a:avLst>
                <a:gd name="adj1" fmla="val -23737"/>
                <a:gd name="adj2" fmla="val 8302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He’s my uncle.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429272" y="3946519"/>
              <a:ext cx="288821" cy="288631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2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897313" y="2924175"/>
            <a:ext cx="2330450" cy="666750"/>
            <a:chOff x="396182" y="4149080"/>
            <a:chExt cx="2331520" cy="665871"/>
          </a:xfrm>
        </p:grpSpPr>
        <p:sp>
          <p:nvSpPr>
            <p:cNvPr id="16" name="圆角矩形标注 15"/>
            <p:cNvSpPr/>
            <p:nvPr/>
          </p:nvSpPr>
          <p:spPr>
            <a:xfrm>
              <a:off x="396182" y="4149080"/>
              <a:ext cx="2331520" cy="488305"/>
            </a:xfrm>
            <a:prstGeom prst="wedgeRoundRectCallout">
              <a:avLst>
                <a:gd name="adj1" fmla="val -706"/>
                <a:gd name="adj2" fmla="val -6869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What’s his job?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395177" y="4526407"/>
              <a:ext cx="289058" cy="288544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3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6146800" y="1116013"/>
            <a:ext cx="2736850" cy="692150"/>
            <a:chOff x="6146654" y="1060374"/>
            <a:chExt cx="2737538" cy="691198"/>
          </a:xfrm>
        </p:grpSpPr>
        <p:sp>
          <p:nvSpPr>
            <p:cNvPr id="19" name="圆角矩形标注 18"/>
            <p:cNvSpPr/>
            <p:nvPr/>
          </p:nvSpPr>
          <p:spPr>
            <a:xfrm>
              <a:off x="6146654" y="1263295"/>
              <a:ext cx="2737538" cy="488277"/>
            </a:xfrm>
            <a:prstGeom prst="wedgeRoundRectCallout">
              <a:avLst>
                <a:gd name="adj1" fmla="val -26332"/>
                <a:gd name="adj2" fmla="val 8065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He’s a policeman.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370925" y="1060374"/>
              <a:ext cx="288998" cy="28852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4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468313" y="4076700"/>
            <a:ext cx="1889125" cy="738188"/>
            <a:chOff x="342983" y="1400889"/>
            <a:chExt cx="1890613" cy="738444"/>
          </a:xfrm>
        </p:grpSpPr>
        <p:sp>
          <p:nvSpPr>
            <p:cNvPr id="29" name="圆角矩形标注 28"/>
            <p:cNvSpPr/>
            <p:nvPr/>
          </p:nvSpPr>
          <p:spPr>
            <a:xfrm>
              <a:off x="342983" y="1599396"/>
              <a:ext cx="1890613" cy="539937"/>
            </a:xfrm>
            <a:prstGeom prst="wedgeRoundRectCallout">
              <a:avLst>
                <a:gd name="adj1" fmla="val 46419"/>
                <a:gd name="adj2" fmla="val 77366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Who’s she?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103994" y="1400889"/>
              <a:ext cx="287564" cy="287438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5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2776538" y="4022725"/>
            <a:ext cx="2263775" cy="668338"/>
            <a:chOff x="396182" y="3946519"/>
            <a:chExt cx="2262960" cy="667658"/>
          </a:xfrm>
        </p:grpSpPr>
        <p:sp>
          <p:nvSpPr>
            <p:cNvPr id="32" name="圆角矩形标注 31"/>
            <p:cNvSpPr/>
            <p:nvPr/>
          </p:nvSpPr>
          <p:spPr>
            <a:xfrm>
              <a:off x="396182" y="4125724"/>
              <a:ext cx="2262960" cy="488453"/>
            </a:xfrm>
            <a:prstGeom prst="wedgeRoundRectCallout">
              <a:avLst>
                <a:gd name="adj1" fmla="val 5418"/>
                <a:gd name="adj2" fmla="val 97252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She’s my aunt.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429272" y="3946519"/>
              <a:ext cx="288821" cy="288631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6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5114925" y="3948113"/>
            <a:ext cx="2379663" cy="676275"/>
            <a:chOff x="5184023" y="3924973"/>
            <a:chExt cx="2380585" cy="676633"/>
          </a:xfrm>
        </p:grpSpPr>
        <p:sp>
          <p:nvSpPr>
            <p:cNvPr id="35" name="圆角矩形标注 34"/>
            <p:cNvSpPr/>
            <p:nvPr/>
          </p:nvSpPr>
          <p:spPr>
            <a:xfrm>
              <a:off x="5184023" y="4113985"/>
              <a:ext cx="2380585" cy="487621"/>
            </a:xfrm>
            <a:prstGeom prst="wedgeRoundRectCallout">
              <a:avLst>
                <a:gd name="adj1" fmla="val -32310"/>
                <a:gd name="adj2" fmla="val 87768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What’s her job?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232179" y="3924973"/>
              <a:ext cx="289037" cy="28748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7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507163" y="5561013"/>
            <a:ext cx="2381250" cy="676275"/>
            <a:chOff x="5184023" y="3924973"/>
            <a:chExt cx="2380585" cy="676633"/>
          </a:xfrm>
        </p:grpSpPr>
        <p:sp>
          <p:nvSpPr>
            <p:cNvPr id="39" name="圆角矩形标注 38"/>
            <p:cNvSpPr/>
            <p:nvPr/>
          </p:nvSpPr>
          <p:spPr>
            <a:xfrm>
              <a:off x="5184023" y="4113985"/>
              <a:ext cx="2380585" cy="487621"/>
            </a:xfrm>
            <a:prstGeom prst="wedgeRoundRectCallout">
              <a:avLst>
                <a:gd name="adj1" fmla="val -33282"/>
                <a:gd name="adj2" fmla="val -80549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Arial" panose="020B0604020202020204" pitchFamily="34" charset="0"/>
                </a:rPr>
                <a:t>She is a doctor.</a:t>
              </a:r>
              <a:endParaRPr lang="zh-CN" alt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233067" y="3924973"/>
              <a:ext cx="287258" cy="287489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dirty="0">
                  <a:solidFill>
                    <a:srgbClr val="000000"/>
                  </a:solidFill>
                  <a:latin typeface="+mj-lt"/>
                </a:rPr>
                <a:t>8</a:t>
              </a:r>
              <a:endParaRPr lang="zh-CN" altLang="en-US" dirty="0">
                <a:solidFill>
                  <a:srgbClr val="00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36089" y="1587500"/>
            <a:ext cx="6078083" cy="4795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0659" name="标题 8"/>
          <p:cNvSpPr txBox="1"/>
          <p:nvPr/>
        </p:nvSpPr>
        <p:spPr bwMode="auto">
          <a:xfrm>
            <a:off x="308407" y="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154113" y="1412875"/>
            <a:ext cx="20494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70663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5229225"/>
            <a:ext cx="920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542925" y="1412875"/>
            <a:ext cx="7773988" cy="475297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84467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570038" y="1930400"/>
            <a:ext cx="67214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本课的重点单词：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68400" y="2754313"/>
            <a:ext cx="688682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policeman  policewoman  uncle  aunt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403350" y="4267200"/>
            <a:ext cx="3367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—What’s his job?</a:t>
            </a:r>
          </a:p>
        </p:txBody>
      </p:sp>
      <p:sp>
        <p:nvSpPr>
          <p:cNvPr id="71687" name="标题 8"/>
          <p:cNvSpPr txBox="1"/>
          <p:nvPr/>
        </p:nvSpPr>
        <p:spPr bwMode="auto">
          <a:xfrm>
            <a:off x="323850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1225" y="3519488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581150" y="3581400"/>
            <a:ext cx="33607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本课的重点句型：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403350" y="5067300"/>
            <a:ext cx="33972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</a:t>
            </a:r>
            <a:r>
              <a:rPr lang="en-US" altLang="zh-CN" sz="3200" dirty="0" err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He/She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is ...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6" grpId="0"/>
      <p:bldP spid="10" grpId="0"/>
      <p:bldP spid="10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627188"/>
            <a:ext cx="6510338" cy="955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7108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sing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47111" name="图片 10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5157788"/>
            <a:ext cx="10080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1747838" y="1949450"/>
            <a:ext cx="647541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看课文动画，按照正确的语音、语调朗读课文对话。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制作一张调查表，调查你身边的家人和朋友（至少</a:t>
            </a: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人）关于他们的职业。</a:t>
            </a:r>
            <a:endParaRPr lang="en-US" altLang="zh-CN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zh-CN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</a:t>
            </a:r>
            <a:r>
              <a:rPr lang="zh-CN" alt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习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Lesson19</a:t>
            </a:r>
            <a:r>
              <a:rPr lang="zh-CN" altLang="en-US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84288" y="234156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81088" y="37512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436688" y="37512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60425" y="5249863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92213" y="5249863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503363" y="524986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373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标题 8"/>
          <p:cNvSpPr txBox="1"/>
          <p:nvPr/>
        </p:nvSpPr>
        <p:spPr bwMode="auto">
          <a:xfrm>
            <a:off x="330617" y="19476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250825" y="941388"/>
            <a:ext cx="86947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1. What does Wei Min’s father do?	</a:t>
            </a:r>
          </a:p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2. Is Wei Min’s mother an actress?</a:t>
            </a:r>
          </a:p>
          <a:p>
            <a:pPr>
              <a:lnSpc>
                <a:spcPct val="3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 panose="020B0604020202020204" pitchFamily="34" charset="0"/>
              </a:rPr>
              <a:t>3. What does Wei Min want to be in the future?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65163" y="2379663"/>
            <a:ext cx="2682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He’s an actor.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85800" y="3840163"/>
            <a:ext cx="5073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No. She’s a factory worker.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8133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1" name="图片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013" y="1847850"/>
            <a:ext cx="2427287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690563" y="5338763"/>
            <a:ext cx="46021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</a:rPr>
              <a:t>He wants to be an actor.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813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287463" y="1441450"/>
            <a:ext cx="24923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7563" y="9699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9" name="内容占位符 1"/>
          <p:cNvSpPr txBox="1"/>
          <p:nvPr/>
        </p:nvSpPr>
        <p:spPr bwMode="auto">
          <a:xfrm>
            <a:off x="1141413" y="89693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Think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0178" name="组合 4"/>
          <p:cNvGrpSpPr/>
          <p:nvPr/>
        </p:nvGrpSpPr>
        <p:grpSpPr bwMode="auto">
          <a:xfrm>
            <a:off x="-36513" y="3419475"/>
            <a:ext cx="9180513" cy="2447925"/>
            <a:chOff x="-319544" y="3140968"/>
            <a:chExt cx="9572064" cy="2448272"/>
          </a:xfrm>
        </p:grpSpPr>
        <p:sp>
          <p:nvSpPr>
            <p:cNvPr id="4" name="矩形 3"/>
            <p:cNvSpPr/>
            <p:nvPr/>
          </p:nvSpPr>
          <p:spPr>
            <a:xfrm>
              <a:off x="-251680" y="3140968"/>
              <a:ext cx="9504200" cy="2448272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115521" y="3260048"/>
              <a:ext cx="216833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47635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835537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193062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553897" y="3247346"/>
              <a:ext cx="213521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097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268946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31436" y="3247346"/>
              <a:ext cx="21352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9873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346486" y="3247346"/>
              <a:ext cx="216833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7056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06484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424026" y="3247346"/>
              <a:ext cx="21683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57832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14238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5015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6074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21992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57910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938285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297466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115521" y="5373309"/>
              <a:ext cx="216833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47635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35537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193062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2553897" y="5373309"/>
              <a:ext cx="213521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29097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3268946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3631436" y="5373309"/>
              <a:ext cx="21352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39873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4346486" y="5373309"/>
              <a:ext cx="216833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47056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506484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5424026" y="5373309"/>
              <a:ext cx="21683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57832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614238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65015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686074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721992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757910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7938285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829746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8656645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901582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8656645" y="3247346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014170" y="3247346"/>
              <a:ext cx="213522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757996" y="3256872"/>
              <a:ext cx="215177" cy="9843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398817" y="3253697"/>
              <a:ext cx="215177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39636" y="3248933"/>
              <a:ext cx="215177" cy="1000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-319544" y="3247346"/>
              <a:ext cx="215178" cy="968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757996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400472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6257" y="5373309"/>
              <a:ext cx="215177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-307957" y="5373309"/>
              <a:ext cx="213522" cy="9685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5934075" y="1412875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b="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快速抢答</a:t>
            </a:r>
            <a:endParaRPr lang="zh-CN" altLang="zh-CN" sz="2800" b="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50180" name="组合 92"/>
          <p:cNvGrpSpPr/>
          <p:nvPr/>
        </p:nvGrpSpPr>
        <p:grpSpPr bwMode="auto">
          <a:xfrm>
            <a:off x="3065463" y="1865313"/>
            <a:ext cx="2874962" cy="1276350"/>
            <a:chOff x="2744358" y="1824073"/>
            <a:chExt cx="2875388" cy="1275587"/>
          </a:xfrm>
        </p:grpSpPr>
        <p:sp>
          <p:nvSpPr>
            <p:cNvPr id="88" name="爆炸形 2 87"/>
            <p:cNvSpPr/>
            <p:nvPr/>
          </p:nvSpPr>
          <p:spPr>
            <a:xfrm>
              <a:off x="2744358" y="1824073"/>
              <a:ext cx="2875388" cy="1275587"/>
            </a:xfrm>
            <a:prstGeom prst="irregularSeal2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2" name="Rectangle 4"/>
            <p:cNvSpPr>
              <a:spLocks noChangeArrowheads="1"/>
            </p:cNvSpPr>
            <p:nvPr/>
          </p:nvSpPr>
          <p:spPr bwMode="auto">
            <a:xfrm>
              <a:off x="3636665" y="2136623"/>
              <a:ext cx="1835422" cy="645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 sz="3600" dirty="0" smtClean="0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job</a:t>
              </a:r>
              <a:endParaRPr lang="en-US" altLang="zh-CN" sz="36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pic>
        <p:nvPicPr>
          <p:cNvPr id="50181" name="图片 2150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78575" y="25908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8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直接连接符 90"/>
          <p:cNvCxnSpPr/>
          <p:nvPr/>
        </p:nvCxnSpPr>
        <p:spPr>
          <a:xfrm flipV="1">
            <a:off x="1154113" y="1412875"/>
            <a:ext cx="23383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Play a game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89" name="组合 88"/>
          <p:cNvGrpSpPr/>
          <p:nvPr/>
        </p:nvGrpSpPr>
        <p:grpSpPr bwMode="auto">
          <a:xfrm>
            <a:off x="107950" y="3716338"/>
            <a:ext cx="11507788" cy="2041525"/>
            <a:chOff x="-3132856" y="3739299"/>
            <a:chExt cx="11508908" cy="2041646"/>
          </a:xfrm>
        </p:grpSpPr>
        <p:grpSp>
          <p:nvGrpSpPr>
            <p:cNvPr id="50187" name="组合 82"/>
            <p:cNvGrpSpPr/>
            <p:nvPr/>
          </p:nvGrpSpPr>
          <p:grpSpPr bwMode="auto">
            <a:xfrm>
              <a:off x="-3132856" y="3739299"/>
              <a:ext cx="9201119" cy="2041645"/>
              <a:chOff x="711387" y="4627405"/>
              <a:chExt cx="9201119" cy="2041645"/>
            </a:xfrm>
          </p:grpSpPr>
          <p:pic>
            <p:nvPicPr>
              <p:cNvPr id="93" name="图片 6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711387" y="4627405"/>
                <a:ext cx="1341568" cy="195750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图片 2"/>
              <p:cNvPicPr>
                <a:picLocks noChangeAspect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137101" y="4660744"/>
                <a:ext cx="1174864" cy="19082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图片 4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888506" y="4671858"/>
                <a:ext cx="1105007" cy="195591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图片 7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534655" y="4735737"/>
                <a:ext cx="1377851" cy="1933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3" name="图片 8"/>
              <p:cNvPicPr>
                <a:picLocks noChangeAspect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7377899" y="4694333"/>
                <a:ext cx="1074834" cy="1950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4" name="Picture 1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6083970" y="4699097"/>
                <a:ext cx="1201846" cy="1940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5" name="图片 1"/>
              <p:cNvPicPr>
                <a:picLocks noChangeAspect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3397679" y="4660868"/>
                <a:ext cx="1382836" cy="1929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188" name="图片 5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6134145" y="3836516"/>
              <a:ext cx="2241907" cy="1944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795 -7.40741E-7 L -0.38958 -0.02268 " pathEditMode="relative" rAng="0" ptsTypes="AA">
                                      <p:cBhvr>
                                        <p:cTn id="19" dur="1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85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2226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6138" y="4640263"/>
            <a:ext cx="79851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3400" y="3027363"/>
            <a:ext cx="1766888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1988" y="4538663"/>
            <a:ext cx="1055687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图片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8950" y="4562475"/>
            <a:ext cx="1281113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图片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3738" y="4575175"/>
            <a:ext cx="8334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图片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592638"/>
            <a:ext cx="889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70775" y="2817813"/>
            <a:ext cx="91757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图片 1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81338" y="3027363"/>
            <a:ext cx="9144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图片 1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5163" y="981075"/>
            <a:ext cx="4699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1154113" y="1428750"/>
            <a:ext cx="161607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6" name="内容占位符 1"/>
          <p:cNvSpPr txBox="1"/>
          <p:nvPr/>
        </p:nvSpPr>
        <p:spPr bwMode="auto">
          <a:xfrm>
            <a:off x="989013" y="908050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2237" name="标题 8"/>
          <p:cNvSpPr txBox="1"/>
          <p:nvPr/>
        </p:nvSpPr>
        <p:spPr bwMode="auto">
          <a:xfrm>
            <a:off x="300644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内容占位符 6"/>
          <p:cNvSpPr txBox="1"/>
          <p:nvPr/>
        </p:nvSpPr>
        <p:spPr bwMode="auto">
          <a:xfrm>
            <a:off x="498475" y="1700808"/>
            <a:ext cx="832199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7675" indent="-3619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85725" indent="0" eaLnBrk="1" hangingPunct="1">
              <a:spcBef>
                <a:spcPts val="18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zh-CN" sz="3600" dirty="0" smtClean="0">
                <a:solidFill>
                  <a:srgbClr val="000000"/>
                </a:solidFill>
                <a:latin typeface="+mj-lt"/>
                <a:ea typeface="幼圆" panose="02010509060101010101" pitchFamily="49" charset="-122"/>
                <a:cs typeface="Arial" panose="020B0604020202020204" pitchFamily="34" charset="0"/>
              </a:rPr>
              <a:t>What does your father/mother do?</a:t>
            </a:r>
            <a:endParaRPr kumimoji="0" lang="en-US" altLang="zh-CN" sz="3600" dirty="0">
              <a:solidFill>
                <a:srgbClr val="000000"/>
              </a:solidFill>
              <a:latin typeface="+mj-lt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2239" name="Picture 1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75" y="2798763"/>
            <a:ext cx="88265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5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9613" y="4702175"/>
            <a:ext cx="1420812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6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100" y="2841625"/>
            <a:ext cx="17081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21" descr="4284936_111042336115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85925" y="2781300"/>
            <a:ext cx="10858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3250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5542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3253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1700213"/>
            <a:ext cx="1655763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标题 8"/>
          <p:cNvSpPr txBox="1"/>
          <p:nvPr/>
        </p:nvSpPr>
        <p:spPr bwMode="auto">
          <a:xfrm>
            <a:off x="323849" y="10049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03725" y="2924175"/>
            <a:ext cx="36083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b="1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police</a:t>
            </a:r>
            <a:r>
              <a:rPr lang="en-US" altLang="zh-CN" sz="5400" b="1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man</a:t>
            </a:r>
            <a:endParaRPr lang="zh-CN" altLang="en-US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3" name="policema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656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427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5542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4277" name="标题 8"/>
          <p:cNvSpPr txBox="1"/>
          <p:nvPr/>
        </p:nvSpPr>
        <p:spPr bwMode="auto">
          <a:xfrm>
            <a:off x="323849" y="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51238" y="2865438"/>
            <a:ext cx="45704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5400" b="1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police</a:t>
            </a:r>
            <a:r>
              <a:rPr lang="en-US" altLang="zh-CN" sz="5400" b="1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woman</a:t>
            </a:r>
            <a:endParaRPr lang="zh-CN" altLang="en-US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54279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714500"/>
            <a:ext cx="1516062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olicewoma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4310063"/>
            <a:ext cx="4889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5298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5542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0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5301" name="标题 8"/>
          <p:cNvSpPr txBox="1"/>
          <p:nvPr/>
        </p:nvSpPr>
        <p:spPr bwMode="auto">
          <a:xfrm>
            <a:off x="323849" y="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27538" y="2660650"/>
            <a:ext cx="3136900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reporter</a:t>
            </a:r>
            <a:endParaRPr lang="zh-CN" altLang="en-US" sz="44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55303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1700213"/>
            <a:ext cx="18732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port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211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154113" y="1412875"/>
            <a:ext cx="334645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3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Listen and answer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56325" name="标题 8"/>
          <p:cNvSpPr txBox="1"/>
          <p:nvPr/>
        </p:nvSpPr>
        <p:spPr bwMode="auto">
          <a:xfrm>
            <a:off x="323850" y="62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60032" y="1987601"/>
            <a:ext cx="410167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73038" y="1773238"/>
            <a:ext cx="35448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1. Who’s he? </a:t>
            </a:r>
            <a:endParaRPr lang="zh-CN" altLang="en-US" sz="360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 rot="20812646">
            <a:off x="5611813" y="2592388"/>
            <a:ext cx="742950" cy="803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42888" y="2825750"/>
            <a:ext cx="54483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He is Gao Wei’s uncle. </a:t>
            </a:r>
            <a:endParaRPr lang="zh-CN" altLang="en-US" sz="36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3838" y="3983038"/>
            <a:ext cx="46799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  <a:t>2. What does he do? </a:t>
            </a:r>
            <a:endParaRPr lang="zh-CN" altLang="en-US" sz="3600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825" y="5014913"/>
            <a:ext cx="40767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FF0000"/>
                </a:solidFill>
                <a:latin typeface="Arial" panose="020B0604020202020204"/>
                <a:ea typeface="宋体" panose="02010600030101010101" pitchFamily="2" charset="-122"/>
              </a:rPr>
              <a:t>He is a policeman.</a:t>
            </a:r>
            <a:endParaRPr lang="zh-CN" altLang="en-US" sz="3600" dirty="0">
              <a:solidFill>
                <a:srgbClr val="FF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60812" y="2832100"/>
            <a:ext cx="12874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Arial" panose="020B0604020202020204"/>
                <a:ea typeface="宋体" panose="02010600030101010101" pitchFamily="2" charset="-122"/>
              </a:rPr>
              <a:t>uncle</a:t>
            </a:r>
            <a:endParaRPr lang="zh-CN" altLang="en-US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7875" y="4021138"/>
            <a:ext cx="3768725" cy="646112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kern="100" dirty="0">
                <a:solidFill>
                  <a:srgbClr val="0000FF"/>
                </a:solidFill>
                <a:latin typeface="Arial" panose="020B0604020202020204"/>
                <a:ea typeface="宋体" panose="02010600030101010101" pitchFamily="2" charset="-122"/>
              </a:rPr>
              <a:t>What’s his job? </a:t>
            </a:r>
            <a:endParaRPr lang="zh-CN" altLang="en-US" sz="3600" dirty="0">
              <a:solidFill>
                <a:srgbClr val="0000FF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pic>
        <p:nvPicPr>
          <p:cNvPr id="3" name="uncl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575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esson17Justtalk课文录音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118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6" grpId="0" animBg="1"/>
      <p:bldP spid="14" grpId="0"/>
      <p:bldP spid="11" grpId="0"/>
      <p:bldP spid="15" grpId="0"/>
      <p:bldP spid="4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478</Words>
  <Application>Microsoft Office PowerPoint</Application>
  <PresentationFormat>全屏显示(4:3)</PresentationFormat>
  <Paragraphs>127</Paragraphs>
  <Slides>20</Slides>
  <Notes>10</Notes>
  <HiddenSlides>0</HiddenSlides>
  <MMClips>16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 Unicode MS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Verdana</vt:lpstr>
      <vt:lpstr>Wingdings</vt:lpstr>
      <vt:lpstr>Wingdings 2</vt:lpstr>
      <vt:lpstr>WWW.2PPT.COM
</vt:lpstr>
      <vt:lpstr>Unit3 My father is a writer.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&gt;&gt;Practice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2023-01-16T22:04:54Z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81AFDDE73C254B69A3FABF0E13BEB021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