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73" r:id="rId4"/>
    <p:sldId id="274" r:id="rId5"/>
    <p:sldId id="277" r:id="rId6"/>
    <p:sldId id="279" r:id="rId7"/>
    <p:sldId id="280" r:id="rId8"/>
    <p:sldId id="283" r:id="rId9"/>
    <p:sldId id="278" r:id="rId10"/>
    <p:sldId id="262" r:id="rId11"/>
    <p:sldId id="263" r:id="rId12"/>
    <p:sldId id="264" r:id="rId13"/>
    <p:sldId id="265" r:id="rId14"/>
    <p:sldId id="266" r:id="rId15"/>
    <p:sldId id="267" r:id="rId16"/>
    <p:sldId id="281" r:id="rId17"/>
    <p:sldId id="285" r:id="rId18"/>
    <p:sldId id="276" r:id="rId19"/>
    <p:sldId id="259" r:id="rId20"/>
    <p:sldId id="258" r:id="rId2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>
          <p15:clr>
            <a:srgbClr val="A4A3A4"/>
          </p15:clr>
        </p15:guide>
        <p15:guide id="2" pos="28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CC"/>
    <a:srgbClr val="336600"/>
    <a:srgbClr val="FF0000"/>
    <a:srgbClr val="FF9900"/>
    <a:srgbClr val="660033"/>
    <a:srgbClr val="CC3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>
        <p:scale>
          <a:sx n="100" d="100"/>
          <a:sy n="100" d="100"/>
        </p:scale>
        <p:origin x="-126" y="-264"/>
      </p:cViewPr>
      <p:guideLst>
        <p:guide orient="horz" pos="2115"/>
        <p:guide pos="28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F20EE-9BB5-45DD-9E24-20BD1B8B145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85057-013B-49C2-A732-738D52E0B9E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85057-013B-49C2-A732-738D52E0B9E8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5663DF-5F20-4435-B3C9-29454C3CA7E3}" type="slidenum">
              <a:rPr lang="zh-TW" altLang="en-US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0EC17-D669-4184-824B-C0E87746D93C}" type="slidenum">
              <a:rPr lang="zh-TW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22639-A9AC-4EBB-A3C0-C4CA4AC551FF}" type="slidenum">
              <a:rPr lang="zh-TW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12065-F2A6-47EA-AD34-AF721AC95BC4}" type="slidenum">
              <a:rPr lang="zh-TW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E6484-1EB6-40DE-9D48-9A1205894516}" type="slidenum">
              <a:rPr lang="zh-TW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B401B-0EEC-488F-8545-1435A4398A38}" type="slidenum">
              <a:rPr lang="zh-TW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B0C6D-658B-4230-93FB-7D2CC105B802}" type="slidenum">
              <a:rPr lang="zh-TW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5BA9-3BED-489A-8A0F-4D4B6C833B40}" type="slidenum">
              <a:rPr lang="zh-TW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B4805-E785-409B-9D5C-9680ACA293A7}" type="slidenum">
              <a:rPr lang="zh-TW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2D1A1-884A-409B-9689-457C452DC947}" type="slidenum">
              <a:rPr lang="zh-TW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C7F94-5131-49DE-8E09-63F397B98DAD}" type="slidenum">
              <a:rPr lang="zh-TW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按一下以編輯母片標題樣式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按一下以編輯母片</a:t>
            </a:r>
          </a:p>
          <a:p>
            <a:pPr lvl="1"/>
            <a:r>
              <a:rPr lang="zh-CN" altLang="en-US" smtClean="0"/>
              <a:t>第二層</a:t>
            </a:r>
          </a:p>
          <a:p>
            <a:pPr lvl="2"/>
            <a:r>
              <a:rPr lang="zh-CN" altLang="en-US" smtClean="0"/>
              <a:t>第三層</a:t>
            </a:r>
          </a:p>
          <a:p>
            <a:pPr lvl="3"/>
            <a:r>
              <a:rPr lang="zh-CN" altLang="en-US" smtClean="0"/>
              <a:t>第四層</a:t>
            </a:r>
          </a:p>
          <a:p>
            <a:pPr lvl="4"/>
            <a:r>
              <a:rPr lang="zh-CN" altLang="en-US" smtClean="0"/>
              <a:t>第五層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smtClean="0"/>
            </a:lvl1pPr>
          </a:lstStyle>
          <a:p>
            <a:pPr>
              <a:defRPr/>
            </a:pPr>
            <a:fld id="{56F83E41-827C-463D-9F80-F1BB0BF2E8CB}" type="slidenum">
              <a:rPr lang="zh-TW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0.png"/><Relationship Id="rId2" Type="http://schemas.openxmlformats.org/officeDocument/2006/relationships/audio" Target="file:///C:\Documents%20and%20Settings\Administrator\&#26700;&#38754;\Unit1%20Topic3\&#35838;&#20214;\Unit1%20Topic3%20SectionB%20&#31934;&#21697;&#35838;&#20214;\p20-4.mp3" TargetMode="External"/><Relationship Id="rId1" Type="http://schemas.microsoft.com/office/2007/relationships/media" Target="file:///C:\Documents%20and%20Settings\Administrator\&#26700;&#38754;\Unit1%20Topic3\&#35838;&#20214;\Unit1%20Topic3%20SectionB%20&#31934;&#21697;&#35838;&#20214;\p20-4.mp3" TargetMode="Externa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Administrator\&#26700;&#38754;\Unit1%20Topic3\&#35838;&#20214;\Unit1%20Topic3%20SectionB%20&#31934;&#21697;&#35838;&#20214;\p19-1a.mp3" TargetMode="External"/><Relationship Id="rId1" Type="http://schemas.microsoft.com/office/2007/relationships/media" Target="file:///C:\Documents%20and%20Settings\Administrator\&#26700;&#38754;\Unit1%20Topic3\&#35838;&#20214;\Unit1%20Topic3%20SectionB%20&#31934;&#21697;&#35838;&#20214;\p19-1a.mp3" TargetMode="External"/><Relationship Id="rId5" Type="http://schemas.openxmlformats.org/officeDocument/2006/relationships/image" Target="../media/image10.png"/><Relationship Id="rId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5105" y="1628800"/>
            <a:ext cx="8713787" cy="1470025"/>
          </a:xfrm>
        </p:spPr>
        <p:txBody>
          <a:bodyPr/>
          <a:lstStyle/>
          <a:p>
            <a:pPr eaLnBrk="1" hangingPunct="1"/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world has changed for the better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5656" y="3429000"/>
            <a:ext cx="6400800" cy="864096"/>
          </a:xfrm>
        </p:spPr>
        <p:txBody>
          <a:bodyPr/>
          <a:lstStyle/>
          <a:p>
            <a:pPr eaLnBrk="1" hangingPunct="1"/>
            <a:r>
              <a:rPr lang="en-US" altLang="zh-CN" sz="4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B 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42938" y="500063"/>
            <a:ext cx="76327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1 </a:t>
            </a:r>
            <a:r>
              <a:rPr lang="en-US" altLang="zh-CN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Topic 3</a:t>
            </a:r>
            <a:endParaRPr lang="en-US" altLang="zh-CN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5170883"/>
            <a:ext cx="9143999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495800" y="4343400"/>
            <a:ext cx="3657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CC3300"/>
                </a:solidFill>
              </a:rPr>
              <a:t>since 8:00</a:t>
            </a:r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3733800" y="4329113"/>
            <a:ext cx="3810000" cy="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33400" y="5029200"/>
            <a:ext cx="838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/>
              <a:t>The woman </a:t>
            </a:r>
            <a:r>
              <a:rPr lang="en-US" altLang="zh-CN" sz="2800" b="1">
                <a:solidFill>
                  <a:srgbClr val="CC0000"/>
                </a:solidFill>
              </a:rPr>
              <a:t>left</a:t>
            </a:r>
            <a:r>
              <a:rPr lang="en-US" altLang="zh-CN" sz="2800" b="1"/>
              <a:t> home </a:t>
            </a:r>
            <a:r>
              <a:rPr lang="en-US" altLang="zh-CN" sz="2800" b="1">
                <a:solidFill>
                  <a:srgbClr val="9900CC"/>
                </a:solidFill>
              </a:rPr>
              <a:t>at</a:t>
            </a:r>
            <a:r>
              <a:rPr lang="en-US" altLang="zh-CN" sz="2800" b="1"/>
              <a:t> 8:00.</a:t>
            </a:r>
          </a:p>
        </p:txBody>
      </p:sp>
      <p:sp>
        <p:nvSpPr>
          <p:cNvPr id="15365" name="AutoShape 5"/>
          <p:cNvSpPr/>
          <p:nvPr/>
        </p:nvSpPr>
        <p:spPr bwMode="auto">
          <a:xfrm rot="5400000">
            <a:off x="5257800" y="1752600"/>
            <a:ext cx="457200" cy="3505200"/>
          </a:xfrm>
          <a:prstGeom prst="leftBrace">
            <a:avLst>
              <a:gd name="adj1" fmla="val 63889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495800" y="2833688"/>
            <a:ext cx="2743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CC3300"/>
                </a:solidFill>
              </a:rPr>
              <a:t>for 2 hours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276600" y="4267200"/>
            <a:ext cx="1600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9900CC"/>
                </a:solidFill>
              </a:rPr>
              <a:t>8:00</a:t>
            </a:r>
          </a:p>
        </p:txBody>
      </p:sp>
      <p:grpSp>
        <p:nvGrpSpPr>
          <p:cNvPr id="2" name="Group 8"/>
          <p:cNvGrpSpPr/>
          <p:nvPr/>
        </p:nvGrpSpPr>
        <p:grpSpPr bwMode="auto">
          <a:xfrm>
            <a:off x="304800" y="3657600"/>
            <a:ext cx="8686800" cy="960438"/>
            <a:chOff x="0" y="0"/>
            <a:chExt cx="5472" cy="605"/>
          </a:xfrm>
        </p:grpSpPr>
        <p:sp>
          <p:nvSpPr>
            <p:cNvPr id="11279" name="Line 9"/>
            <p:cNvSpPr>
              <a:spLocks noChangeShapeType="1"/>
            </p:cNvSpPr>
            <p:nvPr/>
          </p:nvSpPr>
          <p:spPr bwMode="auto">
            <a:xfrm flipV="1">
              <a:off x="672" y="192"/>
              <a:ext cx="3840" cy="9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0" name="Text Box 10"/>
            <p:cNvSpPr txBox="1">
              <a:spLocks noChangeArrowheads="1"/>
            </p:cNvSpPr>
            <p:nvPr/>
          </p:nvSpPr>
          <p:spPr bwMode="auto">
            <a:xfrm>
              <a:off x="4512" y="9"/>
              <a:ext cx="960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/>
                <a:t>present</a:t>
              </a:r>
            </a:p>
            <a:p>
              <a:pPr eaLnBrk="1" hangingPunct="1"/>
              <a:r>
                <a:rPr lang="en-US" altLang="zh-CN" sz="2800" b="1"/>
                <a:t>10:00</a:t>
              </a:r>
            </a:p>
          </p:txBody>
        </p:sp>
        <p:sp>
          <p:nvSpPr>
            <p:cNvPr id="11281" name="Text Box 11"/>
            <p:cNvSpPr txBox="1">
              <a:spLocks noChangeArrowheads="1"/>
            </p:cNvSpPr>
            <p:nvPr/>
          </p:nvSpPr>
          <p:spPr bwMode="auto">
            <a:xfrm>
              <a:off x="0" y="0"/>
              <a:ext cx="81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b="1"/>
                <a:t>past</a:t>
              </a:r>
            </a:p>
          </p:txBody>
        </p:sp>
      </p:grpSp>
      <p:sp>
        <p:nvSpPr>
          <p:cNvPr id="15372" name="AutoShape 12"/>
          <p:cNvSpPr>
            <a:spLocks noChangeArrowheads="1"/>
          </p:cNvSpPr>
          <p:nvPr/>
        </p:nvSpPr>
        <p:spPr bwMode="auto">
          <a:xfrm>
            <a:off x="3505200" y="3748088"/>
            <a:ext cx="304800" cy="4572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457200" y="3032125"/>
            <a:ext cx="8229600" cy="1920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solidFill>
                  <a:srgbClr val="CC3300"/>
                </a:solidFill>
              </a:rPr>
              <a:t>短暂性动词    </a:t>
            </a:r>
            <a:r>
              <a:rPr lang="zh-CN" altLang="en-US" sz="6000" b="1"/>
              <a:t>→  </a:t>
            </a:r>
            <a:r>
              <a:rPr lang="zh-CN" altLang="en-US" sz="4000" b="1">
                <a:solidFill>
                  <a:srgbClr val="CC3300"/>
                </a:solidFill>
              </a:rPr>
              <a:t>延续性动词</a:t>
            </a:r>
          </a:p>
          <a:p>
            <a:pPr eaLnBrk="1" hangingPunct="1"/>
            <a:r>
              <a:rPr lang="zh-CN" altLang="en-US" sz="5400" b="1">
                <a:solidFill>
                  <a:srgbClr val="CC3300"/>
                </a:solidFill>
              </a:rPr>
              <a:t>   </a:t>
            </a:r>
            <a:r>
              <a:rPr lang="en-US" altLang="zh-CN" sz="5400" b="1">
                <a:solidFill>
                  <a:srgbClr val="CC3300"/>
                </a:solidFill>
              </a:rPr>
              <a:t>leave </a:t>
            </a:r>
            <a:r>
              <a:rPr lang="en-US" altLang="zh-CN" sz="6000" b="1"/>
              <a:t>→ </a:t>
            </a:r>
            <a:r>
              <a:rPr lang="en-US" altLang="zh-CN" sz="5400" b="1">
                <a:solidFill>
                  <a:srgbClr val="CC3300"/>
                </a:solidFill>
              </a:rPr>
              <a:t>be away from</a:t>
            </a:r>
          </a:p>
        </p:txBody>
      </p:sp>
      <p:pic>
        <p:nvPicPr>
          <p:cNvPr id="15374" name="Picture 14" descr="离开家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3400" y="228600"/>
            <a:ext cx="3581400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15" descr="离开家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181600" y="228600"/>
            <a:ext cx="3581400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533400" y="5562600"/>
            <a:ext cx="838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/>
              <a:t>She </a:t>
            </a:r>
            <a:r>
              <a:rPr lang="en-US" altLang="zh-CN" sz="2800" b="1">
                <a:solidFill>
                  <a:srgbClr val="CC0000"/>
                </a:solidFill>
              </a:rPr>
              <a:t>has been away from</a:t>
            </a:r>
            <a:r>
              <a:rPr lang="en-US" altLang="zh-CN" sz="2800" b="1"/>
              <a:t> home </a:t>
            </a:r>
            <a:r>
              <a:rPr lang="en-US" altLang="zh-CN" sz="2800" b="1">
                <a:solidFill>
                  <a:srgbClr val="9900CC"/>
                </a:solidFill>
              </a:rPr>
              <a:t>since</a:t>
            </a:r>
            <a:r>
              <a:rPr lang="en-US" altLang="zh-CN" sz="2800" b="1"/>
              <a:t> 8:00.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533400" y="6096000"/>
            <a:ext cx="838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/>
              <a:t>= She </a:t>
            </a:r>
            <a:r>
              <a:rPr lang="en-US" altLang="zh-CN" sz="2800" b="1">
                <a:solidFill>
                  <a:srgbClr val="CC0000"/>
                </a:solidFill>
              </a:rPr>
              <a:t>has been away from</a:t>
            </a:r>
            <a:r>
              <a:rPr lang="en-US" altLang="zh-CN" sz="2800" b="1"/>
              <a:t> home </a:t>
            </a:r>
            <a:r>
              <a:rPr lang="en-US" altLang="zh-CN" sz="2800" b="1">
                <a:solidFill>
                  <a:srgbClr val="9900CC"/>
                </a:solidFill>
              </a:rPr>
              <a:t>for</a:t>
            </a:r>
            <a:r>
              <a:rPr lang="en-US" altLang="zh-CN" sz="2800" b="1"/>
              <a:t> 2 hours.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53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1537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153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6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770" decel="100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770" decel="100000"/>
                                        <p:tgtEl>
                                          <p:spTgt spid="1537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4" dur="77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6" dur="77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animBg="1"/>
      <p:bldP spid="15364" grpId="0" autoUpdateAnimBg="0"/>
      <p:bldP spid="15365" grpId="0" animBg="1"/>
      <p:bldP spid="15366" grpId="0" autoUpdateAnimBg="0"/>
      <p:bldP spid="15367" grpId="0" autoUpdateAnimBg="0"/>
      <p:bldP spid="15372" grpId="0" animBg="1"/>
      <p:bldP spid="15373" grpId="0" animBg="1" autoUpdateAnimBg="0"/>
      <p:bldP spid="15376" grpId="0" autoUpdateAnimBg="0"/>
      <p:bldP spid="1537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33400" y="5119688"/>
            <a:ext cx="8382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/>
              <a:t>He </a:t>
            </a:r>
            <a:r>
              <a:rPr lang="en-US" altLang="zh-CN" sz="2800" b="1">
                <a:solidFill>
                  <a:srgbClr val="CC0000"/>
                </a:solidFill>
              </a:rPr>
              <a:t>bought</a:t>
            </a:r>
            <a:r>
              <a:rPr lang="en-US" altLang="zh-CN" sz="2800" b="1"/>
              <a:t> a computer </a:t>
            </a:r>
            <a:r>
              <a:rPr lang="en-US" altLang="zh-CN" sz="2800" b="1">
                <a:solidFill>
                  <a:srgbClr val="9900CC"/>
                </a:solidFill>
              </a:rPr>
              <a:t>in</a:t>
            </a:r>
            <a:r>
              <a:rPr lang="en-US" altLang="zh-CN" sz="2800" b="1"/>
              <a:t> 2007.</a:t>
            </a:r>
          </a:p>
        </p:txBody>
      </p:sp>
      <p:sp>
        <p:nvSpPr>
          <p:cNvPr id="16387" name="AutoShape 3"/>
          <p:cNvSpPr/>
          <p:nvPr/>
        </p:nvSpPr>
        <p:spPr bwMode="auto">
          <a:xfrm rot="5400000">
            <a:off x="5181600" y="1752600"/>
            <a:ext cx="457200" cy="3505200"/>
          </a:xfrm>
          <a:prstGeom prst="leftBrace">
            <a:avLst>
              <a:gd name="adj1" fmla="val 63889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267200" y="2833688"/>
            <a:ext cx="2743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CC3300"/>
                </a:solidFill>
              </a:rPr>
              <a:t>for two years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124200" y="4191000"/>
            <a:ext cx="2362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9900CC"/>
                </a:solidFill>
              </a:rPr>
              <a:t>2007</a:t>
            </a:r>
          </a:p>
        </p:txBody>
      </p:sp>
      <p:grpSp>
        <p:nvGrpSpPr>
          <p:cNvPr id="2" name="Group 6"/>
          <p:cNvGrpSpPr/>
          <p:nvPr/>
        </p:nvGrpSpPr>
        <p:grpSpPr bwMode="auto">
          <a:xfrm>
            <a:off x="304800" y="3657600"/>
            <a:ext cx="8686800" cy="960438"/>
            <a:chOff x="0" y="0"/>
            <a:chExt cx="5472" cy="605"/>
          </a:xfrm>
        </p:grpSpPr>
        <p:sp>
          <p:nvSpPr>
            <p:cNvPr id="12303" name="Line 7"/>
            <p:cNvSpPr>
              <a:spLocks noChangeShapeType="1"/>
            </p:cNvSpPr>
            <p:nvPr/>
          </p:nvSpPr>
          <p:spPr bwMode="auto">
            <a:xfrm flipV="1">
              <a:off x="672" y="192"/>
              <a:ext cx="3840" cy="9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4" name="Text Box 8"/>
            <p:cNvSpPr txBox="1">
              <a:spLocks noChangeArrowheads="1"/>
            </p:cNvSpPr>
            <p:nvPr/>
          </p:nvSpPr>
          <p:spPr bwMode="auto">
            <a:xfrm>
              <a:off x="4512" y="9"/>
              <a:ext cx="960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/>
                <a:t>present</a:t>
              </a:r>
            </a:p>
            <a:p>
              <a:pPr eaLnBrk="1" hangingPunct="1"/>
              <a:r>
                <a:rPr lang="en-US" altLang="zh-CN" sz="2800" b="1"/>
                <a:t>2009</a:t>
              </a:r>
            </a:p>
          </p:txBody>
        </p:sp>
        <p:sp>
          <p:nvSpPr>
            <p:cNvPr id="12305" name="Text Box 9"/>
            <p:cNvSpPr txBox="1">
              <a:spLocks noChangeArrowheads="1"/>
            </p:cNvSpPr>
            <p:nvPr/>
          </p:nvSpPr>
          <p:spPr bwMode="auto">
            <a:xfrm>
              <a:off x="0" y="0"/>
              <a:ext cx="81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b="1"/>
                <a:t>past</a:t>
              </a:r>
            </a:p>
          </p:txBody>
        </p:sp>
      </p:grpSp>
      <p:sp>
        <p:nvSpPr>
          <p:cNvPr id="16394" name="AutoShape 10"/>
          <p:cNvSpPr>
            <a:spLocks noChangeArrowheads="1"/>
          </p:cNvSpPr>
          <p:nvPr/>
        </p:nvSpPr>
        <p:spPr bwMode="auto">
          <a:xfrm>
            <a:off x="3505200" y="3748088"/>
            <a:ext cx="304800" cy="4572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4419600" y="4343400"/>
            <a:ext cx="3657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CC3300"/>
                </a:solidFill>
              </a:rPr>
              <a:t>since 2007</a:t>
            </a:r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3733800" y="4267200"/>
            <a:ext cx="3810000" cy="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533400" y="5653088"/>
            <a:ext cx="8382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/>
              <a:t>He </a:t>
            </a:r>
            <a:r>
              <a:rPr lang="en-US" altLang="zh-CN" sz="2800" b="1">
                <a:solidFill>
                  <a:srgbClr val="CC0000"/>
                </a:solidFill>
              </a:rPr>
              <a:t>has</a:t>
            </a:r>
            <a:r>
              <a:rPr lang="en-US" altLang="zh-CN" sz="2800" b="1"/>
              <a:t> </a:t>
            </a:r>
            <a:r>
              <a:rPr lang="en-US" altLang="zh-CN" sz="2800" b="1">
                <a:solidFill>
                  <a:srgbClr val="CC0000"/>
                </a:solidFill>
              </a:rPr>
              <a:t>had</a:t>
            </a:r>
            <a:r>
              <a:rPr lang="en-US" altLang="zh-CN" sz="2800" b="1"/>
              <a:t> a computer </a:t>
            </a:r>
            <a:r>
              <a:rPr lang="en-US" altLang="zh-CN" sz="2800" b="1">
                <a:solidFill>
                  <a:srgbClr val="9900CC"/>
                </a:solidFill>
              </a:rPr>
              <a:t>since</a:t>
            </a:r>
            <a:r>
              <a:rPr lang="en-US" altLang="zh-CN" sz="2800" b="1"/>
              <a:t> 2007.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533400" y="6110288"/>
            <a:ext cx="8382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/>
              <a:t>= He </a:t>
            </a:r>
            <a:r>
              <a:rPr lang="en-US" altLang="zh-CN" sz="2800" b="1">
                <a:solidFill>
                  <a:srgbClr val="CC0000"/>
                </a:solidFill>
              </a:rPr>
              <a:t>has</a:t>
            </a:r>
            <a:r>
              <a:rPr lang="en-US" altLang="zh-CN" sz="2800" b="1"/>
              <a:t> </a:t>
            </a:r>
            <a:r>
              <a:rPr lang="en-US" altLang="zh-CN" sz="2800" b="1">
                <a:solidFill>
                  <a:srgbClr val="CC0000"/>
                </a:solidFill>
              </a:rPr>
              <a:t>had</a:t>
            </a:r>
            <a:r>
              <a:rPr lang="en-US" altLang="zh-CN" sz="2800" b="1"/>
              <a:t> a computer </a:t>
            </a:r>
            <a:r>
              <a:rPr lang="en-US" altLang="zh-CN" sz="2800" b="1">
                <a:solidFill>
                  <a:srgbClr val="9900CC"/>
                </a:solidFill>
              </a:rPr>
              <a:t>for</a:t>
            </a:r>
            <a:r>
              <a:rPr lang="en-US" altLang="zh-CN" sz="2800" b="1"/>
              <a:t> two years.</a:t>
            </a:r>
          </a:p>
        </p:txBody>
      </p:sp>
      <p:pic>
        <p:nvPicPr>
          <p:cNvPr id="16399" name="Picture 15" descr="买电脑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90600" y="381000"/>
            <a:ext cx="3810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0" name="Picture 16" descr="买电脑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91200" y="0"/>
            <a:ext cx="3352800" cy="277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990600" y="2971800"/>
            <a:ext cx="7239000" cy="1920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solidFill>
                  <a:srgbClr val="CC3300"/>
                </a:solidFill>
              </a:rPr>
              <a:t>  短暂性动词 </a:t>
            </a:r>
            <a:r>
              <a:rPr lang="zh-CN" altLang="en-US" sz="6000" b="1"/>
              <a:t>→ </a:t>
            </a:r>
            <a:r>
              <a:rPr lang="zh-CN" altLang="en-US" sz="4000" b="1">
                <a:solidFill>
                  <a:srgbClr val="CC3300"/>
                </a:solidFill>
              </a:rPr>
              <a:t>延续性动词</a:t>
            </a:r>
          </a:p>
          <a:p>
            <a:pPr eaLnBrk="1" hangingPunct="1"/>
            <a:r>
              <a:rPr lang="zh-CN" altLang="en-US" sz="5400" b="1">
                <a:solidFill>
                  <a:srgbClr val="CC3300"/>
                </a:solidFill>
              </a:rPr>
              <a:t>     </a:t>
            </a:r>
            <a:r>
              <a:rPr lang="en-US" altLang="zh-CN" sz="5400" b="1">
                <a:solidFill>
                  <a:srgbClr val="CC3300"/>
                </a:solidFill>
              </a:rPr>
              <a:t>buy  </a:t>
            </a:r>
            <a:r>
              <a:rPr lang="en-US" altLang="zh-CN" sz="6000" b="1"/>
              <a:t>→    </a:t>
            </a:r>
            <a:r>
              <a:rPr lang="en-US" altLang="zh-CN" sz="5400" b="1">
                <a:solidFill>
                  <a:srgbClr val="CC3300"/>
                </a:solidFill>
              </a:rPr>
              <a:t>have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1639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163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155" decel="100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1155" decel="100000"/>
                                        <p:tgtEl>
                                          <p:spTgt spid="164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1155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1155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6" dur="2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770" decel="100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770" decel="100000"/>
                                        <p:tgtEl>
                                          <p:spTgt spid="1640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4" dur="77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6" dur="77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animBg="1"/>
      <p:bldP spid="16388" grpId="0" autoUpdateAnimBg="0"/>
      <p:bldP spid="16389" grpId="0" autoUpdateAnimBg="0"/>
      <p:bldP spid="16394" grpId="0" animBg="1"/>
      <p:bldP spid="16395" grpId="0" autoUpdateAnimBg="0"/>
      <p:bldP spid="16396" grpId="0" animBg="1"/>
      <p:bldP spid="16397" grpId="0" autoUpdateAnimBg="0"/>
      <p:bldP spid="16398" grpId="0" autoUpdateAnimBg="0"/>
      <p:bldP spid="16401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09600" y="228600"/>
            <a:ext cx="5105400" cy="642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800080"/>
                </a:solidFill>
                <a:latin typeface="Times New Roman" panose="02020603050405020304" pitchFamily="18" charset="0"/>
              </a:rPr>
              <a:t>短暂性动词</a:t>
            </a:r>
          </a:p>
          <a:p>
            <a:pPr eaLnBrk="1" hangingPunct="1"/>
            <a:r>
              <a:rPr lang="en-US" altLang="zh-CN" sz="3200" b="1">
                <a:solidFill>
                  <a:srgbClr val="800080"/>
                </a:solidFill>
                <a:latin typeface="Times New Roman" panose="02020603050405020304" pitchFamily="18" charset="0"/>
              </a:rPr>
              <a:t>come 		</a:t>
            </a:r>
            <a:r>
              <a:rPr lang="en-US" altLang="zh-CN" sz="3200" b="1">
                <a:solidFill>
                  <a:srgbClr val="800080"/>
                </a:solidFill>
              </a:rPr>
              <a:t>--------</a:t>
            </a:r>
            <a:r>
              <a:rPr lang="en-US" altLang="zh-CN" sz="3200">
                <a:solidFill>
                  <a:srgbClr val="800080"/>
                </a:solidFill>
              </a:rPr>
              <a:t> </a:t>
            </a:r>
          </a:p>
          <a:p>
            <a:pPr eaLnBrk="1" hangingPunct="1"/>
            <a:r>
              <a:rPr lang="en-US" altLang="zh-CN" sz="3200" b="1">
                <a:solidFill>
                  <a:srgbClr val="800080"/>
                </a:solidFill>
                <a:latin typeface="Times New Roman" panose="02020603050405020304" pitchFamily="18" charset="0"/>
              </a:rPr>
              <a:t>leave 		</a:t>
            </a:r>
            <a:r>
              <a:rPr lang="en-US" altLang="zh-CN" sz="3200" b="1">
                <a:solidFill>
                  <a:srgbClr val="800080"/>
                </a:solidFill>
              </a:rPr>
              <a:t>--------</a:t>
            </a:r>
            <a:endParaRPr lang="en-US" altLang="zh-CN" sz="3200" b="1">
              <a:solidFill>
                <a:srgbClr val="80008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3200" b="1">
                <a:solidFill>
                  <a:srgbClr val="800080"/>
                </a:solidFill>
                <a:latin typeface="Times New Roman" panose="02020603050405020304" pitchFamily="18" charset="0"/>
              </a:rPr>
              <a:t>get to know 	</a:t>
            </a:r>
            <a:r>
              <a:rPr lang="en-US" altLang="zh-CN" sz="3200" b="1">
                <a:solidFill>
                  <a:srgbClr val="800080"/>
                </a:solidFill>
              </a:rPr>
              <a:t>--------</a:t>
            </a:r>
            <a:endParaRPr lang="en-US" altLang="zh-CN" sz="3200" b="1">
              <a:solidFill>
                <a:srgbClr val="80008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3200" b="1">
                <a:solidFill>
                  <a:srgbClr val="800080"/>
                </a:solidFill>
                <a:latin typeface="Times New Roman" panose="02020603050405020304" pitchFamily="18" charset="0"/>
              </a:rPr>
              <a:t>die 			</a:t>
            </a:r>
            <a:r>
              <a:rPr lang="en-US" altLang="zh-CN" sz="3200" b="1">
                <a:solidFill>
                  <a:srgbClr val="800080"/>
                </a:solidFill>
              </a:rPr>
              <a:t>--------</a:t>
            </a:r>
            <a:endParaRPr lang="en-US" altLang="zh-CN" sz="3200" b="1">
              <a:solidFill>
                <a:srgbClr val="80008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3200" b="1">
                <a:solidFill>
                  <a:srgbClr val="800080"/>
                </a:solidFill>
                <a:latin typeface="Times New Roman" panose="02020603050405020304" pitchFamily="18" charset="0"/>
              </a:rPr>
              <a:t>buy			</a:t>
            </a:r>
            <a:r>
              <a:rPr lang="en-US" altLang="zh-CN" sz="3200" b="1">
                <a:solidFill>
                  <a:srgbClr val="800080"/>
                </a:solidFill>
              </a:rPr>
              <a:t>--------</a:t>
            </a:r>
            <a:endParaRPr lang="en-US" altLang="zh-CN" sz="3200" b="1">
              <a:solidFill>
                <a:srgbClr val="80008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3200" b="1">
                <a:solidFill>
                  <a:srgbClr val="800080"/>
                </a:solidFill>
                <a:latin typeface="Times New Roman" panose="02020603050405020304" pitchFamily="18" charset="0"/>
              </a:rPr>
              <a:t>begin 		</a:t>
            </a:r>
            <a:r>
              <a:rPr lang="en-US" altLang="zh-CN" sz="3200" b="1">
                <a:solidFill>
                  <a:srgbClr val="800080"/>
                </a:solidFill>
              </a:rPr>
              <a:t>--------</a:t>
            </a:r>
            <a:endParaRPr lang="en-US" altLang="zh-CN" sz="3200" b="1">
              <a:solidFill>
                <a:srgbClr val="80008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3200" b="1">
                <a:solidFill>
                  <a:srgbClr val="800080"/>
                </a:solidFill>
                <a:latin typeface="Times New Roman" panose="02020603050405020304" pitchFamily="18" charset="0"/>
              </a:rPr>
              <a:t>borrow 		</a:t>
            </a:r>
            <a:r>
              <a:rPr lang="en-US" altLang="zh-CN" sz="3200" b="1">
                <a:solidFill>
                  <a:srgbClr val="800080"/>
                </a:solidFill>
              </a:rPr>
              <a:t>--------</a:t>
            </a:r>
            <a:endParaRPr lang="en-US" altLang="zh-CN" sz="3200" b="1">
              <a:solidFill>
                <a:srgbClr val="80008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3200" b="1">
                <a:solidFill>
                  <a:srgbClr val="800080"/>
                </a:solidFill>
                <a:latin typeface="Times New Roman" panose="02020603050405020304" pitchFamily="18" charset="0"/>
              </a:rPr>
              <a:t>marry 		</a:t>
            </a:r>
            <a:r>
              <a:rPr lang="en-US" altLang="zh-CN" sz="3200" b="1">
                <a:solidFill>
                  <a:srgbClr val="800080"/>
                </a:solidFill>
              </a:rPr>
              <a:t>--------</a:t>
            </a:r>
            <a:endParaRPr lang="en-US" altLang="zh-CN" sz="3200" b="1">
              <a:solidFill>
                <a:srgbClr val="80008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3200" b="1">
                <a:solidFill>
                  <a:srgbClr val="800080"/>
                </a:solidFill>
                <a:latin typeface="Times New Roman" panose="02020603050405020304" pitchFamily="18" charset="0"/>
              </a:rPr>
              <a:t>catch a cold 	</a:t>
            </a:r>
            <a:r>
              <a:rPr lang="en-US" altLang="zh-CN" sz="3200" b="1">
                <a:solidFill>
                  <a:srgbClr val="800080"/>
                </a:solidFill>
              </a:rPr>
              <a:t>--------</a:t>
            </a:r>
            <a:endParaRPr lang="en-US" altLang="zh-CN" sz="3200" b="1">
              <a:solidFill>
                <a:srgbClr val="80008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3200" b="1">
                <a:solidFill>
                  <a:srgbClr val="800080"/>
                </a:solidFill>
                <a:latin typeface="Times New Roman" panose="02020603050405020304" pitchFamily="18" charset="0"/>
              </a:rPr>
              <a:t>close 		</a:t>
            </a:r>
            <a:r>
              <a:rPr lang="en-US" altLang="zh-CN" sz="3200" b="1">
                <a:solidFill>
                  <a:srgbClr val="800080"/>
                </a:solidFill>
              </a:rPr>
              <a:t>--------</a:t>
            </a:r>
            <a:endParaRPr lang="en-US" altLang="zh-CN" sz="3200" b="1">
              <a:solidFill>
                <a:srgbClr val="80008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3200" b="1">
                <a:solidFill>
                  <a:srgbClr val="800080"/>
                </a:solidFill>
                <a:latin typeface="Times New Roman" panose="02020603050405020304" pitchFamily="18" charset="0"/>
              </a:rPr>
              <a:t>join 			</a:t>
            </a:r>
            <a:r>
              <a:rPr lang="en-US" altLang="zh-CN" sz="3200" b="1">
                <a:solidFill>
                  <a:srgbClr val="800080"/>
                </a:solidFill>
              </a:rPr>
              <a:t>--------</a:t>
            </a:r>
            <a:endParaRPr lang="en-US" altLang="zh-CN" sz="3200" b="1">
              <a:solidFill>
                <a:srgbClr val="80008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3200" b="1">
                <a:solidFill>
                  <a:srgbClr val="800080"/>
                </a:solidFill>
                <a:latin typeface="Times New Roman" panose="02020603050405020304" pitchFamily="18" charset="0"/>
              </a:rPr>
              <a:t>fall ill 		</a:t>
            </a:r>
            <a:r>
              <a:rPr lang="en-US" altLang="zh-CN" sz="3200" b="1">
                <a:solidFill>
                  <a:srgbClr val="800080"/>
                </a:solidFill>
              </a:rPr>
              <a:t>--------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029200" y="188913"/>
            <a:ext cx="4114800" cy="642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800080"/>
                </a:solidFill>
                <a:latin typeface="Times New Roman" panose="02020603050405020304" pitchFamily="18" charset="0"/>
              </a:rPr>
              <a:t>延续性动词</a:t>
            </a:r>
          </a:p>
          <a:p>
            <a:pPr eaLnBrk="1" hangingPunct="1"/>
            <a:r>
              <a:rPr lang="en-US" altLang="zh-CN" sz="3200" b="1">
                <a:solidFill>
                  <a:srgbClr val="800080"/>
                </a:solidFill>
                <a:latin typeface="Times New Roman" panose="02020603050405020304" pitchFamily="18" charset="0"/>
              </a:rPr>
              <a:t>be</a:t>
            </a:r>
          </a:p>
          <a:p>
            <a:pPr eaLnBrk="1" hangingPunct="1"/>
            <a:r>
              <a:rPr lang="en-US" altLang="zh-CN" sz="3200" b="1">
                <a:solidFill>
                  <a:srgbClr val="800080"/>
                </a:solidFill>
                <a:latin typeface="Times New Roman" panose="02020603050405020304" pitchFamily="18" charset="0"/>
              </a:rPr>
              <a:t>be away (from)</a:t>
            </a:r>
          </a:p>
          <a:p>
            <a:pPr eaLnBrk="1" hangingPunct="1"/>
            <a:r>
              <a:rPr lang="en-US" altLang="zh-CN" sz="3200" b="1">
                <a:solidFill>
                  <a:srgbClr val="800080"/>
                </a:solidFill>
                <a:latin typeface="Times New Roman" panose="02020603050405020304" pitchFamily="18" charset="0"/>
              </a:rPr>
              <a:t>know</a:t>
            </a:r>
          </a:p>
          <a:p>
            <a:pPr eaLnBrk="1" hangingPunct="1"/>
            <a:r>
              <a:rPr lang="en-US" altLang="zh-CN" sz="3200" b="1">
                <a:solidFill>
                  <a:srgbClr val="800080"/>
                </a:solidFill>
                <a:latin typeface="Times New Roman" panose="02020603050405020304" pitchFamily="18" charset="0"/>
              </a:rPr>
              <a:t>be dead</a:t>
            </a:r>
          </a:p>
          <a:p>
            <a:pPr eaLnBrk="1" hangingPunct="1"/>
            <a:r>
              <a:rPr lang="en-US" altLang="zh-CN" sz="3200" b="1">
                <a:solidFill>
                  <a:srgbClr val="800080"/>
                </a:solidFill>
                <a:latin typeface="Times New Roman" panose="02020603050405020304" pitchFamily="18" charset="0"/>
              </a:rPr>
              <a:t>have</a:t>
            </a:r>
          </a:p>
          <a:p>
            <a:pPr eaLnBrk="1" hangingPunct="1"/>
            <a:r>
              <a:rPr lang="en-US" altLang="zh-CN" sz="3200" b="1">
                <a:solidFill>
                  <a:srgbClr val="800080"/>
                </a:solidFill>
                <a:latin typeface="Times New Roman" panose="02020603050405020304" pitchFamily="18" charset="0"/>
              </a:rPr>
              <a:t>be on</a:t>
            </a:r>
          </a:p>
          <a:p>
            <a:pPr eaLnBrk="1" hangingPunct="1"/>
            <a:r>
              <a:rPr lang="en-US" altLang="zh-CN" sz="3200" b="1">
                <a:solidFill>
                  <a:srgbClr val="800080"/>
                </a:solidFill>
                <a:latin typeface="Times New Roman" panose="02020603050405020304" pitchFamily="18" charset="0"/>
              </a:rPr>
              <a:t>keep </a:t>
            </a:r>
          </a:p>
          <a:p>
            <a:pPr eaLnBrk="1" hangingPunct="1"/>
            <a:r>
              <a:rPr lang="en-US" altLang="zh-CN" sz="3200" b="1">
                <a:solidFill>
                  <a:srgbClr val="800080"/>
                </a:solidFill>
                <a:latin typeface="Times New Roman" panose="02020603050405020304" pitchFamily="18" charset="0"/>
              </a:rPr>
              <a:t>be married</a:t>
            </a:r>
          </a:p>
          <a:p>
            <a:pPr eaLnBrk="1" hangingPunct="1"/>
            <a:r>
              <a:rPr lang="en-US" altLang="zh-CN" sz="3200" b="1">
                <a:solidFill>
                  <a:srgbClr val="800080"/>
                </a:solidFill>
                <a:latin typeface="Times New Roman" panose="02020603050405020304" pitchFamily="18" charset="0"/>
              </a:rPr>
              <a:t>have a cold</a:t>
            </a:r>
          </a:p>
          <a:p>
            <a:pPr eaLnBrk="1" hangingPunct="1"/>
            <a:r>
              <a:rPr lang="en-US" altLang="zh-CN" sz="3200" b="1">
                <a:solidFill>
                  <a:srgbClr val="800080"/>
                </a:solidFill>
                <a:latin typeface="Times New Roman" panose="02020603050405020304" pitchFamily="18" charset="0"/>
              </a:rPr>
              <a:t>be closed</a:t>
            </a:r>
          </a:p>
          <a:p>
            <a:pPr eaLnBrk="1" hangingPunct="1"/>
            <a:r>
              <a:rPr lang="en-US" altLang="zh-CN" sz="3200" b="1">
                <a:solidFill>
                  <a:srgbClr val="800080"/>
                </a:solidFill>
                <a:latin typeface="Times New Roman" panose="02020603050405020304" pitchFamily="18" charset="0"/>
              </a:rPr>
              <a:t>be a member of / be in</a:t>
            </a:r>
          </a:p>
          <a:p>
            <a:pPr eaLnBrk="1" hangingPunct="1"/>
            <a:r>
              <a:rPr lang="en-US" altLang="zh-CN" sz="3200" b="1">
                <a:solidFill>
                  <a:srgbClr val="800080"/>
                </a:solidFill>
                <a:latin typeface="Times New Roman" panose="02020603050405020304" pitchFamily="18" charset="0"/>
              </a:rPr>
              <a:t>be ill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28600" y="331613"/>
            <a:ext cx="8763000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Fill in the blanks.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zh-CN" sz="32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zh-CN" sz="3200" b="1" dirty="0">
                <a:latin typeface="Times New Roman" panose="02020603050405020304" pitchFamily="18" charset="0"/>
              </a:rPr>
              <a:t>His father ________ (die) in 1992.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zh-CN" sz="32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    His father ________________ (be dead) for   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zh-CN" sz="32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    many years.</a:t>
            </a:r>
          </a:p>
          <a:p>
            <a:pPr eaLnBrk="1" hangingPunct="1">
              <a:spcBef>
                <a:spcPct val="10000"/>
              </a:spcBef>
            </a:pPr>
            <a:endParaRPr lang="en-US" altLang="zh-CN" sz="3200" b="1" dirty="0">
              <a:solidFill>
                <a:srgbClr val="8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10000"/>
              </a:spcBef>
            </a:pPr>
            <a:r>
              <a:rPr lang="en-US" altLang="zh-CN" sz="32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zh-CN" sz="3200" b="1" dirty="0">
                <a:latin typeface="Times New Roman" panose="02020603050405020304" pitchFamily="18" charset="0"/>
              </a:rPr>
              <a:t>He ________ (leave) the army because of a leg 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wound.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zh-CN" sz="32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    He ____________________ (be away from) the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zh-CN" sz="32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    army for seven years because of a leg wound.</a:t>
            </a:r>
          </a:p>
          <a:p>
            <a:pPr eaLnBrk="1" hangingPunct="1">
              <a:spcBef>
                <a:spcPct val="10000"/>
              </a:spcBef>
            </a:pPr>
            <a:endParaRPr lang="en-US" altLang="zh-CN" sz="3200" b="1" dirty="0">
              <a:solidFill>
                <a:srgbClr val="8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10000"/>
              </a:spcBef>
            </a:pPr>
            <a:r>
              <a:rPr lang="en-US" altLang="zh-CN" sz="32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3. </a:t>
            </a:r>
            <a:r>
              <a:rPr lang="en-US" altLang="zh-CN" sz="3200" b="1" dirty="0">
                <a:latin typeface="Times New Roman" panose="02020603050405020304" pitchFamily="18" charset="0"/>
              </a:rPr>
              <a:t>He ________ (come) to Beijing in 2003.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zh-CN" sz="32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    He ____________ (be in) Beijing since 2003.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971800" y="865013"/>
            <a:ext cx="137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CC0000"/>
                </a:solidFill>
              </a:rPr>
              <a:t>died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743200" y="1428576"/>
            <a:ext cx="3048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CC0000"/>
                </a:solidFill>
              </a:rPr>
              <a:t>has been dead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676400" y="3028776"/>
            <a:ext cx="1371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CC0000"/>
                </a:solidFill>
              </a:rPr>
              <a:t>left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371600" y="4095576"/>
            <a:ext cx="5181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CC0000"/>
                </a:solidFill>
              </a:rPr>
              <a:t>has been away from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524000" y="5695776"/>
            <a:ext cx="1371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CC0000"/>
                </a:solidFill>
              </a:rPr>
              <a:t>came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1371600" y="6229176"/>
            <a:ext cx="3048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CC0000"/>
                </a:solidFill>
              </a:rPr>
              <a:t>has been in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85" decel="100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385" decel="100000"/>
                                        <p:tgtEl>
                                          <p:spTgt spid="184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385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385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85" decel="100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385" decel="100000"/>
                                        <p:tgtEl>
                                          <p:spTgt spid="1843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385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385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385" decel="100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385" decel="100000"/>
                                        <p:tgtEl>
                                          <p:spTgt spid="184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7" dur="385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385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385" decel="100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385" decel="100000"/>
                                        <p:tgtEl>
                                          <p:spTgt spid="184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8" dur="385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0" dur="385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84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84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385" decel="100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385" decel="100000"/>
                                        <p:tgtEl>
                                          <p:spTgt spid="184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7" dur="385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385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385" decel="100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385" decel="100000"/>
                                        <p:tgtEl>
                                          <p:spTgt spid="1844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8" dur="385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0" dur="385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utoUpdateAnimBg="0"/>
      <p:bldP spid="18436" grpId="0" autoUpdateAnimBg="0"/>
      <p:bldP spid="18437" grpId="0" autoUpdateAnimBg="0"/>
      <p:bldP spid="18438" grpId="0" autoUpdateAnimBg="0"/>
      <p:bldP spid="18439" grpId="0" autoUpdateAnimBg="0"/>
      <p:bldP spid="1844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57200" y="762000"/>
            <a:ext cx="8001000" cy="525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32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4 </a:t>
            </a:r>
            <a:r>
              <a:rPr lang="en-US" altLang="zh-CN" sz="3200" b="1" dirty="0">
                <a:latin typeface="Times New Roman" panose="02020603050405020304" pitchFamily="18" charset="0"/>
              </a:rPr>
              <a:t>He ________ (join) Helpers’ Club in 2004.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zh-CN" sz="32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   He __________ (be) a member of Helpers’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zh-CN" sz="32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   Club since 2004.</a:t>
            </a:r>
          </a:p>
          <a:p>
            <a:pPr eaLnBrk="1" hangingPunct="1">
              <a:spcBef>
                <a:spcPct val="20000"/>
              </a:spcBef>
            </a:pPr>
            <a:endParaRPr lang="en-US" altLang="zh-CN" sz="3200" b="1" dirty="0">
              <a:solidFill>
                <a:srgbClr val="8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zh-CN" sz="32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5. </a:t>
            </a:r>
            <a:r>
              <a:rPr lang="en-US" altLang="zh-CN" sz="3200" b="1" dirty="0">
                <a:latin typeface="Times New Roman" panose="02020603050405020304" pitchFamily="18" charset="0"/>
              </a:rPr>
              <a:t>He ________ (buy) a house in 2005.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zh-CN" sz="32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    He __________ (have) a house since 2005.</a:t>
            </a:r>
          </a:p>
          <a:p>
            <a:pPr eaLnBrk="1" hangingPunct="1">
              <a:spcBef>
                <a:spcPct val="20000"/>
              </a:spcBef>
            </a:pPr>
            <a:endParaRPr lang="en-US" altLang="zh-CN" sz="3200" b="1" dirty="0">
              <a:solidFill>
                <a:srgbClr val="8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zh-CN" sz="32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6. </a:t>
            </a:r>
            <a:r>
              <a:rPr lang="en-US" altLang="zh-CN" sz="3200" b="1" dirty="0">
                <a:latin typeface="Times New Roman" panose="02020603050405020304" pitchFamily="18" charset="0"/>
              </a:rPr>
              <a:t>He __________ (borrow) the car in 2008.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zh-CN" sz="32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    He __________ (keep) the car for one year.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524000" y="762000"/>
            <a:ext cx="3048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CC0000"/>
                </a:solidFill>
              </a:rPr>
              <a:t>joined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524000" y="1371600"/>
            <a:ext cx="3048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CC0000"/>
                </a:solidFill>
              </a:rPr>
              <a:t>has been 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600200" y="3079750"/>
            <a:ext cx="3048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CC0000"/>
                </a:solidFill>
              </a:rPr>
              <a:t>bought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676400" y="3687763"/>
            <a:ext cx="3048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CC0000"/>
                </a:solidFill>
              </a:rPr>
              <a:t>has had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524000" y="4830763"/>
            <a:ext cx="3048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CC0000"/>
                </a:solidFill>
              </a:rPr>
              <a:t>borrowed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600200" y="5440363"/>
            <a:ext cx="3048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CC0000"/>
                </a:solidFill>
              </a:rPr>
              <a:t>has kept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85" decel="100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385" decel="100000"/>
                                        <p:tgtEl>
                                          <p:spTgt spid="194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385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385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85" decel="100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385" decel="100000"/>
                                        <p:tgtEl>
                                          <p:spTgt spid="194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385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385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385" decel="100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385" decel="100000"/>
                                        <p:tgtEl>
                                          <p:spTgt spid="194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385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385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385" decel="100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385" decel="100000"/>
                                        <p:tgtEl>
                                          <p:spTgt spid="194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385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385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385" decel="100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385" decel="100000"/>
                                        <p:tgtEl>
                                          <p:spTgt spid="1946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1" dur="385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3" dur="385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385" decel="100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385" decel="100000"/>
                                        <p:tgtEl>
                                          <p:spTgt spid="194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2" dur="385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4" dur="385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  <p:bldP spid="19460" grpId="0" autoUpdateAnimBg="0"/>
      <p:bldP spid="19461" grpId="0" autoUpdateAnimBg="0"/>
      <p:bldP spid="19462" grpId="0" autoUpdateAnimBg="0"/>
      <p:bldP spid="19463" grpId="0" autoUpdateAnimBg="0"/>
      <p:bldP spid="1946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23850" y="549275"/>
            <a:ext cx="90678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Times New Roman" panose="02020603050405020304" pitchFamily="18" charset="0"/>
              </a:rPr>
              <a:t>Choose the best answer.</a:t>
            </a:r>
          </a:p>
          <a:p>
            <a:pPr eaLnBrk="1" hangingPunct="1"/>
            <a:r>
              <a:rPr lang="en-US" altLang="zh-CN" sz="2400" b="1" dirty="0">
                <a:latin typeface="Times New Roman" panose="02020603050405020304" pitchFamily="18" charset="0"/>
              </a:rPr>
              <a:t>1.  His  father  ______ the  Party  since  1978.</a:t>
            </a:r>
          </a:p>
          <a:p>
            <a:pPr eaLnBrk="1" hangingPunct="1"/>
            <a:r>
              <a:rPr lang="zh-CN" altLang="en-US" sz="2400" b="1" dirty="0">
                <a:latin typeface="Times New Roman" panose="02020603050405020304" pitchFamily="18" charset="0"/>
              </a:rPr>
              <a:t>　Ａ</a:t>
            </a:r>
            <a:r>
              <a:rPr lang="en-US" altLang="zh-CN" sz="2400" b="1" dirty="0">
                <a:latin typeface="Times New Roman" panose="02020603050405020304" pitchFamily="18" charset="0"/>
              </a:rPr>
              <a:t>.  joined			</a:t>
            </a:r>
            <a:r>
              <a:rPr lang="zh-CN" altLang="en-US" sz="2400" b="1" dirty="0">
                <a:latin typeface="Times New Roman" panose="02020603050405020304" pitchFamily="18" charset="0"/>
              </a:rPr>
              <a:t>Ｂ</a:t>
            </a:r>
            <a:r>
              <a:rPr lang="en-US" altLang="zh-CN" sz="2400" b="1" dirty="0">
                <a:latin typeface="Times New Roman" panose="02020603050405020304" pitchFamily="18" charset="0"/>
              </a:rPr>
              <a:t>.  has joined	</a:t>
            </a:r>
          </a:p>
          <a:p>
            <a:pPr eaLnBrk="1" hangingPunct="1"/>
            <a:r>
              <a:rPr lang="en-US" altLang="zh-CN" sz="2400" b="1" dirty="0">
                <a:latin typeface="Times New Roman" panose="02020603050405020304" pitchFamily="18" charset="0"/>
              </a:rPr>
              <a:t>    </a:t>
            </a:r>
            <a:r>
              <a:rPr lang="zh-CN" altLang="en-US" sz="2400" b="1" dirty="0">
                <a:latin typeface="Times New Roman" panose="02020603050405020304" pitchFamily="18" charset="0"/>
              </a:rPr>
              <a:t>Ｃ</a:t>
            </a:r>
            <a:r>
              <a:rPr lang="en-US" altLang="zh-CN" sz="2400" b="1" dirty="0">
                <a:latin typeface="Times New Roman" panose="02020603050405020304" pitchFamily="18" charset="0"/>
              </a:rPr>
              <a:t>.  was			</a:t>
            </a:r>
            <a:r>
              <a:rPr lang="zh-CN" altLang="en-US" sz="2400" b="1" dirty="0">
                <a:latin typeface="Times New Roman" panose="02020603050405020304" pitchFamily="18" charset="0"/>
              </a:rPr>
              <a:t>Ｄ</a:t>
            </a:r>
            <a:r>
              <a:rPr lang="en-US" altLang="zh-CN" sz="2400" b="1" dirty="0">
                <a:latin typeface="Times New Roman" panose="02020603050405020304" pitchFamily="18" charset="0"/>
              </a:rPr>
              <a:t>.  has  been  in</a:t>
            </a:r>
          </a:p>
          <a:p>
            <a:pPr eaLnBrk="1" hangingPunct="1"/>
            <a:r>
              <a:rPr lang="en-US" altLang="zh-CN" sz="2400" b="1" dirty="0">
                <a:latin typeface="Times New Roman" panose="02020603050405020304" pitchFamily="18" charset="0"/>
              </a:rPr>
              <a:t>2. —How long have you  _____ here?</a:t>
            </a:r>
          </a:p>
          <a:p>
            <a:pPr eaLnBrk="1" hangingPunct="1"/>
            <a:r>
              <a:rPr lang="zh-CN" altLang="en-US" sz="2400" b="1" dirty="0">
                <a:latin typeface="Times New Roman" panose="02020603050405020304" pitchFamily="18" charset="0"/>
              </a:rPr>
              <a:t>　</a:t>
            </a:r>
            <a:r>
              <a:rPr lang="en-US" altLang="zh-CN" sz="2400" b="1" dirty="0">
                <a:latin typeface="Times New Roman" panose="02020603050405020304" pitchFamily="18" charset="0"/>
              </a:rPr>
              <a:t>—About two months.</a:t>
            </a:r>
            <a:r>
              <a:rPr lang="zh-CN" altLang="en-US" sz="2400" b="1" dirty="0">
                <a:latin typeface="Times New Roman" panose="02020603050405020304" pitchFamily="18" charset="0"/>
              </a:rPr>
              <a:t>　</a:t>
            </a:r>
          </a:p>
          <a:p>
            <a:pPr eaLnBrk="1" hangingPunct="1"/>
            <a:r>
              <a:rPr lang="zh-CN" altLang="en-US" sz="2400" b="1" dirty="0">
                <a:latin typeface="Times New Roman" panose="02020603050405020304" pitchFamily="18" charset="0"/>
              </a:rPr>
              <a:t>    Ａ</a:t>
            </a:r>
            <a:r>
              <a:rPr lang="en-US" altLang="zh-CN" sz="2400" b="1" dirty="0">
                <a:latin typeface="Times New Roman" panose="02020603050405020304" pitchFamily="18" charset="0"/>
              </a:rPr>
              <a:t>.  been     </a:t>
            </a:r>
            <a:r>
              <a:rPr lang="zh-CN" altLang="en-US" sz="2400" b="1" dirty="0">
                <a:latin typeface="Times New Roman" panose="02020603050405020304" pitchFamily="18" charset="0"/>
              </a:rPr>
              <a:t>Ｂ</a:t>
            </a:r>
            <a:r>
              <a:rPr lang="en-US" altLang="zh-CN" sz="2400" b="1" dirty="0">
                <a:latin typeface="Times New Roman" panose="02020603050405020304" pitchFamily="18" charset="0"/>
              </a:rPr>
              <a:t>.  gone           	</a:t>
            </a:r>
            <a:r>
              <a:rPr lang="zh-CN" altLang="en-US" sz="2400" b="1" dirty="0">
                <a:latin typeface="Times New Roman" panose="02020603050405020304" pitchFamily="18" charset="0"/>
              </a:rPr>
              <a:t>Ｃ</a:t>
            </a:r>
            <a:r>
              <a:rPr lang="en-US" altLang="zh-CN" sz="2400" b="1" dirty="0">
                <a:latin typeface="Times New Roman" panose="02020603050405020304" pitchFamily="18" charset="0"/>
              </a:rPr>
              <a:t>.  come	   </a:t>
            </a:r>
            <a:r>
              <a:rPr lang="zh-CN" altLang="en-US" sz="2400" b="1" dirty="0">
                <a:latin typeface="Times New Roman" panose="02020603050405020304" pitchFamily="18" charset="0"/>
              </a:rPr>
              <a:t>Ｄ</a:t>
            </a:r>
            <a:r>
              <a:rPr lang="en-US" altLang="zh-CN" sz="2400" b="1" dirty="0">
                <a:latin typeface="Times New Roman" panose="02020603050405020304" pitchFamily="18" charset="0"/>
              </a:rPr>
              <a:t>.  arrived</a:t>
            </a:r>
          </a:p>
          <a:p>
            <a:pPr eaLnBrk="1" hangingPunct="1"/>
            <a:r>
              <a:rPr lang="en-US" altLang="zh-CN" sz="2400" b="1" dirty="0">
                <a:latin typeface="Times New Roman" panose="02020603050405020304" pitchFamily="18" charset="0"/>
              </a:rPr>
              <a:t>3. Hurry  up! The  play _____ for  ten  minutes.</a:t>
            </a:r>
          </a:p>
          <a:p>
            <a:pPr eaLnBrk="1" hangingPunct="1"/>
            <a:r>
              <a:rPr lang="zh-CN" altLang="en-US" sz="2400" b="1" dirty="0">
                <a:latin typeface="Times New Roman" panose="02020603050405020304" pitchFamily="18" charset="0"/>
              </a:rPr>
              <a:t>　Ａ</a:t>
            </a:r>
            <a:r>
              <a:rPr lang="en-US" altLang="zh-CN" sz="2400" b="1" dirty="0">
                <a:latin typeface="Times New Roman" panose="02020603050405020304" pitchFamily="18" charset="0"/>
              </a:rPr>
              <a:t>.  has  begun		</a:t>
            </a:r>
            <a:r>
              <a:rPr lang="zh-CN" altLang="en-US" sz="2400" b="1" dirty="0">
                <a:latin typeface="Times New Roman" panose="02020603050405020304" pitchFamily="18" charset="0"/>
              </a:rPr>
              <a:t>Ｂ</a:t>
            </a:r>
            <a:r>
              <a:rPr lang="en-US" altLang="zh-CN" sz="2400" b="1" dirty="0">
                <a:latin typeface="Times New Roman" panose="02020603050405020304" pitchFamily="18" charset="0"/>
              </a:rPr>
              <a:t>.  had  begun</a:t>
            </a:r>
          </a:p>
          <a:p>
            <a:pPr eaLnBrk="1" hangingPunct="1"/>
            <a:r>
              <a:rPr lang="zh-CN" altLang="en-US" sz="2400" b="1" dirty="0">
                <a:latin typeface="Times New Roman" panose="02020603050405020304" pitchFamily="18" charset="0"/>
              </a:rPr>
              <a:t>　Ｃ</a:t>
            </a:r>
            <a:r>
              <a:rPr lang="en-US" altLang="zh-CN" sz="2400" b="1" dirty="0">
                <a:latin typeface="Times New Roman" panose="02020603050405020304" pitchFamily="18" charset="0"/>
              </a:rPr>
              <a:t>.  has  been  on 		</a:t>
            </a:r>
            <a:r>
              <a:rPr lang="zh-CN" altLang="en-US" sz="2400" b="1" dirty="0">
                <a:latin typeface="Times New Roman" panose="02020603050405020304" pitchFamily="18" charset="0"/>
              </a:rPr>
              <a:t>Ｄ</a:t>
            </a:r>
            <a:r>
              <a:rPr lang="en-US" altLang="zh-CN" sz="2400" b="1" dirty="0">
                <a:latin typeface="Times New Roman" panose="02020603050405020304" pitchFamily="18" charset="0"/>
              </a:rPr>
              <a:t>.  began</a:t>
            </a:r>
          </a:p>
          <a:p>
            <a:pPr eaLnBrk="1" hangingPunct="1"/>
            <a:r>
              <a:rPr lang="en-US" altLang="zh-CN" sz="2400" b="1" dirty="0">
                <a:latin typeface="Times New Roman" panose="02020603050405020304" pitchFamily="18" charset="0"/>
              </a:rPr>
              <a:t>4. My  parents _____  Shandong  for  ten  years.</a:t>
            </a:r>
          </a:p>
          <a:p>
            <a:pPr eaLnBrk="1" hangingPunct="1"/>
            <a:r>
              <a:rPr lang="zh-CN" altLang="en-US" sz="2400" b="1" dirty="0">
                <a:latin typeface="Times New Roman" panose="02020603050405020304" pitchFamily="18" charset="0"/>
              </a:rPr>
              <a:t>　Ａ</a:t>
            </a:r>
            <a:r>
              <a:rPr lang="en-US" altLang="zh-CN" sz="2400" b="1" dirty="0">
                <a:latin typeface="Times New Roman" panose="02020603050405020304" pitchFamily="18" charset="0"/>
              </a:rPr>
              <a:t>.  have  been  to 		</a:t>
            </a:r>
            <a:r>
              <a:rPr lang="zh-CN" altLang="en-US" sz="2400" b="1" dirty="0">
                <a:latin typeface="Times New Roman" panose="02020603050405020304" pitchFamily="18" charset="0"/>
              </a:rPr>
              <a:t>Ｂ</a:t>
            </a:r>
            <a:r>
              <a:rPr lang="en-US" altLang="zh-CN" sz="2400" b="1" dirty="0">
                <a:latin typeface="Times New Roman" panose="02020603050405020304" pitchFamily="18" charset="0"/>
              </a:rPr>
              <a:t>. have  been  in</a:t>
            </a:r>
          </a:p>
          <a:p>
            <a:pPr eaLnBrk="1" hangingPunct="1"/>
            <a:r>
              <a:rPr lang="zh-CN" altLang="en-US" sz="2400" b="1" dirty="0">
                <a:latin typeface="Times New Roman" panose="02020603050405020304" pitchFamily="18" charset="0"/>
              </a:rPr>
              <a:t>　Ｃ</a:t>
            </a:r>
            <a:r>
              <a:rPr lang="en-US" altLang="zh-CN" sz="2400" b="1" dirty="0">
                <a:latin typeface="Times New Roman" panose="02020603050405020304" pitchFamily="18" charset="0"/>
              </a:rPr>
              <a:t>.  have  gone  to		</a:t>
            </a:r>
            <a:r>
              <a:rPr lang="zh-CN" altLang="en-US" sz="2400" b="1" dirty="0">
                <a:latin typeface="Times New Roman" panose="02020603050405020304" pitchFamily="18" charset="0"/>
              </a:rPr>
              <a:t>Ｄ</a:t>
            </a:r>
            <a:r>
              <a:rPr lang="en-US" altLang="zh-CN" sz="2400" b="1" dirty="0">
                <a:latin typeface="Times New Roman" panose="02020603050405020304" pitchFamily="18" charset="0"/>
              </a:rPr>
              <a:t>. have  been</a:t>
            </a:r>
          </a:p>
          <a:p>
            <a:pPr eaLnBrk="1" hangingPunct="1"/>
            <a:r>
              <a:rPr lang="en-US" altLang="zh-CN" sz="2400" b="1" dirty="0">
                <a:latin typeface="Times New Roman" panose="02020603050405020304" pitchFamily="18" charset="0"/>
              </a:rPr>
              <a:t>5.  His uncle ______ for more than 9 years.</a:t>
            </a:r>
          </a:p>
          <a:p>
            <a:pPr eaLnBrk="1" hangingPunct="1"/>
            <a:r>
              <a:rPr lang="en-US" altLang="zh-CN" sz="2400" b="1" dirty="0">
                <a:latin typeface="Times New Roman" panose="02020603050405020304" pitchFamily="18" charset="0"/>
              </a:rPr>
              <a:t>     A. has come here		B. has started to work</a:t>
            </a:r>
          </a:p>
          <a:p>
            <a:pPr eaLnBrk="1" hangingPunct="1"/>
            <a:r>
              <a:rPr lang="en-US" altLang="zh-CN" sz="2400" b="1" dirty="0">
                <a:latin typeface="Times New Roman" panose="02020603050405020304" pitchFamily="18" charset="0"/>
              </a:rPr>
              <a:t>     C. has lived there		D. has left the university</a:t>
            </a:r>
          </a:p>
        </p:txBody>
      </p:sp>
      <p:pic>
        <p:nvPicPr>
          <p:cNvPr id="20483" name="Picture 3" descr="gif03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67175" y="155733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4" descr="gif03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650" y="263683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 descr="gif03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4213" y="371633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6" descr="gif03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67175" y="45085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7" descr="gif03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650" y="609282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214313" y="692150"/>
            <a:ext cx="8643937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3b</a:t>
            </a:r>
            <a:r>
              <a:rPr lang="en-US" altLang="zh-CN" sz="36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Retell Xiao Lin’s experiences to your partner based on the box in 3a. Work in pairs and make a similar box about your partner 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algn="l" eaLnBrk="1" hangingPunct="1"/>
            <a:r>
              <a:rPr lang="en-US" altLang="zh-CN" sz="2400" b="1" smtClean="0">
                <a:solidFill>
                  <a:srgbClr val="FF33CC"/>
                </a:solidFill>
              </a:rPr>
              <a:t>2 Complete the passage with the correct forms of the given phrases in the box.</a:t>
            </a:r>
            <a:r>
              <a:rPr lang="en-US" altLang="zh-CN" sz="4000" smtClean="0"/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-180975" y="2276475"/>
            <a:ext cx="8964613" cy="41052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sz="2400" smtClean="0"/>
              <a:t>             </a:t>
            </a:r>
            <a:r>
              <a:rPr lang="zh-CN" altLang="en-US" sz="2400" b="1" smtClean="0"/>
              <a:t>The heaviest rainstorm since 1951 hit Beijing and caused floods in some areas on July 21, 2012. Many people got in trouble and some even lost their homes. Our government ______</a:t>
            </a:r>
            <a:r>
              <a:rPr lang="en-US" altLang="zh-CN" sz="2400" b="1" smtClean="0"/>
              <a:t>_</a:t>
            </a:r>
            <a:r>
              <a:rPr lang="zh-CN" altLang="en-US" sz="2400" b="1" smtClean="0"/>
              <a:t>them ____tents and __________ immediately . Some volunteers drove to pick up the people_______. They _________many different ways to help the homeless. The whole city was in a helpful mood. “I _________because I could help so many people out and I hope they will _________the new life ,” said the farm worker , Li Chuannan. 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116013" y="1196975"/>
            <a:ext cx="6911975" cy="863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sz="2400" b="1">
                <a:solidFill>
                  <a:srgbClr val="FF0000"/>
                </a:solidFill>
              </a:rPr>
              <a:t>get used to , feel good , provide with , in need ,</a:t>
            </a:r>
          </a:p>
          <a:p>
            <a:pPr algn="ctr"/>
            <a:r>
              <a:rPr lang="en-US" altLang="zh-CN" sz="2400" b="1">
                <a:solidFill>
                  <a:srgbClr val="FF0000"/>
                </a:solidFill>
              </a:rPr>
              <a:t> decide on , medical treatment 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627313" y="3429000"/>
            <a:ext cx="1296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</a:rPr>
              <a:t>provided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643438" y="3429000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</a:rPr>
              <a:t>with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6659563" y="3429000"/>
            <a:ext cx="2520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</a:rPr>
              <a:t>medical</a:t>
            </a:r>
            <a:r>
              <a:rPr lang="en-US" altLang="zh-CN" b="1"/>
              <a:t> </a:t>
            </a:r>
            <a:r>
              <a:rPr lang="en-US" altLang="zh-CN" b="1">
                <a:solidFill>
                  <a:srgbClr val="FF0000"/>
                </a:solidFill>
              </a:rPr>
              <a:t>treatment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1258888" y="4149725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</a:rPr>
              <a:t>in need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3348038" y="4149725"/>
            <a:ext cx="16557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</a:rPr>
              <a:t>decided on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682625" y="4868863"/>
            <a:ext cx="1512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</a:rPr>
              <a:t>feel good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3071813" y="5214938"/>
            <a:ext cx="1800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</a:rPr>
              <a:t>get used to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utoUpdateAnimBg="0"/>
      <p:bldP spid="22534" grpId="0" autoUpdateAnimBg="0"/>
      <p:bldP spid="22535" grpId="0" autoUpdateAnimBg="0"/>
      <p:bldP spid="22536" grpId="0" autoUpdateAnimBg="0"/>
      <p:bldP spid="22537" grpId="0" autoUpdateAnimBg="0"/>
      <p:bldP spid="22538" grpId="0" autoUpdateAnimBg="0"/>
      <p:bldP spid="2253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50825" y="188913"/>
            <a:ext cx="5472113" cy="2016125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srgbClr val="99CCFF"/>
              </a:solidFill>
              <a:latin typeface="Arial" panose="020B0604020202020204" pitchFamily="34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0" y="2420938"/>
            <a:ext cx="91440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0000CC"/>
                </a:solidFill>
              </a:rPr>
              <a:t>1.</a:t>
            </a:r>
            <a:r>
              <a:rPr lang="en-US" altLang="zh-CN" b="1" dirty="0">
                <a:solidFill>
                  <a:srgbClr val="0000CC"/>
                </a:solidFill>
              </a:rPr>
              <a:t>`</a:t>
            </a:r>
            <a:r>
              <a:rPr lang="en-US" altLang="zh-CN" sz="2800" b="1" dirty="0">
                <a:solidFill>
                  <a:srgbClr val="0000CC"/>
                </a:solidFill>
              </a:rPr>
              <a:t>I h</a:t>
            </a:r>
            <a:r>
              <a:rPr lang="en-US" altLang="zh-CN" sz="2800" b="1" u="sng" dirty="0">
                <a:solidFill>
                  <a:srgbClr val="FF3300"/>
                </a:solidFill>
              </a:rPr>
              <a:t>a</a:t>
            </a:r>
            <a:r>
              <a:rPr lang="en-US" altLang="zh-CN" sz="2800" b="1" dirty="0">
                <a:solidFill>
                  <a:srgbClr val="0000CC"/>
                </a:solidFill>
              </a:rPr>
              <a:t>ve  </a:t>
            </a:r>
            <a:r>
              <a:rPr lang="en-US" altLang="zh-CN" b="1" dirty="0"/>
              <a:t>`</a:t>
            </a:r>
            <a:r>
              <a:rPr lang="en-US" altLang="zh-CN" sz="2800" b="1" dirty="0">
                <a:solidFill>
                  <a:srgbClr val="0000CC"/>
                </a:solidFill>
              </a:rPr>
              <a:t>lived in </a:t>
            </a:r>
            <a:r>
              <a:rPr lang="en-US" altLang="zh-CN" b="1" dirty="0"/>
              <a:t>`</a:t>
            </a:r>
            <a:r>
              <a:rPr lang="en-US" altLang="zh-CN" sz="2800" b="1" dirty="0">
                <a:solidFill>
                  <a:srgbClr val="0000CC"/>
                </a:solidFill>
              </a:rPr>
              <a:t>New </a:t>
            </a:r>
            <a:r>
              <a:rPr lang="en-US" altLang="zh-CN" b="1" dirty="0"/>
              <a:t>`</a:t>
            </a:r>
            <a:r>
              <a:rPr lang="en-US" altLang="zh-CN" sz="2800" b="1" dirty="0">
                <a:solidFill>
                  <a:srgbClr val="0000CC"/>
                </a:solidFill>
              </a:rPr>
              <a:t>York f</a:t>
            </a:r>
            <a:r>
              <a:rPr lang="en-US" altLang="zh-CN" sz="2800" b="1" u="sng" dirty="0">
                <a:solidFill>
                  <a:srgbClr val="FF3300"/>
                </a:solidFill>
              </a:rPr>
              <a:t>or</a:t>
            </a:r>
            <a:r>
              <a:rPr lang="en-US" altLang="zh-CN" sz="2800" b="1" dirty="0">
                <a:solidFill>
                  <a:srgbClr val="0000CC"/>
                </a:solidFill>
              </a:rPr>
              <a:t> </a:t>
            </a:r>
            <a:r>
              <a:rPr lang="en-US" altLang="zh-CN" b="1" dirty="0"/>
              <a:t>`</a:t>
            </a:r>
            <a:r>
              <a:rPr lang="en-US" altLang="zh-CN" sz="2800" b="1" dirty="0">
                <a:solidFill>
                  <a:srgbClr val="0000CC"/>
                </a:solidFill>
              </a:rPr>
              <a:t>three years.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0000CC"/>
                </a:solidFill>
              </a:rPr>
              <a:t>2.</a:t>
            </a:r>
            <a:r>
              <a:rPr lang="en-US" altLang="zh-CN" b="1" dirty="0">
                <a:solidFill>
                  <a:srgbClr val="0000CC"/>
                </a:solidFill>
              </a:rPr>
              <a:t>`</a:t>
            </a:r>
            <a:r>
              <a:rPr lang="en-US" altLang="zh-CN" sz="2800" b="1" dirty="0">
                <a:solidFill>
                  <a:srgbClr val="0000CC"/>
                </a:solidFill>
              </a:rPr>
              <a:t>He h</a:t>
            </a:r>
            <a:r>
              <a:rPr lang="en-US" altLang="zh-CN" sz="2800" b="1" u="sng" dirty="0">
                <a:solidFill>
                  <a:srgbClr val="FF3300"/>
                </a:solidFill>
              </a:rPr>
              <a:t>a</a:t>
            </a:r>
            <a:r>
              <a:rPr lang="en-US" altLang="zh-CN" sz="2800" b="1" dirty="0">
                <a:solidFill>
                  <a:srgbClr val="0000CC"/>
                </a:solidFill>
              </a:rPr>
              <a:t>s b</a:t>
            </a:r>
            <a:r>
              <a:rPr lang="en-US" altLang="zh-CN" sz="2800" b="1" u="sng" dirty="0">
                <a:solidFill>
                  <a:srgbClr val="FF3300"/>
                </a:solidFill>
              </a:rPr>
              <a:t>ee</a:t>
            </a:r>
            <a:r>
              <a:rPr lang="en-US" altLang="zh-CN" sz="2800" b="1" dirty="0">
                <a:solidFill>
                  <a:srgbClr val="0000CC"/>
                </a:solidFill>
              </a:rPr>
              <a:t>n </a:t>
            </a:r>
            <a:r>
              <a:rPr lang="en-US" altLang="zh-CN" b="1" dirty="0"/>
              <a:t>`</a:t>
            </a:r>
            <a:r>
              <a:rPr lang="en-US" altLang="zh-CN" sz="2800" b="1" dirty="0">
                <a:solidFill>
                  <a:srgbClr val="0000CC"/>
                </a:solidFill>
              </a:rPr>
              <a:t>away from </a:t>
            </a:r>
            <a:r>
              <a:rPr lang="en-US" altLang="zh-CN" b="1" dirty="0"/>
              <a:t>`</a:t>
            </a:r>
            <a:r>
              <a:rPr lang="en-US" altLang="zh-CN" sz="2800" b="1" dirty="0">
                <a:solidFill>
                  <a:srgbClr val="0000CC"/>
                </a:solidFill>
              </a:rPr>
              <a:t>home f</a:t>
            </a:r>
            <a:r>
              <a:rPr lang="en-US" altLang="zh-CN" sz="2800" b="1" u="sng" dirty="0">
                <a:solidFill>
                  <a:srgbClr val="FF3300"/>
                </a:solidFill>
              </a:rPr>
              <a:t>or</a:t>
            </a:r>
            <a:r>
              <a:rPr lang="en-US" altLang="zh-CN" sz="2800" b="1" dirty="0">
                <a:solidFill>
                  <a:srgbClr val="0000CC"/>
                </a:solidFill>
              </a:rPr>
              <a:t> </a:t>
            </a:r>
            <a:r>
              <a:rPr lang="en-US" altLang="zh-CN" b="1" dirty="0"/>
              <a:t>`</a:t>
            </a:r>
            <a:r>
              <a:rPr lang="en-US" altLang="zh-CN" sz="2800" b="1" dirty="0">
                <a:solidFill>
                  <a:srgbClr val="0000CC"/>
                </a:solidFill>
              </a:rPr>
              <a:t>twelve days.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0000CC"/>
                </a:solidFill>
              </a:rPr>
              <a:t>3. Since it </a:t>
            </a:r>
            <a:r>
              <a:rPr lang="en-US" altLang="zh-CN" b="1" dirty="0"/>
              <a:t>`</a:t>
            </a:r>
            <a:r>
              <a:rPr lang="en-US" altLang="zh-CN" sz="2800" b="1" dirty="0">
                <a:solidFill>
                  <a:srgbClr val="0000CC"/>
                </a:solidFill>
              </a:rPr>
              <a:t>started, /it h</a:t>
            </a:r>
            <a:r>
              <a:rPr lang="en-US" altLang="zh-CN" sz="2800" b="1" u="sng" dirty="0">
                <a:solidFill>
                  <a:srgbClr val="FF3300"/>
                </a:solidFill>
              </a:rPr>
              <a:t>a</a:t>
            </a:r>
            <a:r>
              <a:rPr lang="en-US" altLang="zh-CN" sz="2800" b="1" dirty="0">
                <a:solidFill>
                  <a:srgbClr val="0000CC"/>
                </a:solidFill>
              </a:rPr>
              <a:t>s </a:t>
            </a:r>
            <a:r>
              <a:rPr lang="en-US" altLang="zh-CN" b="1" dirty="0"/>
              <a:t>`</a:t>
            </a:r>
            <a:r>
              <a:rPr lang="en-US" altLang="zh-CN" sz="2800" b="1" dirty="0">
                <a:solidFill>
                  <a:srgbClr val="0000CC"/>
                </a:solidFill>
              </a:rPr>
              <a:t>helped </a:t>
            </a:r>
            <a:r>
              <a:rPr lang="en-US" altLang="zh-CN" b="1" dirty="0"/>
              <a:t>`</a:t>
            </a:r>
            <a:r>
              <a:rPr lang="en-US" altLang="zh-CN" sz="2800" b="1" dirty="0">
                <a:solidFill>
                  <a:srgbClr val="0000CC"/>
                </a:solidFill>
              </a:rPr>
              <a:t>hundreds </a:t>
            </a:r>
            <a:r>
              <a:rPr lang="en-US" altLang="zh-CN" sz="2800" b="1" u="sng" dirty="0">
                <a:solidFill>
                  <a:srgbClr val="FF3300"/>
                </a:solidFill>
              </a:rPr>
              <a:t>o</a:t>
            </a:r>
            <a:r>
              <a:rPr lang="en-US" altLang="zh-CN" sz="2800" b="1" dirty="0">
                <a:solidFill>
                  <a:srgbClr val="0000CC"/>
                </a:solidFill>
              </a:rPr>
              <a:t>f          </a:t>
            </a:r>
            <a:r>
              <a:rPr lang="en-US" altLang="zh-CN" b="1" dirty="0"/>
              <a:t>`</a:t>
            </a:r>
            <a:r>
              <a:rPr lang="en-US" altLang="zh-CN" sz="2800" b="1" dirty="0">
                <a:solidFill>
                  <a:srgbClr val="0000CC"/>
                </a:solidFill>
              </a:rPr>
              <a:t>people </a:t>
            </a:r>
            <a:r>
              <a:rPr lang="en-US" altLang="zh-CN" b="1" dirty="0"/>
              <a:t>`</a:t>
            </a:r>
            <a:r>
              <a:rPr lang="en-US" altLang="zh-CN" sz="2800" b="1" dirty="0">
                <a:solidFill>
                  <a:srgbClr val="0000CC"/>
                </a:solidFill>
              </a:rPr>
              <a:t>return to work /</a:t>
            </a:r>
            <a:r>
              <a:rPr lang="en-US" altLang="zh-CN" sz="2800" b="1" u="sng" dirty="0">
                <a:solidFill>
                  <a:srgbClr val="FF3300"/>
                </a:solidFill>
              </a:rPr>
              <a:t>a</a:t>
            </a:r>
            <a:r>
              <a:rPr lang="en-US" altLang="zh-CN" sz="2800" b="1" dirty="0">
                <a:solidFill>
                  <a:srgbClr val="0000CC"/>
                </a:solidFill>
              </a:rPr>
              <a:t>nd </a:t>
            </a:r>
            <a:r>
              <a:rPr lang="en-US" altLang="zh-CN" b="1" dirty="0"/>
              <a:t>`</a:t>
            </a:r>
            <a:r>
              <a:rPr lang="en-US" altLang="zh-CN" sz="2800" b="1" dirty="0">
                <a:solidFill>
                  <a:srgbClr val="0000CC"/>
                </a:solidFill>
              </a:rPr>
              <a:t>live a </a:t>
            </a:r>
            <a:r>
              <a:rPr lang="en-US" altLang="zh-CN" b="1" dirty="0"/>
              <a:t>`</a:t>
            </a:r>
            <a:r>
              <a:rPr lang="en-US" altLang="zh-CN" sz="2800" b="1" dirty="0">
                <a:solidFill>
                  <a:srgbClr val="0000CC"/>
                </a:solidFill>
              </a:rPr>
              <a:t>normal life. </a:t>
            </a:r>
          </a:p>
        </p:txBody>
      </p:sp>
      <p:pic>
        <p:nvPicPr>
          <p:cNvPr id="19460" name="Picture 4" descr="连读符号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525" y="4438650"/>
            <a:ext cx="3587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" descr="连读符号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0288" y="4005263"/>
            <a:ext cx="3587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7" descr="连读符号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913" y="3933825"/>
            <a:ext cx="36036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8" descr="连读符号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4438" y="3429000"/>
            <a:ext cx="3587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9" descr="连读符号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413" y="2708275"/>
            <a:ext cx="433387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5" name="Picture 10" descr="TIP7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724525" y="0"/>
            <a:ext cx="3419475" cy="220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6" name="Text Box 11"/>
          <p:cNvSpPr txBox="1">
            <a:spLocks noChangeArrowheads="1"/>
          </p:cNvSpPr>
          <p:nvPr/>
        </p:nvSpPr>
        <p:spPr bwMode="auto">
          <a:xfrm>
            <a:off x="395288" y="333375"/>
            <a:ext cx="5400675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CC0000"/>
                </a:solidFill>
              </a:rPr>
              <a:t>4 Listen and read the following sentences with </a:t>
            </a:r>
            <a:r>
              <a:rPr lang="en-US" altLang="zh-CN" sz="2400" b="1" i="1">
                <a:solidFill>
                  <a:srgbClr val="CC0000"/>
                </a:solidFill>
              </a:rPr>
              <a:t>since</a:t>
            </a:r>
            <a:r>
              <a:rPr lang="en-US" altLang="zh-CN" sz="2400" b="1">
                <a:solidFill>
                  <a:srgbClr val="CC0000"/>
                </a:solidFill>
              </a:rPr>
              <a:t> and </a:t>
            </a:r>
            <a:r>
              <a:rPr lang="en-US" altLang="zh-CN" sz="2400" b="1" i="1">
                <a:solidFill>
                  <a:srgbClr val="CC0000"/>
                </a:solidFill>
              </a:rPr>
              <a:t>for</a:t>
            </a:r>
            <a:r>
              <a:rPr lang="en-US" altLang="zh-CN" sz="2400" b="1">
                <a:solidFill>
                  <a:srgbClr val="CC0000"/>
                </a:solidFill>
              </a:rPr>
              <a:t>, paying attention to the stress, weak form, liaison and pause. </a:t>
            </a:r>
          </a:p>
          <a:p>
            <a:pPr eaLnBrk="1" hangingPunct="1">
              <a:spcBef>
                <a:spcPct val="50000"/>
              </a:spcBef>
            </a:pPr>
            <a:endParaRPr lang="zh-CN" altLang="en-US" sz="2400"/>
          </a:p>
        </p:txBody>
      </p:sp>
      <p:sp>
        <p:nvSpPr>
          <p:cNvPr id="19467" name="Text Box 12"/>
          <p:cNvSpPr txBox="1">
            <a:spLocks noChangeArrowheads="1"/>
          </p:cNvSpPr>
          <p:nvPr/>
        </p:nvSpPr>
        <p:spPr bwMode="auto">
          <a:xfrm>
            <a:off x="6084888" y="981075"/>
            <a:ext cx="2303462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i="1">
                <a:solidFill>
                  <a:srgbClr val="FF00FF"/>
                </a:solidFill>
              </a:rPr>
              <a:t>Since</a:t>
            </a:r>
            <a:r>
              <a:rPr lang="en-US" altLang="zh-CN" b="1">
                <a:solidFill>
                  <a:srgbClr val="FF00FF"/>
                </a:solidFill>
              </a:rPr>
              <a:t> and </a:t>
            </a:r>
            <a:r>
              <a:rPr lang="en-US" altLang="zh-CN" b="1" i="1">
                <a:solidFill>
                  <a:srgbClr val="FF00FF"/>
                </a:solidFill>
              </a:rPr>
              <a:t>for </a:t>
            </a:r>
            <a:r>
              <a:rPr lang="en-US" altLang="zh-CN" b="1">
                <a:solidFill>
                  <a:srgbClr val="FF00FF"/>
                </a:solidFill>
              </a:rPr>
              <a:t>are often unstressed in a sentence.</a:t>
            </a:r>
          </a:p>
        </p:txBody>
      </p:sp>
      <p:pic>
        <p:nvPicPr>
          <p:cNvPr id="14" name="p20-4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4929188"/>
            <a:ext cx="4381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149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68313" y="549275"/>
            <a:ext cx="18716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07950" y="404813"/>
            <a:ext cx="17843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0000CC"/>
                </a:solidFill>
              </a:rPr>
              <a:t>We learn:</a:t>
            </a:r>
            <a:endParaRPr lang="zh-CN" altLang="en-US" b="1" dirty="0">
              <a:solidFill>
                <a:srgbClr val="0000CC"/>
              </a:solidFill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786186" y="517525"/>
            <a:ext cx="7129462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US" altLang="zh-CN" b="1" dirty="0">
                <a:solidFill>
                  <a:srgbClr val="FF3300"/>
                </a:solidFill>
              </a:rPr>
              <a:t>Some words:</a:t>
            </a:r>
            <a:r>
              <a:rPr lang="en-US" altLang="zh-CN" b="1" dirty="0">
                <a:solidFill>
                  <a:srgbClr val="FF9900"/>
                </a:solidFill>
              </a:rPr>
              <a:t> </a:t>
            </a:r>
            <a:r>
              <a:rPr lang="en-US" altLang="zh-CN" b="1" dirty="0">
                <a:solidFill>
                  <a:srgbClr val="0000CC"/>
                </a:solidFill>
              </a:rPr>
              <a:t>program, homeless, manage, treatment,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 dirty="0">
                <a:solidFill>
                  <a:srgbClr val="0000CC"/>
                </a:solidFill>
              </a:rPr>
              <a:t>                             training, immediately, secretary, helper,                      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 dirty="0">
                <a:solidFill>
                  <a:srgbClr val="0000CC"/>
                </a:solidFill>
              </a:rPr>
              <a:t>                             club, engineer, wound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 dirty="0">
                <a:solidFill>
                  <a:srgbClr val="FF3300"/>
                </a:solidFill>
              </a:rPr>
              <a:t>2.</a:t>
            </a:r>
            <a:r>
              <a:rPr lang="en-US" altLang="zh-CN" b="1" dirty="0">
                <a:solidFill>
                  <a:srgbClr val="FF9900"/>
                </a:solidFill>
              </a:rPr>
              <a:t> </a:t>
            </a:r>
            <a:r>
              <a:rPr lang="en-US" altLang="zh-CN" b="1" dirty="0">
                <a:solidFill>
                  <a:srgbClr val="FF3300"/>
                </a:solidFill>
              </a:rPr>
              <a:t>Some </a:t>
            </a:r>
            <a:r>
              <a:rPr lang="en-US" altLang="zh-CN" b="1" dirty="0" err="1">
                <a:solidFill>
                  <a:srgbClr val="FF3300"/>
                </a:solidFill>
              </a:rPr>
              <a:t>phrases:</a:t>
            </a:r>
            <a:r>
              <a:rPr lang="en-US" altLang="zh-CN" b="1" dirty="0" err="1">
                <a:solidFill>
                  <a:srgbClr val="0000CC"/>
                </a:solidFill>
              </a:rPr>
              <a:t>offer</a:t>
            </a:r>
            <a:r>
              <a:rPr lang="en-US" altLang="zh-CN" b="1" dirty="0">
                <a:solidFill>
                  <a:srgbClr val="FF9900"/>
                </a:solidFill>
              </a:rPr>
              <a:t> </a:t>
            </a:r>
            <a:r>
              <a:rPr lang="en-US" altLang="zh-CN" b="1" dirty="0" err="1">
                <a:solidFill>
                  <a:srgbClr val="0000CC"/>
                </a:solidFill>
              </a:rPr>
              <a:t>sb</a:t>
            </a:r>
            <a:r>
              <a:rPr lang="en-US" altLang="zh-CN" b="1" dirty="0">
                <a:solidFill>
                  <a:srgbClr val="0000CC"/>
                </a:solidFill>
              </a:rPr>
              <a:t> </a:t>
            </a:r>
            <a:r>
              <a:rPr lang="en-US" altLang="zh-CN" b="1" dirty="0" err="1">
                <a:solidFill>
                  <a:srgbClr val="0000CC"/>
                </a:solidFill>
              </a:rPr>
              <a:t>sth</a:t>
            </a:r>
            <a:r>
              <a:rPr lang="en-US" altLang="zh-CN" b="1" dirty="0">
                <a:solidFill>
                  <a:srgbClr val="0000CC"/>
                </a:solidFill>
              </a:rPr>
              <a:t>;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 dirty="0">
                <a:solidFill>
                  <a:srgbClr val="0000CC"/>
                </a:solidFill>
              </a:rPr>
              <a:t>                             provide … with…</a:t>
            </a:r>
            <a:endParaRPr lang="en-US" altLang="zh-CN" b="1" dirty="0">
              <a:solidFill>
                <a:srgbClr val="FF99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CN" b="1" dirty="0">
                <a:solidFill>
                  <a:srgbClr val="FF3300"/>
                </a:solidFill>
              </a:rPr>
              <a:t>3. Some sentences 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 dirty="0">
                <a:solidFill>
                  <a:srgbClr val="FF3300"/>
                </a:solidFill>
              </a:rPr>
              <a:t>     </a:t>
            </a:r>
            <a:r>
              <a:rPr lang="en-US" altLang="zh-CN" b="1" dirty="0">
                <a:solidFill>
                  <a:srgbClr val="0000CC"/>
                </a:solidFill>
              </a:rPr>
              <a:t>(1)</a:t>
            </a:r>
            <a:r>
              <a:rPr lang="en-US" altLang="zh-CN" b="1" dirty="0">
                <a:solidFill>
                  <a:srgbClr val="FF3300"/>
                </a:solidFill>
              </a:rPr>
              <a:t> </a:t>
            </a:r>
            <a:r>
              <a:rPr lang="en-US" altLang="zh-CN" b="1" dirty="0">
                <a:solidFill>
                  <a:srgbClr val="0000CC"/>
                </a:solidFill>
              </a:rPr>
              <a:t>Well, once they find people in need, they decide on suitable ways to offer them help.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 dirty="0">
                <a:solidFill>
                  <a:srgbClr val="0000CC"/>
                </a:solidFill>
              </a:rPr>
              <a:t>     (2)The program also provides them with job training so that they can find jobs again.</a:t>
            </a:r>
            <a:r>
              <a:rPr lang="en-US" altLang="zh-CN" dirty="0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80591" y="4708526"/>
            <a:ext cx="1584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0000CC"/>
                </a:solidFill>
              </a:rPr>
              <a:t>We can: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979613" y="4724400"/>
            <a:ext cx="6696075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GB" altLang="en-US" b="1" dirty="0">
                <a:solidFill>
                  <a:srgbClr val="FF3300"/>
                </a:solidFill>
              </a:rPr>
              <a:t>1.</a:t>
            </a:r>
            <a:r>
              <a:rPr lang="en-US" altLang="zh-CN" b="1" dirty="0">
                <a:solidFill>
                  <a:srgbClr val="FF3300"/>
                </a:solidFill>
              </a:rPr>
              <a:t>Use </a:t>
            </a:r>
            <a:r>
              <a:rPr lang="en-GB" altLang="en-US" b="1" dirty="0">
                <a:solidFill>
                  <a:srgbClr val="FF3300"/>
                </a:solidFill>
              </a:rPr>
              <a:t>the </a:t>
            </a:r>
            <a:r>
              <a:rPr lang="en-GB" altLang="zh-CN" b="1" dirty="0">
                <a:solidFill>
                  <a:srgbClr val="FF3300"/>
                </a:solidFill>
              </a:rPr>
              <a:t>P</a:t>
            </a:r>
            <a:r>
              <a:rPr lang="en-GB" altLang="en-US" b="1" dirty="0">
                <a:solidFill>
                  <a:srgbClr val="FF3300"/>
                </a:solidFill>
              </a:rPr>
              <a:t>resent </a:t>
            </a:r>
            <a:r>
              <a:rPr lang="en-US" altLang="zh-CN" b="1" dirty="0">
                <a:solidFill>
                  <a:srgbClr val="FF3300"/>
                </a:solidFill>
              </a:rPr>
              <a:t>P</a:t>
            </a:r>
            <a:r>
              <a:rPr lang="en-GB" altLang="en-US" b="1" dirty="0" err="1">
                <a:solidFill>
                  <a:srgbClr val="FF3300"/>
                </a:solidFill>
              </a:rPr>
              <a:t>erfect</a:t>
            </a:r>
            <a:r>
              <a:rPr lang="en-GB" altLang="en-US" b="1" dirty="0">
                <a:solidFill>
                  <a:srgbClr val="FF3300"/>
                </a:solidFill>
              </a:rPr>
              <a:t> </a:t>
            </a:r>
            <a:r>
              <a:rPr lang="en-US" altLang="zh-CN" b="1" dirty="0">
                <a:solidFill>
                  <a:srgbClr val="FF3300"/>
                </a:solidFill>
              </a:rPr>
              <a:t>T</a:t>
            </a:r>
            <a:r>
              <a:rPr lang="en-GB" altLang="en-US" b="1" dirty="0" err="1">
                <a:solidFill>
                  <a:srgbClr val="FF3300"/>
                </a:solidFill>
              </a:rPr>
              <a:t>ense</a:t>
            </a:r>
            <a:r>
              <a:rPr lang="en-GB" altLang="en-US" b="1" dirty="0">
                <a:solidFill>
                  <a:srgbClr val="FF3300"/>
                </a:solidFill>
              </a:rPr>
              <a:t> with </a:t>
            </a:r>
            <a:r>
              <a:rPr lang="en-GB" altLang="en-US" b="1" i="1" dirty="0">
                <a:solidFill>
                  <a:srgbClr val="FF3300"/>
                </a:solidFill>
              </a:rPr>
              <a:t>for</a:t>
            </a:r>
            <a:r>
              <a:rPr lang="en-GB" altLang="zh-CN" b="1" dirty="0">
                <a:solidFill>
                  <a:srgbClr val="FF3300"/>
                </a:solidFill>
              </a:rPr>
              <a:t> and</a:t>
            </a:r>
            <a:r>
              <a:rPr lang="en-GB" altLang="en-US" b="1" dirty="0">
                <a:solidFill>
                  <a:srgbClr val="FF3300"/>
                </a:solidFill>
              </a:rPr>
              <a:t> </a:t>
            </a:r>
            <a:r>
              <a:rPr lang="en-GB" altLang="en-US" b="1" i="1" dirty="0">
                <a:solidFill>
                  <a:srgbClr val="FF3300"/>
                </a:solidFill>
              </a:rPr>
              <a:t>since</a:t>
            </a:r>
            <a:r>
              <a:rPr lang="en-US" altLang="zh-CN" b="1" i="1" dirty="0">
                <a:solidFill>
                  <a:srgbClr val="FF3300"/>
                </a:solidFill>
              </a:rPr>
              <a:t> </a:t>
            </a:r>
            <a:r>
              <a:rPr lang="en-US" altLang="zh-CN" b="1" dirty="0">
                <a:solidFill>
                  <a:srgbClr val="FF3300"/>
                </a:solidFill>
              </a:rPr>
              <a:t>and tell a story in different ways</a:t>
            </a:r>
            <a:r>
              <a:rPr lang="en-US" altLang="zh-CN" b="1" i="1" dirty="0">
                <a:solidFill>
                  <a:srgbClr val="FF3300"/>
                </a:solidFill>
              </a:rPr>
              <a:t>.</a:t>
            </a:r>
          </a:p>
          <a:p>
            <a:pPr eaLnBrk="1" hangingPunct="1"/>
            <a:r>
              <a:rPr lang="en-GB" altLang="en-US" b="1" dirty="0">
                <a:solidFill>
                  <a:srgbClr val="0000CC"/>
                </a:solidFill>
              </a:rPr>
              <a:t>(1)</a:t>
            </a:r>
            <a:r>
              <a:rPr lang="en-US" altLang="zh-CN" b="1" dirty="0">
                <a:solidFill>
                  <a:srgbClr val="0000CC"/>
                </a:solidFill>
              </a:rPr>
              <a:t>His father died in 1992</a:t>
            </a:r>
            <a:r>
              <a:rPr lang="en-GB" altLang="en-US" b="1" dirty="0">
                <a:solidFill>
                  <a:srgbClr val="0000CC"/>
                </a:solidFill>
              </a:rPr>
              <a:t>.</a:t>
            </a:r>
          </a:p>
          <a:p>
            <a:pPr eaLnBrk="1" hangingPunct="1"/>
            <a:r>
              <a:rPr lang="en-GB" altLang="en-US" b="1" dirty="0">
                <a:solidFill>
                  <a:srgbClr val="0000CC"/>
                </a:solidFill>
              </a:rPr>
              <a:t>(2)</a:t>
            </a:r>
            <a:r>
              <a:rPr lang="en-US" altLang="zh-CN" b="1" dirty="0">
                <a:solidFill>
                  <a:srgbClr val="0000CC"/>
                </a:solidFill>
              </a:rPr>
              <a:t>His father has been dead for many years</a:t>
            </a:r>
            <a:r>
              <a:rPr lang="en-GB" altLang="en-US" b="1" dirty="0">
                <a:solidFill>
                  <a:srgbClr val="0000CC"/>
                </a:solidFill>
              </a:rPr>
              <a:t>.</a:t>
            </a:r>
            <a:endParaRPr lang="en-GB" altLang="zh-CN" b="1" dirty="0">
              <a:solidFill>
                <a:srgbClr val="0000CC"/>
              </a:solidFill>
            </a:endParaRPr>
          </a:p>
          <a:p>
            <a:pPr eaLnBrk="1" hangingPunct="1"/>
            <a:r>
              <a:rPr lang="en-US" altLang="zh-CN" b="1" dirty="0">
                <a:solidFill>
                  <a:srgbClr val="0000CC"/>
                </a:solidFill>
              </a:rPr>
              <a:t>(3)His father has been dead since 1992.</a:t>
            </a:r>
            <a:endParaRPr lang="en-GB" altLang="en-US" b="1" dirty="0">
              <a:solidFill>
                <a:srgbClr val="0000CC"/>
              </a:solidFill>
            </a:endParaRPr>
          </a:p>
          <a:p>
            <a:pPr eaLnBrk="1" hangingPunct="1"/>
            <a:r>
              <a:rPr lang="en-GB" altLang="en-US" b="1" dirty="0">
                <a:solidFill>
                  <a:srgbClr val="FF3300"/>
                </a:solidFill>
              </a:rPr>
              <a:t>2. Learn to help homeless people.</a:t>
            </a:r>
            <a:endParaRPr lang="zh-CN" altLang="en-US" b="1" dirty="0">
              <a:solidFill>
                <a:srgbClr val="FF33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59583" y="-8731"/>
            <a:ext cx="19383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/>
              <a:t>Summary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u=176373768,1655459010&amp;fm=23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420938"/>
            <a:ext cx="3997325" cy="443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homeless peopl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420938"/>
            <a:ext cx="4572000" cy="443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755650" y="692150"/>
            <a:ext cx="75596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5400" b="1">
                <a:solidFill>
                  <a:srgbClr val="CC0000"/>
                </a:solidFill>
              </a:rPr>
              <a:t>homeless people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50825" y="765175"/>
            <a:ext cx="8208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 sz="240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79388" y="476250"/>
            <a:ext cx="8642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/>
              <a:t> </a:t>
            </a:r>
            <a:endParaRPr lang="zh-CN" altLang="en-US" b="1">
              <a:solidFill>
                <a:srgbClr val="003300"/>
              </a:solidFill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28625" y="1714500"/>
            <a:ext cx="8212138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US" altLang="zh-CN" sz="3200" b="1" dirty="0">
                <a:solidFill>
                  <a:srgbClr val="0000CC"/>
                </a:solidFill>
              </a:rPr>
              <a:t>1.Read 1a.</a:t>
            </a:r>
          </a:p>
          <a:p>
            <a:pPr marL="342900" indent="-342900"/>
            <a:r>
              <a:rPr lang="en-US" altLang="zh-CN" sz="3200" b="1" dirty="0">
                <a:solidFill>
                  <a:srgbClr val="0000CC"/>
                </a:solidFill>
              </a:rPr>
              <a:t>2.Memorize the useful expressions  and key sentences which we learn today.</a:t>
            </a:r>
          </a:p>
          <a:p>
            <a:pPr marL="342900" indent="-342900"/>
            <a:r>
              <a:rPr lang="en-US" altLang="zh-CN" sz="3200" b="1" dirty="0">
                <a:solidFill>
                  <a:srgbClr val="0000CC"/>
                </a:solidFill>
              </a:rPr>
              <a:t>3.Finish Section B in your workbook.</a:t>
            </a:r>
          </a:p>
          <a:p>
            <a:pPr marL="342900" indent="-342900"/>
            <a:r>
              <a:rPr lang="en-US" altLang="zh-CN" sz="3200" b="1" dirty="0">
                <a:solidFill>
                  <a:srgbClr val="0000CC"/>
                </a:solidFill>
              </a:rPr>
              <a:t>4.Preview Section C</a:t>
            </a:r>
            <a:r>
              <a:rPr lang="en-US" altLang="zh-CN" sz="3200" b="1" dirty="0" smtClean="0">
                <a:solidFill>
                  <a:srgbClr val="0000CC"/>
                </a:solidFill>
              </a:rPr>
              <a:t>. </a:t>
            </a:r>
            <a:endParaRPr lang="en-US" altLang="zh-CN" sz="3200" b="1" dirty="0">
              <a:solidFill>
                <a:srgbClr val="0000CC"/>
              </a:solidFill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714625" y="571500"/>
            <a:ext cx="36163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400" b="1" dirty="0">
                <a:solidFill>
                  <a:srgbClr val="FF00FF"/>
                </a:solidFill>
              </a:rPr>
              <a:t>Homework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omeless people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18200" y="0"/>
            <a:ext cx="3225800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427538" y="3357563"/>
            <a:ext cx="30241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people</a:t>
            </a:r>
            <a:r>
              <a:rPr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in need</a:t>
            </a:r>
            <a:endParaRPr lang="en-US" altLang="zh-CN" sz="2800" b="1" dirty="0">
              <a:solidFill>
                <a:srgbClr val="99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95288" y="6021388"/>
            <a:ext cx="7956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provide</a:t>
            </a:r>
            <a:r>
              <a:rPr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dirty="0">
                <a:latin typeface="Times New Roman" panose="02020603050405020304" pitchFamily="18" charset="0"/>
              </a:rPr>
              <a:t>sb.</a:t>
            </a:r>
            <a:r>
              <a:rPr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with</a:t>
            </a:r>
            <a:r>
              <a:rPr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sth</a:t>
            </a:r>
            <a:r>
              <a:rPr lang="en-US" altLang="zh-CN" sz="2800" b="1" dirty="0">
                <a:latin typeface="Times New Roman" panose="02020603050405020304" pitchFamily="18" charset="0"/>
              </a:rPr>
              <a:t>.</a:t>
            </a:r>
            <a:r>
              <a:rPr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provide</a:t>
            </a:r>
            <a:r>
              <a:rPr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sth</a:t>
            </a:r>
            <a:r>
              <a:rPr lang="en-US" altLang="zh-CN" sz="2800" b="1" dirty="0">
                <a:latin typeface="Times New Roman" panose="02020603050405020304" pitchFamily="18" charset="0"/>
              </a:rPr>
              <a:t>.</a:t>
            </a:r>
            <a:r>
              <a:rPr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for</a:t>
            </a:r>
            <a:r>
              <a:rPr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dirty="0">
                <a:latin typeface="Times New Roman" panose="02020603050405020304" pitchFamily="18" charset="0"/>
              </a:rPr>
              <a:t>sb.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23850" y="404813"/>
            <a:ext cx="5410200" cy="1066800"/>
          </a:xfrm>
          <a:prstGeom prst="rect">
            <a:avLst/>
          </a:prstGeom>
          <a:solidFill>
            <a:srgbClr val="FF00FF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/>
              <a:t>The world has changed for the better.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0" y="1700213"/>
            <a:ext cx="6121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</a:rPr>
              <a:t>program</a:t>
            </a:r>
            <a:r>
              <a:rPr lang="en-US" altLang="zh-CN" sz="2800" b="1" dirty="0"/>
              <a:t> n.</a:t>
            </a:r>
            <a:r>
              <a:rPr lang="zh-CN" altLang="en-US" sz="2800" b="1" dirty="0"/>
              <a:t>节目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187450" y="2924175"/>
            <a:ext cx="64801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</a:rPr>
              <a:t>manage</a:t>
            </a:r>
            <a:r>
              <a:rPr lang="en-US" altLang="zh-CN" sz="2800" b="1" dirty="0"/>
              <a:t>                      </a:t>
            </a:r>
            <a:r>
              <a:rPr lang="en-US" altLang="zh-CN" sz="2400" b="1" dirty="0"/>
              <a:t>v.</a:t>
            </a:r>
            <a:r>
              <a:rPr lang="zh-CN" altLang="en-US" sz="2400" b="1" dirty="0"/>
              <a:t>完成，能解决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446338" y="4221163"/>
            <a:ext cx="66976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</a:rPr>
              <a:t>offer</a:t>
            </a:r>
            <a:r>
              <a:rPr lang="en-US" altLang="zh-CN" sz="2800" b="1" dirty="0"/>
              <a:t> sb. </a:t>
            </a:r>
            <a:r>
              <a:rPr lang="en-US" altLang="zh-CN" sz="2800" b="1" dirty="0" err="1"/>
              <a:t>sth</a:t>
            </a:r>
            <a:r>
              <a:rPr lang="en-US" altLang="zh-CN" sz="2800" b="1" dirty="0"/>
              <a:t>.=offer </a:t>
            </a:r>
            <a:r>
              <a:rPr lang="en-US" altLang="zh-CN" sz="2800" b="1" dirty="0" err="1"/>
              <a:t>sth</a:t>
            </a:r>
            <a:r>
              <a:rPr lang="en-US" altLang="zh-CN" sz="2800" b="1" dirty="0"/>
              <a:t>. to sb. 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539750" y="5157788"/>
            <a:ext cx="48958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medical </a:t>
            </a:r>
            <a:r>
              <a:rPr lang="en-US" altLang="zh-CN" sz="2800" b="1" dirty="0">
                <a:solidFill>
                  <a:srgbClr val="FF0000"/>
                </a:solidFill>
              </a:rPr>
              <a:t>treatment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5364163" y="5084763"/>
            <a:ext cx="31686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/>
              <a:t>job </a:t>
            </a:r>
            <a:r>
              <a:rPr lang="en-US" altLang="zh-CN" sz="2800" b="1">
                <a:solidFill>
                  <a:srgbClr val="FF0000"/>
                </a:solidFill>
              </a:rPr>
              <a:t>training</a:t>
            </a:r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5435600" y="1916113"/>
            <a:ext cx="504825" cy="792162"/>
          </a:xfrm>
          <a:prstGeom prst="curvedLeftArrow">
            <a:avLst>
              <a:gd name="adj1" fmla="val 31384"/>
              <a:gd name="adj2" fmla="val 627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468313" y="2636838"/>
            <a:ext cx="719137" cy="720725"/>
          </a:xfrm>
          <a:prstGeom prst="curvedRightArrow">
            <a:avLst>
              <a:gd name="adj1" fmla="val 20044"/>
              <a:gd name="adj2" fmla="val 40088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>
            <a:off x="7380288" y="3141663"/>
            <a:ext cx="647700" cy="792162"/>
          </a:xfrm>
          <a:prstGeom prst="curvedLeftArrow">
            <a:avLst>
              <a:gd name="adj1" fmla="val 24461"/>
              <a:gd name="adj2" fmla="val 48922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58" name="AutoShape 14"/>
          <p:cNvSpPr>
            <a:spLocks noChangeArrowheads="1"/>
          </p:cNvSpPr>
          <p:nvPr/>
        </p:nvSpPr>
        <p:spPr bwMode="auto">
          <a:xfrm>
            <a:off x="5580063" y="3860800"/>
            <a:ext cx="287337" cy="504825"/>
          </a:xfrm>
          <a:prstGeom prst="upDownArrow">
            <a:avLst>
              <a:gd name="adj1" fmla="val 50000"/>
              <a:gd name="adj2" fmla="val 351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6159" name="AutoShape 15"/>
          <p:cNvSpPr>
            <a:spLocks noChangeArrowheads="1"/>
          </p:cNvSpPr>
          <p:nvPr/>
        </p:nvSpPr>
        <p:spPr bwMode="auto">
          <a:xfrm rot="-6197862">
            <a:off x="7957344" y="5155407"/>
            <a:ext cx="935037" cy="793750"/>
          </a:xfrm>
          <a:prstGeom prst="curvedUpArrow">
            <a:avLst>
              <a:gd name="adj1" fmla="val 23560"/>
              <a:gd name="adj2" fmla="val 4712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60" name="AutoShape 16"/>
          <p:cNvSpPr>
            <a:spLocks noChangeArrowheads="1"/>
          </p:cNvSpPr>
          <p:nvPr/>
        </p:nvSpPr>
        <p:spPr bwMode="auto">
          <a:xfrm>
            <a:off x="3276600" y="4797425"/>
            <a:ext cx="358775" cy="358775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vert="eaVert" wrap="none" anchor="ctr"/>
          <a:lstStyle/>
          <a:p>
            <a:endParaRPr lang="zh-CN" altLang="en-US"/>
          </a:p>
        </p:txBody>
      </p:sp>
      <p:pic>
        <p:nvPicPr>
          <p:cNvPr id="4113" name="Picture 17" descr="2014-02-10_17-53-36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343900" y="6169025"/>
            <a:ext cx="8001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1692275" y="2349500"/>
            <a:ext cx="3505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homeless</a:t>
            </a:r>
            <a:r>
              <a:rPr lang="en-US" altLang="zh-CN" sz="2800" dirty="0">
                <a:solidFill>
                  <a:srgbClr val="FF0000"/>
                </a:solidFill>
              </a:rPr>
              <a:t> </a:t>
            </a:r>
            <a:r>
              <a:rPr lang="en-US" altLang="zh-CN" sz="2800" b="1" dirty="0">
                <a:latin typeface="Times New Roman" panose="02020603050405020304" pitchFamily="18" charset="0"/>
              </a:rPr>
              <a:t>people</a:t>
            </a:r>
          </a:p>
        </p:txBody>
      </p:sp>
      <p:pic>
        <p:nvPicPr>
          <p:cNvPr id="6165" name="Picture 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43213" y="1700213"/>
            <a:ext cx="25923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7" name="Picture 2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43213" y="2924175"/>
            <a:ext cx="17748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770" decel="100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770" decel="100000"/>
                                        <p:tgtEl>
                                          <p:spTgt spid="614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0" dur="77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2" dur="77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148" grpId="0" autoUpdateAnimBg="0"/>
      <p:bldP spid="6149" grpId="0" animBg="1" autoUpdateAnimBg="0"/>
      <p:bldP spid="6150" grpId="0" autoUpdateAnimBg="0"/>
      <p:bldP spid="6151" grpId="0" autoUpdateAnimBg="0"/>
      <p:bldP spid="6152" grpId="0" autoUpdateAnimBg="0"/>
      <p:bldP spid="6153" grpId="0" autoUpdateAnimBg="0"/>
      <p:bldP spid="6154" grpId="0" autoUpdateAnimBg="0"/>
      <p:bldP spid="6155" grpId="0" animBg="1"/>
      <p:bldP spid="6156" grpId="0" animBg="1"/>
      <p:bldP spid="6157" grpId="0" animBg="1"/>
      <p:bldP spid="6158" grpId="0" animBg="1"/>
      <p:bldP spid="6159" grpId="0" animBg="1"/>
      <p:bldP spid="6160" grpId="0" animBg="1"/>
      <p:bldP spid="616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95288" y="404813"/>
            <a:ext cx="7993062" cy="576262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95288" y="404813"/>
            <a:ext cx="7920037" cy="586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0000CC"/>
                </a:solidFill>
              </a:rPr>
              <a:t>1b Listen to 1a and mark </a:t>
            </a:r>
            <a:r>
              <a:rPr lang="en-US" altLang="zh-CN" sz="2800" b="1" dirty="0">
                <a:solidFill>
                  <a:srgbClr val="FF0000"/>
                </a:solidFill>
              </a:rPr>
              <a:t>T(true)</a:t>
            </a:r>
            <a:r>
              <a:rPr lang="en-US" altLang="zh-CN" sz="2800" b="1" dirty="0">
                <a:solidFill>
                  <a:srgbClr val="0000CC"/>
                </a:solidFill>
              </a:rPr>
              <a:t> or </a:t>
            </a:r>
            <a:r>
              <a:rPr lang="en-US" altLang="zh-CN" sz="2800" b="1" dirty="0">
                <a:solidFill>
                  <a:srgbClr val="FF0000"/>
                </a:solidFill>
              </a:rPr>
              <a:t>F(False).</a:t>
            </a:r>
            <a:r>
              <a:rPr lang="en-US" altLang="zh-CN" sz="2800" b="1" dirty="0">
                <a:solidFill>
                  <a:srgbClr val="663300"/>
                </a:solidFill>
              </a:rPr>
              <a:t> 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US" altLang="zh-CN" sz="2800" b="1" dirty="0">
                <a:solidFill>
                  <a:srgbClr val="663300"/>
                </a:solidFill>
              </a:rPr>
              <a:t>Maria and Jane are talking about a program in China . (    ) 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US" altLang="zh-CN" sz="2800" b="1" dirty="0">
                <a:solidFill>
                  <a:srgbClr val="663300"/>
                </a:solidFill>
              </a:rPr>
              <a:t>The program helps the homeless people in many ways . (   ) 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US" altLang="zh-CN" sz="2800" b="1" dirty="0">
                <a:solidFill>
                  <a:srgbClr val="663300"/>
                </a:solidFill>
              </a:rPr>
              <a:t>The program also trains those people in need to help them find jobs again . (   ) 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US" altLang="zh-CN" sz="2800" b="1" dirty="0">
                <a:solidFill>
                  <a:srgbClr val="663300"/>
                </a:solidFill>
              </a:rPr>
              <a:t> It is important to let homeless people feel good about themselves . (   ) 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US" altLang="zh-CN" sz="2800" b="1" dirty="0">
                <a:solidFill>
                  <a:srgbClr val="663300"/>
                </a:solidFill>
              </a:rPr>
              <a:t>The world has not changed people’s lives (   ) 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627313" y="1557338"/>
            <a:ext cx="3587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900113" y="5805488"/>
            <a:ext cx="3587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059113" y="2565400"/>
            <a:ext cx="2159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219700" y="4724400"/>
            <a:ext cx="2159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6877050" y="3644900"/>
            <a:ext cx="2159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T</a:t>
            </a:r>
          </a:p>
        </p:txBody>
      </p:sp>
      <p:pic>
        <p:nvPicPr>
          <p:cNvPr id="11" name="p19-1a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063" y="428625"/>
            <a:ext cx="509587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" dur="66482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8196" grpId="0" autoUpdateAnimBg="0"/>
      <p:bldP spid="8197" grpId="0" autoUpdateAnimBg="0"/>
      <p:bldP spid="8198" grpId="0" autoUpdateAnimBg="0"/>
      <p:bldP spid="8199" grpId="0" autoUpdateAnimBg="0"/>
      <p:bldP spid="820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179512" y="790811"/>
            <a:ext cx="8804275" cy="5068416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CN" altLang="en-US" sz="3600" b="1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1c Read 1a and fill in the blanks .</a:t>
            </a:r>
            <a:r>
              <a:rPr lang="zh-C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</a:p>
          <a:p>
            <a:pPr marL="0" indent="0" algn="just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CN" altLang="en-US" b="1" dirty="0" smtClean="0">
                <a:solidFill>
                  <a:schemeClr val="accent2"/>
                </a:solidFill>
              </a:rPr>
              <a:t>     There is a wonderful program that helps </a:t>
            </a:r>
            <a:r>
              <a:rPr lang="zh-CN" altLang="en-US" b="1" u="sng" dirty="0" smtClean="0">
                <a:solidFill>
                  <a:schemeClr val="accent2"/>
                </a:solidFill>
              </a:rPr>
              <a:t>              </a:t>
            </a:r>
            <a:r>
              <a:rPr lang="zh-CN" altLang="en-US" b="1" dirty="0" smtClean="0">
                <a:solidFill>
                  <a:schemeClr val="accent2"/>
                </a:solidFill>
              </a:rPr>
              <a:t> __________people in Canada. The program not only  </a:t>
            </a:r>
            <a:r>
              <a:rPr lang="zh-CN" altLang="en-US" b="1" u="sng" dirty="0" smtClean="0">
                <a:solidFill>
                  <a:schemeClr val="accent2"/>
                </a:solidFill>
              </a:rPr>
              <a:t>__________</a:t>
            </a:r>
            <a:r>
              <a:rPr lang="zh-CN" altLang="en-US" b="1" dirty="0" smtClean="0">
                <a:solidFill>
                  <a:schemeClr val="accent2"/>
                </a:solidFill>
              </a:rPr>
              <a:t> </a:t>
            </a:r>
            <a:r>
              <a:rPr lang="en-US" altLang="zh-CN" b="1" dirty="0" smtClean="0">
                <a:solidFill>
                  <a:schemeClr val="accent2"/>
                </a:solidFill>
              </a:rPr>
              <a:t>enough</a:t>
            </a:r>
            <a:r>
              <a:rPr lang="zh-CN" altLang="en-US" b="1" dirty="0" smtClean="0">
                <a:solidFill>
                  <a:schemeClr val="accent2"/>
                </a:solidFill>
              </a:rPr>
              <a:t> food,</a:t>
            </a:r>
            <a:r>
              <a:rPr lang="zh-CN" altLang="en-US" b="1" u="sng" dirty="0" smtClean="0">
                <a:solidFill>
                  <a:schemeClr val="accent2"/>
                </a:solidFill>
              </a:rPr>
              <a:t> </a:t>
            </a:r>
            <a:r>
              <a:rPr lang="zh-CN" altLang="en-US" b="1" dirty="0" smtClean="0">
                <a:solidFill>
                  <a:schemeClr val="accent2"/>
                </a:solidFill>
              </a:rPr>
              <a:t>_______</a:t>
            </a:r>
            <a:r>
              <a:rPr lang="en-US" altLang="zh-CN" b="1" dirty="0" smtClean="0">
                <a:solidFill>
                  <a:schemeClr val="accent2"/>
                </a:solidFill>
              </a:rPr>
              <a:t>_________</a:t>
            </a:r>
            <a:r>
              <a:rPr lang="zh-CN" altLang="en-US" b="1" dirty="0" smtClean="0">
                <a:solidFill>
                  <a:schemeClr val="accent2"/>
                </a:solidFill>
              </a:rPr>
              <a:t>and homes for the homeless people, but also  </a:t>
            </a:r>
            <a:r>
              <a:rPr lang="zh-CN" altLang="en-US" b="1" u="sng" dirty="0" smtClean="0">
                <a:solidFill>
                  <a:schemeClr val="accent2"/>
                </a:solidFill>
              </a:rPr>
              <a:t>_______</a:t>
            </a:r>
            <a:r>
              <a:rPr lang="zh-CN" altLang="en-US" b="1" dirty="0" smtClean="0">
                <a:solidFill>
                  <a:schemeClr val="accent2"/>
                </a:solidFill>
              </a:rPr>
              <a:t> them in order to help them</a:t>
            </a:r>
            <a:r>
              <a:rPr lang="zh-CN" altLang="en-US" b="1" u="sng" dirty="0" smtClean="0">
                <a:solidFill>
                  <a:schemeClr val="accent2"/>
                </a:solidFill>
              </a:rPr>
              <a:t>________________</a:t>
            </a:r>
            <a:r>
              <a:rPr lang="zh-CN" altLang="en-US" b="1" dirty="0" smtClean="0">
                <a:solidFill>
                  <a:schemeClr val="accent2"/>
                </a:solidFill>
              </a:rPr>
              <a:t>again. Thanks to the program, the homeless people feel ____</a:t>
            </a:r>
            <a:r>
              <a:rPr lang="zh-CN" altLang="en-US" b="1" u="sng" dirty="0" smtClean="0">
                <a:solidFill>
                  <a:schemeClr val="accent2"/>
                </a:solidFill>
              </a:rPr>
              <a:t>___</a:t>
            </a:r>
            <a:r>
              <a:rPr lang="zh-CN" altLang="en-US" b="1" dirty="0" smtClean="0">
                <a:solidFill>
                  <a:schemeClr val="accent2"/>
                </a:solidFill>
              </a:rPr>
              <a:t>about themselves.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79512" y="1827449"/>
            <a:ext cx="228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homeless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598987" y="2403711"/>
            <a:ext cx="2133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provides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79512" y="2978386"/>
            <a:ext cx="39243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medical treatment 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365499" y="4029548"/>
            <a:ext cx="34575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(to) get/find jobs 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444208" y="450912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good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599979" y="3426535"/>
            <a:ext cx="13716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trains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utoUpdateAnimBg="0"/>
      <p:bldP spid="10244" grpId="0" autoUpdateAnimBg="0"/>
      <p:bldP spid="10245" grpId="0" autoUpdateAnimBg="0"/>
      <p:bldP spid="10246" grpId="0" bldLvl="0"/>
      <p:bldP spid="10247" grpId="0" autoUpdateAnimBg="0"/>
      <p:bldP spid="1024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图片1_副本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0300" y="2852738"/>
            <a:ext cx="29337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 descr="u=3870346911,1267882236&amp;fm=11&amp;gp=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188" y="404813"/>
            <a:ext cx="3529012" cy="243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 descr="u=1443315836,1693268075&amp;fm=90&amp;gp=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9338" y="333375"/>
            <a:ext cx="333375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 descr="u=2755539201,3860259706&amp;fm=23&amp;gp=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492500" y="4437063"/>
            <a:ext cx="2857500" cy="242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 descr="u=4039333101,1008628797&amp;fm=23&amp;gp=0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50825" y="3860800"/>
            <a:ext cx="3311525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124075" y="2276475"/>
            <a:ext cx="20161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</a:rPr>
              <a:t>fisherman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6084888" y="2492375"/>
            <a:ext cx="1728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</a:rPr>
              <a:t>soldier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6372225" y="4941888"/>
            <a:ext cx="136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wound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6227763" y="6021388"/>
            <a:ext cx="2087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engineer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395288" y="5805488"/>
            <a:ext cx="1873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secretary</a:t>
            </a:r>
          </a:p>
        </p:txBody>
      </p:sp>
      <p:sp>
        <p:nvSpPr>
          <p:cNvPr id="7180" name="WordArt 12"/>
          <p:cNvSpPr>
            <a:spLocks noChangeArrowheads="1" noChangeShapeType="1"/>
          </p:cNvSpPr>
          <p:nvPr/>
        </p:nvSpPr>
        <p:spPr bwMode="auto">
          <a:xfrm>
            <a:off x="610692" y="2949575"/>
            <a:ext cx="6200775" cy="8361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400" b="1" kern="10" dirty="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The story of Xiao Lin </a:t>
            </a:r>
            <a:endParaRPr lang="zh-CN" altLang="en-US" sz="4400" b="1" kern="10" dirty="0">
              <a:ln w="12700">
                <a:solidFill>
                  <a:srgbClr val="3333CC"/>
                </a:solidFill>
                <a:rou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11277" name="Picture 13" descr="2014-02-10_19-55-34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9EF"/>
              </a:clrFrom>
              <a:clrTo>
                <a:srgbClr val="FFF9E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788" y="6524625"/>
            <a:ext cx="17240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7596188" y="6092825"/>
            <a:ext cx="1331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3300"/>
                </a:solidFill>
              </a:rPr>
              <a:t>n.</a:t>
            </a:r>
            <a:r>
              <a:rPr lang="zh-CN" altLang="en-US" b="1">
                <a:solidFill>
                  <a:srgbClr val="FF3300"/>
                </a:solidFill>
              </a:rPr>
              <a:t>工程师</a:t>
            </a:r>
          </a:p>
        </p:txBody>
      </p:sp>
      <p:pic>
        <p:nvPicPr>
          <p:cNvPr id="11279" name="Picture 15" descr="2014-02-10_19-54-5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8" y="6237288"/>
            <a:ext cx="14478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1908175" y="6237288"/>
            <a:ext cx="136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 b="1">
                <a:solidFill>
                  <a:srgbClr val="FF3300"/>
                </a:solidFill>
              </a:rPr>
              <a:t>n.</a:t>
            </a:r>
            <a:r>
              <a:rPr lang="zh-CN" altLang="en-US" sz="2400" b="1">
                <a:solidFill>
                  <a:srgbClr val="FF3300"/>
                </a:solidFill>
              </a:rPr>
              <a:t>秘书</a:t>
            </a:r>
          </a:p>
        </p:txBody>
      </p:sp>
      <p:pic>
        <p:nvPicPr>
          <p:cNvPr id="11281" name="Picture 17" descr="2014-02-10_19-55-1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BFBF1"/>
              </a:clrFrom>
              <a:clrTo>
                <a:srgbClr val="FBFB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3663" y="5445125"/>
            <a:ext cx="9906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8101013" y="5445125"/>
            <a:ext cx="86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/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7524750" y="4941888"/>
            <a:ext cx="161925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3300"/>
                </a:solidFill>
              </a:rPr>
              <a:t>n.</a:t>
            </a:r>
            <a:r>
              <a:rPr lang="zh-CN" altLang="en-US" b="1">
                <a:solidFill>
                  <a:srgbClr val="FF3300"/>
                </a:solidFill>
              </a:rPr>
              <a:t>创伤</a:t>
            </a:r>
          </a:p>
          <a:p>
            <a:pPr eaLnBrk="1" hangingPunct="1"/>
            <a:r>
              <a:rPr lang="en-US" altLang="zh-CN" b="1">
                <a:solidFill>
                  <a:srgbClr val="FF3300"/>
                </a:solidFill>
              </a:rPr>
              <a:t>v.</a:t>
            </a:r>
            <a:r>
              <a:rPr lang="zh-CN" altLang="en-US" b="1">
                <a:solidFill>
                  <a:srgbClr val="FF3300"/>
                </a:solidFill>
              </a:rPr>
              <a:t>伤，伤害</a:t>
            </a:r>
          </a:p>
          <a:p>
            <a:pPr eaLnBrk="1" hangingPunct="1">
              <a:spcBef>
                <a:spcPct val="50000"/>
              </a:spcBef>
            </a:pPr>
            <a:endParaRPr lang="zh-CN" altLang="en-US">
              <a:solidFill>
                <a:srgbClr val="FF33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autoUpdateAnimBg="0"/>
      <p:bldP spid="11272" grpId="0" autoUpdateAnimBg="0"/>
      <p:bldP spid="11273" grpId="0" autoUpdateAnimBg="0"/>
      <p:bldP spid="11274" grpId="0" autoUpdateAnimBg="0"/>
      <p:bldP spid="11275" grpId="0" autoUpdateAnimBg="0"/>
      <p:bldP spid="11278" grpId="0" autoUpdateAnimBg="0"/>
      <p:bldP spid="11280" grpId="0" autoUpdateAnimBg="0"/>
      <p:bldP spid="1128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323850" y="260350"/>
            <a:ext cx="1655763" cy="1081088"/>
          </a:xfrm>
          <a:prstGeom prst="wedgeRectCallout">
            <a:avLst>
              <a:gd name="adj1" fmla="val 70616"/>
              <a:gd name="adj2" fmla="val 1119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endParaRPr lang="zh-CN" altLang="en-US"/>
          </a:p>
          <a:p>
            <a:pPr algn="ctr"/>
            <a:endParaRPr lang="zh-CN" altLang="en-US"/>
          </a:p>
          <a:p>
            <a:pPr algn="ctr"/>
            <a:r>
              <a:rPr lang="en-US" altLang="zh-CN" sz="2400" b="1"/>
              <a:t>n.</a:t>
            </a:r>
            <a:r>
              <a:rPr lang="zh-CN" altLang="en-US" sz="2400" b="1"/>
              <a:t>俱乐部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68313" y="1341438"/>
            <a:ext cx="8424862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Xiao Lin is not only the </a:t>
            </a:r>
            <a:r>
              <a:rPr lang="en-US" altLang="zh-CN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secretary</a:t>
            </a:r>
            <a:r>
              <a:rPr lang="en-US" altLang="zh-CN" sz="3200" b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Helpers’ </a:t>
            </a:r>
            <a:r>
              <a:rPr lang="en-US" altLang="zh-CN" sz="3200" b="1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Club </a:t>
            </a:r>
            <a:r>
              <a:rPr lang="en-US" altLang="zh-CN" sz="3200" b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also an excellent computer engineer. He’s the son of a fisherman.</a:t>
            </a: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His father died in 1992. Xiao Li joined the army in 2000,but he left the army because of a leg </a:t>
            </a:r>
            <a:r>
              <a:rPr lang="en-US" altLang="zh-CN" sz="32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wound</a:t>
            </a: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2002. Then in 2003, He came to Beijing. He joined the Helpers’ club next year. He bought a house in 2005 and borrowed a car in 2012…</a:t>
            </a:r>
          </a:p>
        </p:txBody>
      </p:sp>
      <p:pic>
        <p:nvPicPr>
          <p:cNvPr id="8196" name="Picture 4" descr="2014-02-10_19-55-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458788"/>
            <a:ext cx="1152525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203575" y="260350"/>
            <a:ext cx="4391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/>
          </a:p>
        </p:txBody>
      </p:sp>
      <p:pic>
        <p:nvPicPr>
          <p:cNvPr id="8198" name="Picture 8" descr="男头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15288" y="260350"/>
            <a:ext cx="1128712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AutoShape 9"/>
          <p:cNvSpPr>
            <a:spLocks noChangeArrowheads="1"/>
          </p:cNvSpPr>
          <p:nvPr/>
        </p:nvSpPr>
        <p:spPr bwMode="auto">
          <a:xfrm>
            <a:off x="3563938" y="0"/>
            <a:ext cx="3598862" cy="1143000"/>
          </a:xfrm>
          <a:prstGeom prst="cloudCallout">
            <a:avLst>
              <a:gd name="adj1" fmla="val 78981"/>
              <a:gd name="adj2" fmla="val 59306"/>
            </a:avLst>
          </a:prstGeom>
          <a:solidFill>
            <a:srgbClr val="CCFF66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 dirty="0">
                <a:solidFill>
                  <a:srgbClr val="FF3300"/>
                </a:solidFill>
              </a:rPr>
              <a:t>The story of Xiao Lin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95288" y="1268413"/>
            <a:ext cx="7705725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Xiao Lin is not only the secretary of the Helpers’ Club but also an excellent computer engineer. He’s the son of a fisherman.</a:t>
            </a: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His father has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been dead</a:t>
            </a: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many years . He has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been away</a:t>
            </a: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army for twelve years because of a leg wound. He has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been in</a:t>
            </a: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Beijing since 2003. He has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been a member of</a:t>
            </a: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Helpers’ Club since 2004. He has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</a:t>
            </a: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house since 2005. He has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kept</a:t>
            </a: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car for two years. 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9" name="Picture 8" descr="男头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15288" y="260350"/>
            <a:ext cx="1128712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AutoShape 9"/>
          <p:cNvSpPr>
            <a:spLocks noChangeArrowheads="1"/>
          </p:cNvSpPr>
          <p:nvPr/>
        </p:nvSpPr>
        <p:spPr bwMode="auto">
          <a:xfrm>
            <a:off x="3563938" y="0"/>
            <a:ext cx="3598862" cy="1143000"/>
          </a:xfrm>
          <a:prstGeom prst="cloudCallout">
            <a:avLst>
              <a:gd name="adj1" fmla="val 78981"/>
              <a:gd name="adj2" fmla="val 59306"/>
            </a:avLst>
          </a:prstGeom>
          <a:solidFill>
            <a:srgbClr val="CCFF66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endParaRPr lang="zh-CN" altLang="en-US" sz="180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356100" y="188913"/>
            <a:ext cx="25923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/>
              <a:t>We can also tell the story like this 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50824" y="638076"/>
            <a:ext cx="8893175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1992  His father </a:t>
            </a:r>
            <a:r>
              <a:rPr lang="zh-CN" altLang="en-US" sz="2400" b="1" u="sng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died</a:t>
            </a:r>
            <a:r>
              <a:rPr lang="zh-CN" altLang="en-US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1992.</a:t>
            </a:r>
          </a:p>
          <a:p>
            <a:pPr eaLnBrk="1" hangingPunct="1"/>
            <a:r>
              <a:rPr lang="zh-CN" altLang="en-US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His father has </a:t>
            </a:r>
            <a:r>
              <a:rPr lang="zh-CN" altLang="en-US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been dead</a:t>
            </a:r>
            <a:r>
              <a:rPr lang="zh-CN" altLang="en-US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many years. </a:t>
            </a:r>
          </a:p>
          <a:p>
            <a:pPr eaLnBrk="1" hangingPunct="1"/>
            <a:r>
              <a:rPr lang="zh-CN" altLang="en-US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2002  He </a:t>
            </a:r>
            <a:r>
              <a:rPr lang="zh-CN" altLang="en-US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left </a:t>
            </a:r>
            <a:r>
              <a:rPr lang="zh-CN" altLang="en-US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army because of a leg wound in 2002. </a:t>
            </a:r>
          </a:p>
          <a:p>
            <a:pPr eaLnBrk="1" hangingPunct="1"/>
            <a:r>
              <a:rPr lang="zh-CN" altLang="en-US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He has </a:t>
            </a:r>
            <a:r>
              <a:rPr lang="zh-CN" altLang="en-US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been away</a:t>
            </a:r>
            <a:r>
              <a:rPr lang="zh-CN" altLang="en-US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from the army  for twelve years       </a:t>
            </a:r>
          </a:p>
          <a:p>
            <a:pPr eaLnBrk="1" hangingPunct="1"/>
            <a:r>
              <a:rPr lang="zh-CN" altLang="en-US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because of a leg wound. </a:t>
            </a:r>
          </a:p>
          <a:p>
            <a:pPr eaLnBrk="1" hangingPunct="1"/>
            <a:r>
              <a:rPr lang="zh-CN" altLang="en-US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2003  He </a:t>
            </a:r>
            <a:r>
              <a:rPr lang="zh-CN" altLang="en-US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came</a:t>
            </a:r>
            <a:r>
              <a:rPr lang="zh-CN" altLang="en-US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Beijing in 2003  .</a:t>
            </a:r>
          </a:p>
          <a:p>
            <a:pPr eaLnBrk="1" hangingPunct="1"/>
            <a:r>
              <a:rPr lang="zh-CN" altLang="en-US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He has </a:t>
            </a:r>
            <a:r>
              <a:rPr lang="zh-CN" altLang="en-US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been in</a:t>
            </a:r>
            <a:r>
              <a:rPr lang="zh-CN" altLang="en-US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Beijing since 2003 . </a:t>
            </a:r>
          </a:p>
          <a:p>
            <a:pPr eaLnBrk="1" hangingPunct="1"/>
            <a:r>
              <a:rPr lang="zh-CN" altLang="en-US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2004  He </a:t>
            </a:r>
            <a:r>
              <a:rPr lang="zh-CN" altLang="en-US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joined</a:t>
            </a:r>
            <a:r>
              <a:rPr lang="zh-CN" altLang="en-US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Helpers’ Club in 2004. </a:t>
            </a:r>
          </a:p>
          <a:p>
            <a:pPr eaLnBrk="1" hangingPunct="1"/>
            <a:r>
              <a:rPr lang="zh-CN" altLang="en-US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He has </a:t>
            </a:r>
            <a:r>
              <a:rPr lang="zh-CN" altLang="en-US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been a member of</a:t>
            </a:r>
            <a:r>
              <a:rPr lang="zh-CN" altLang="en-US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Helpers’ Club since2004. </a:t>
            </a:r>
          </a:p>
          <a:p>
            <a:pPr eaLnBrk="1" hangingPunct="1"/>
            <a:r>
              <a:rPr lang="en-US" altLang="zh-CN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2005   He </a:t>
            </a:r>
            <a:r>
              <a:rPr lang="zh-CN" altLang="en-US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bought</a:t>
            </a:r>
            <a:r>
              <a:rPr lang="zh-CN" altLang="en-US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house in 2005. </a:t>
            </a:r>
          </a:p>
          <a:p>
            <a:pPr eaLnBrk="1" hangingPunct="1"/>
            <a:r>
              <a:rPr lang="zh-CN" altLang="en-US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He has </a:t>
            </a:r>
            <a:r>
              <a:rPr lang="zh-CN" altLang="en-US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</a:t>
            </a:r>
            <a:r>
              <a:rPr lang="zh-CN" altLang="en-US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house since 2005. </a:t>
            </a:r>
          </a:p>
          <a:p>
            <a:pPr eaLnBrk="1" hangingPunct="1"/>
            <a:r>
              <a:rPr lang="en-US" altLang="zh-CN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2012  </a:t>
            </a:r>
            <a:r>
              <a:rPr lang="en-US" altLang="zh-CN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zh-CN" altLang="en-US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borrowed</a:t>
            </a:r>
            <a:r>
              <a:rPr lang="zh-CN" altLang="en-US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car in 2012. </a:t>
            </a:r>
          </a:p>
          <a:p>
            <a:pPr eaLnBrk="1" hangingPunct="1"/>
            <a:r>
              <a:rPr lang="zh-CN" altLang="en-US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He has</a:t>
            </a:r>
            <a:r>
              <a:rPr lang="zh-CN" altLang="en-US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kept</a:t>
            </a:r>
            <a:r>
              <a:rPr lang="zh-CN" altLang="en-US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car for two years . </a:t>
            </a:r>
          </a:p>
        </p:txBody>
      </p:sp>
      <p:pic>
        <p:nvPicPr>
          <p:cNvPr id="10243" name="Picture 3" descr="u=3910353825,54398027&amp;fm=21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0232" y="4205446"/>
            <a:ext cx="2483768" cy="2652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七彩热气球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七彩热气球">
      <a:majorFont>
        <a:latin typeface="Times New Roman"/>
        <a:ea typeface="微软雅黑"/>
        <a:cs typeface=""/>
      </a:majorFont>
      <a:minorFont>
        <a:latin typeface="Times New Roman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七彩热气球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七彩热气球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七彩热气球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七彩热气球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七彩热气球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七彩热气球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七彩热气球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主题48</Template>
  <TotalTime>0</TotalTime>
  <Words>1333</Words>
  <Application>Microsoft Office PowerPoint</Application>
  <PresentationFormat>全屏显示(4:3)</PresentationFormat>
  <Paragraphs>200</Paragraphs>
  <Slides>20</Slides>
  <Notes>1</Notes>
  <HiddenSlides>0</HiddenSlides>
  <MMClips>2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6" baseType="lpstr">
      <vt:lpstr>宋体</vt:lpstr>
      <vt:lpstr>微软雅黑</vt:lpstr>
      <vt:lpstr>Arial</vt:lpstr>
      <vt:lpstr>Calibri</vt:lpstr>
      <vt:lpstr>Times New Roman</vt:lpstr>
      <vt:lpstr>WWW.2PPT.COM
</vt:lpstr>
      <vt:lpstr>The world has changed for the better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2 Complete the passage with the correct forms of the given phrases in the box. 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2014-02-10T05:08:00Z</dcterms:created>
  <dcterms:modified xsi:type="dcterms:W3CDTF">2023-01-16T22:05:08Z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8073CAB44B7A4E48AB49976F9D8993ED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