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2" r:id="rId4"/>
    <p:sldId id="261" r:id="rId5"/>
    <p:sldId id="263" r:id="rId6"/>
    <p:sldId id="259" r:id="rId7"/>
    <p:sldId id="264" r:id="rId8"/>
    <p:sldId id="265" r:id="rId9"/>
    <p:sldId id="266" r:id="rId10"/>
    <p:sldId id="268" r:id="rId11"/>
    <p:sldId id="260" r:id="rId12"/>
    <p:sldId id="267" r:id="rId13"/>
    <p:sldId id="269" r:id="rId14"/>
    <p:sldId id="270" r:id="rId15"/>
    <p:sldId id="273" r:id="rId16"/>
    <p:sldId id="272" r:id="rId17"/>
    <p:sldId id="271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24383-CD48-4DCB-84F3-9EEA9D39971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2D577-2901-4734-ABAC-315157E2F1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17C04-AB0D-47DF-BA7E-486EE48AEC3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56E4-77CC-4B7F-8C82-621EB8CC39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7BD13-989B-431B-91D4-D9C4B8D8E1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F5E0-D647-48D9-AE81-33F98F8960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23263-DF84-4023-A474-3352070AAF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F3C4E-B1A0-445C-B6F6-2B568FA4BA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DC262-BC57-40EC-BDB6-4E44D47ADD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0993-F08B-4661-907B-FF65048BAC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1719-59A7-48DA-B987-D9DE9040C6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9F0C-31E2-4A3D-8CE7-69FD484033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1B812-7700-469A-8371-4E4A781A94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B8456-01D6-4847-994A-40B195C5C0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4CE7F-9F2E-480E-9B0F-43340F7528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B24E-9813-434C-AA8B-CED69979B4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BF436-2F90-407D-BC22-2395D02ECFE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B3B5A-EC16-4972-957D-5EB39B9F91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22322-A1F5-4508-8032-34D4468212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72E3-14F4-4F86-AEF3-CE88675BE5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B42A-0810-4A55-8C0B-AA0D2F88C89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4E93-ED70-41EC-BB53-138393766E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7105C5-9BEA-48B3-ABD9-44D965D96F2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BDDA869-FE8D-44DB-9F42-936D65E060E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-3177" y="1465262"/>
            <a:ext cx="9134475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C00000"/>
                </a:solidFill>
              </a:rPr>
              <a:t>Unit 7  </a:t>
            </a:r>
            <a:r>
              <a:rPr lang="en-US" altLang="zh-CN" sz="4000" b="1" dirty="0" smtClean="0">
                <a:latin typeface="Arial" panose="020B0604020202020204" pitchFamily="34" charset="0"/>
                <a:sym typeface="宋体" panose="02010600030101010101" pitchFamily="2" charset="-122"/>
              </a:rPr>
              <a:t>What’s </a:t>
            </a:r>
            <a:r>
              <a:rPr lang="en-US" altLang="zh-CN" sz="4000" b="1" dirty="0">
                <a:latin typeface="Arial" panose="020B0604020202020204" pitchFamily="34" charset="0"/>
                <a:sym typeface="宋体" panose="02010600030101010101" pitchFamily="2" charset="-122"/>
              </a:rPr>
              <a:t>the highest mountain in the world?</a:t>
            </a:r>
            <a:endParaRPr lang="en-US" altLang="zh-CN" sz="4000" b="1" dirty="0">
              <a:latin typeface="Arial" panose="020B0604020202020204" pitchFamily="34" charset="0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9525" y="3582834"/>
            <a:ext cx="9134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zh-CN" sz="3200" b="1" dirty="0" smtClean="0">
                <a:latin typeface="Arial" panose="020B0604020202020204" pitchFamily="34" charset="0"/>
              </a:rPr>
              <a:t>Grammar </a:t>
            </a:r>
            <a:r>
              <a:rPr lang="zh-CN" altLang="zh-CN" sz="3200" b="1" dirty="0">
                <a:latin typeface="Arial" panose="020B0604020202020204" pitchFamily="34" charset="0"/>
              </a:rPr>
              <a:t>Focus - Section B </a:t>
            </a:r>
            <a:r>
              <a:rPr lang="zh-CN" altLang="zh-CN" sz="3200" b="1" dirty="0" smtClean="0">
                <a:latin typeface="Arial" panose="020B0604020202020204" pitchFamily="34" charset="0"/>
              </a:rPr>
              <a:t>1d</a:t>
            </a:r>
            <a:endParaRPr lang="zh-CN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86970" y="554586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15875" y="600075"/>
            <a:ext cx="91154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(    ) 14. Our house is three times ____________.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	   A. as big as, them	    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      B. bigger as theirs             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      C. bigger than theirs	   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      D. as bigger as theirs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(    ) 15. This shirt is _________ cheaper than that one. 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A. more     B. a little    C. little     D. most 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73050" y="625475"/>
            <a:ext cx="8207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73050" y="3101975"/>
            <a:ext cx="4857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1588" y="612775"/>
            <a:ext cx="9126537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一、单项选择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1.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Which ocean is _________, the Atlantic Ocean or the Pacific Ocean?   </a:t>
            </a: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The Pacific Ocean.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A. deep	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deeper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C.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Deepest   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the deepest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2. – Can you tell me if your visiting plan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visiting the Summer Palace?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-- Of course. We will visit it next week.</a:t>
            </a: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decides    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includes</a:t>
            </a: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achieves 	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protects      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3200" y="1111250"/>
            <a:ext cx="43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0500" y="3587750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17463" y="571500"/>
            <a:ext cx="9126537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3. This ship is ___________ that one.  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A. twice longer than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B. as twice long as  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C. twice long than  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D. twice long as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4. Beijing, the capital of China, is one of ______ in the world.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A. biggest cities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the biggest city 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C. the big city 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the biggest cities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5. – How about the dishes? 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  – Fantastic! Nothing tastes _ .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A. nice  B. better C. terrible   D. worse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6850" y="596900"/>
            <a:ext cx="319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01625" y="3044825"/>
            <a:ext cx="45878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09575" y="5694363"/>
            <a:ext cx="334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44450" y="598488"/>
            <a:ext cx="90836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二、翻译句子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太平洋是世界上最大的海洋。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我们城市最高的建筑物是什么？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成年熊猫比熊猫宝宝重很多倍。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5150" y="1528763"/>
            <a:ext cx="83740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The Pacific Ocean is the largest ocean in the world.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06425" y="3044825"/>
            <a:ext cx="754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What’s the highest building in our city?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50863" y="4422775"/>
            <a:ext cx="82486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An adult panda weighs many times more than a baby panda.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1588" y="600075"/>
            <a:ext cx="908685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这条河比那条河宽一点。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日本比加拿大小得多。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82600" y="1084263"/>
            <a:ext cx="8094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This river is a little wider than that one.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12750" y="2530475"/>
            <a:ext cx="716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Japan is much smaller than Canada.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-12701" y="787400"/>
            <a:ext cx="914241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三、完形填空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Tigers are the largest wild cats in the world. They usually go out to </a:t>
            </a:r>
            <a:r>
              <a:rPr lang="en-US" altLang="zh-CN" sz="3200" u="sng" dirty="0">
                <a:latin typeface="宋体" panose="02010600030101010101" pitchFamily="2" charset="-122"/>
              </a:rPr>
              <a:t>  1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food when it is dark. When a tiger sees an animal, it </a:t>
            </a:r>
            <a:r>
              <a:rPr lang="en-US" altLang="zh-CN" sz="3200" u="sng" dirty="0">
                <a:latin typeface="宋体" panose="02010600030101010101" pitchFamily="2" charset="-122"/>
              </a:rPr>
              <a:t>  2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quickly and then jumps on the animals to kill it. Sometimes it can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u="sng" dirty="0">
                <a:latin typeface="宋体" panose="02010600030101010101" pitchFamily="2" charset="-122"/>
              </a:rPr>
              <a:t>  3  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the tiger several days to finish eating its food. When the tiger is </a:t>
            </a:r>
            <a:r>
              <a:rPr lang="en-US" altLang="zh-CN" sz="3200" u="sng" dirty="0">
                <a:latin typeface="宋体" panose="02010600030101010101" pitchFamily="2" charset="-122"/>
              </a:rPr>
              <a:t>  4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, it will cover the dead animal with leaves. Later, when the tiger is </a:t>
            </a:r>
            <a:r>
              <a:rPr lang="en-US" altLang="zh-CN" sz="3200" u="sng" dirty="0">
                <a:latin typeface="宋体" panose="02010600030101010101" pitchFamily="2" charset="-122"/>
              </a:rPr>
              <a:t>  5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again, it comes back to eat some more.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4"/>
          <p:cNvSpPr txBox="1">
            <a:spLocks noChangeArrowheads="1"/>
          </p:cNvSpPr>
          <p:nvPr/>
        </p:nvSpPr>
        <p:spPr bwMode="auto">
          <a:xfrm>
            <a:off x="58738" y="600075"/>
            <a:ext cx="9043987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Tigers are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u="sng" dirty="0">
                <a:latin typeface="宋体" panose="02010600030101010101" pitchFamily="2" charset="-122"/>
              </a:rPr>
              <a:t>  6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others in the cat family: they like water and often jump into </a:t>
            </a:r>
            <a:r>
              <a:rPr lang="en-US" altLang="zh-CN" sz="3200" u="sng" dirty="0">
                <a:latin typeface="宋体" panose="02010600030101010101" pitchFamily="2" charset="-122"/>
              </a:rPr>
              <a:t>  7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to swim. Some tigers live in very </a:t>
            </a:r>
            <a:r>
              <a:rPr lang="en-US" altLang="zh-CN" sz="3200" u="sng" dirty="0">
                <a:latin typeface="宋体" panose="02010600030101010101" pitchFamily="2" charset="-122"/>
              </a:rPr>
              <a:t>  8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places in North Korea, Russia and China. Other tigers live in warmer places—in India and parts of Southeast Asia.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But now all tigers are </a:t>
            </a:r>
            <a:r>
              <a:rPr lang="en-US" altLang="zh-CN" sz="3200" u="sng" dirty="0">
                <a:latin typeface="宋体" panose="02010600030101010101" pitchFamily="2" charset="-122"/>
              </a:rPr>
              <a:t>  9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Some people kill tigers to make </a:t>
            </a:r>
            <a:r>
              <a:rPr lang="en-US" altLang="zh-CN" sz="3200" u="sng" dirty="0">
                <a:latin typeface="宋体" panose="02010600030101010101" pitchFamily="2" charset="-122"/>
              </a:rPr>
              <a:t>  10  </a:t>
            </a:r>
            <a:r>
              <a:rPr lang="en-US" altLang="zh-CN" sz="3200" dirty="0">
                <a:latin typeface="宋体" panose="02010600030101010101" pitchFamily="2" charset="-122"/>
              </a:rPr>
              <a:t> of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their skins 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兽皮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), and their bodies for medicine. There is also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less and less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land for tigers to live on.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69850" y="863600"/>
            <a:ext cx="90582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A. hand out    B. look for	     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 C. wait for   D. look after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A. jumps	      B. moves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sits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en-US" altLang="zh-CN" sz="3200" dirty="0">
                <a:latin typeface="宋体" panose="02010600030101010101" pitchFamily="2" charset="-122"/>
              </a:rPr>
              <a:t>D. stands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A. use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latin typeface="宋体" panose="02010600030101010101" pitchFamily="2" charset="-122"/>
              </a:rPr>
              <a:t>B. let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take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latin typeface="宋体" panose="02010600030101010101" pitchFamily="2" charset="-122"/>
              </a:rPr>
              <a:t>D. make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A. strong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B. weak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full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latin typeface="宋体" panose="02010600030101010101" pitchFamily="2" charset="-122"/>
              </a:rPr>
              <a:t>D. angry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A. hungry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B. full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 dirty="0">
                <a:latin typeface="宋体" panose="02010600030101010101" pitchFamily="2" charset="-122"/>
              </a:rPr>
              <a:t>C. lazy	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 dirty="0">
                <a:latin typeface="宋体" panose="02010600030101010101" pitchFamily="2" charset="-122"/>
              </a:rPr>
              <a:t>D. free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61938" y="930275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8925" y="1876425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9238" y="2836863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6225" y="3852863"/>
            <a:ext cx="471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6225" y="4811713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59" name="文本框 99"/>
          <p:cNvSpPr txBox="1">
            <a:spLocks noChangeArrowheads="1"/>
          </p:cNvSpPr>
          <p:nvPr/>
        </p:nvSpPr>
        <p:spPr bwMode="auto">
          <a:xfrm>
            <a:off x="30163" y="614363"/>
            <a:ext cx="90979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6. A. the same as	 B. different from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>
                <a:latin typeface="宋体" panose="02010600030101010101" pitchFamily="2" charset="-122"/>
              </a:rPr>
              <a:t>C. good for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>
                <a:latin typeface="宋体" panose="02010600030101010101" pitchFamily="2" charset="-122"/>
              </a:rPr>
              <a:t>D. friendly to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7. A. mountains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</a:t>
            </a:r>
            <a:r>
              <a:rPr lang="en-US" altLang="zh-CN" sz="3200">
                <a:latin typeface="宋体" panose="02010600030101010101" pitchFamily="2" charset="-122"/>
              </a:rPr>
              <a:t>B. rivers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>
                <a:latin typeface="宋体" panose="02010600030101010101" pitchFamily="2" charset="-122"/>
              </a:rPr>
              <a:t>C. deserts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>
                <a:latin typeface="宋体" panose="02010600030101010101" pitchFamily="2" charset="-122"/>
              </a:rPr>
              <a:t>D. forests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8. A. cold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</a:t>
            </a:r>
            <a:r>
              <a:rPr lang="en-US" altLang="zh-CN" sz="3200">
                <a:latin typeface="宋体" panose="02010600030101010101" pitchFamily="2" charset="-122"/>
              </a:rPr>
              <a:t>B. hot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>
                <a:latin typeface="宋体" panose="02010600030101010101" pitchFamily="2" charset="-122"/>
              </a:rPr>
              <a:t>C. dry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</a:t>
            </a:r>
            <a:r>
              <a:rPr lang="en-US" altLang="zh-CN" sz="3200">
                <a:latin typeface="宋体" panose="02010600030101010101" pitchFamily="2" charset="-122"/>
              </a:rPr>
              <a:t>D. windy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9. A. dangerous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>
                <a:latin typeface="宋体" panose="02010600030101010101" pitchFamily="2" charset="-122"/>
              </a:rPr>
              <a:t>B. in danger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en-US" altLang="zh-CN" sz="3200">
                <a:latin typeface="宋体" panose="02010600030101010101" pitchFamily="2" charset="-122"/>
              </a:rPr>
              <a:t>C. out of danger	   D. danger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10. A. computers	     B. books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  </a:t>
            </a:r>
            <a:r>
              <a:rPr lang="en-US" altLang="zh-CN" sz="3200">
                <a:latin typeface="宋体" panose="02010600030101010101" pitchFamily="2" charset="-122"/>
              </a:rPr>
              <a:t>C. clothes	 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zh-CN" sz="3200">
                <a:latin typeface="宋体" panose="02010600030101010101" pitchFamily="2" charset="-122"/>
              </a:rPr>
              <a:t>D. beds</a:t>
            </a:r>
            <a:r>
              <a:rPr lang="zh-CN" altLang="en-US" sz="3200"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1775" y="638175"/>
            <a:ext cx="43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4475" y="1612900"/>
            <a:ext cx="542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1775" y="2587625"/>
            <a:ext cx="584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8763" y="3546475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8763" y="4576763"/>
            <a:ext cx="4191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pic>
        <p:nvPicPr>
          <p:cNvPr id="20483" name="图片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8375" y="5586413"/>
            <a:ext cx="1409700" cy="1133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</p:pic>
      <p:sp>
        <p:nvSpPr>
          <p:cNvPr id="20484" name="文本框 100"/>
          <p:cNvSpPr txBox="1">
            <a:spLocks noChangeArrowheads="1"/>
          </p:cNvSpPr>
          <p:nvPr/>
        </p:nvSpPr>
        <p:spPr bwMode="auto">
          <a:xfrm>
            <a:off x="0" y="1190625"/>
            <a:ext cx="90566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Pandas are one of the most precious animals around the world. Only China has natural wild pandas. And many people like them very much.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1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are very cute animals. Most of the pandas in the world live in Sichuan, China. They have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2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hair, but their shoulders, legs, ears and eyes are black. Pandas are usually heavy,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3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they can climb trees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4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other animals even though they don’t climb as fast as them. Pandas’ favorite food is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5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0485" name="文本框 5"/>
          <p:cNvSpPr txBox="1">
            <a:spLocks noChangeArrowheads="1"/>
          </p:cNvSpPr>
          <p:nvPr/>
        </p:nvSpPr>
        <p:spPr bwMode="auto">
          <a:xfrm>
            <a:off x="52388" y="588963"/>
            <a:ext cx="2620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四、短文填空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349250" y="1253678"/>
            <a:ext cx="82264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【单词】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大海；海洋 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n.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厘米 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n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   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重量是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；称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…….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的重量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v</a:t>
            </a:r>
            <a:r>
              <a:rPr lang="en-US" altLang="zh-CN" sz="3200" i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出生；诞生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n.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成年的；成人的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adj.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成人；成年动物 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n</a:t>
            </a:r>
            <a:r>
              <a:rPr lang="en-US" altLang="zh-CN" sz="3200" i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</a:t>
            </a:r>
            <a:r>
              <a:rPr lang="en-US" altLang="zh-CN" sz="3200" dirty="0" smtClean="0">
                <a:latin typeface="宋体" panose="02010600030101010101" pitchFamily="2" charset="-122"/>
              </a:rPr>
              <a:t>__  </a:t>
            </a:r>
            <a:r>
              <a:rPr lang="en-US" altLang="zh-CN" sz="3200" dirty="0">
                <a:latin typeface="宋体" panose="02010600030101010101" pitchFamily="2" charset="-122"/>
              </a:rPr>
              <a:t>	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24313" y="1709290"/>
            <a:ext cx="2058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ocean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16225" y="2198240"/>
            <a:ext cx="31718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centimeter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559550" y="2684015"/>
            <a:ext cx="137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weigh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44119" y="3095177"/>
            <a:ext cx="16271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birth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96925" y="4208908"/>
            <a:ext cx="2544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adult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7" name="文本框 100"/>
          <p:cNvSpPr txBox="1">
            <a:spLocks noChangeArrowheads="1"/>
          </p:cNvSpPr>
          <p:nvPr/>
        </p:nvSpPr>
        <p:spPr bwMode="auto">
          <a:xfrm>
            <a:off x="9525" y="698500"/>
            <a:ext cx="9097962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And they don’t eat it fast. Instead, they chew it slowly. It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6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pandas a lot of time to have food every day. When they are full, they like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lying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on the ground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and relaxing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Every day they relax many hours.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Though pandas are cute and easy to feed, the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7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of them is becoming smaller and smaller.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8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, there are not many pandas in the world today because some people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9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down too many bamboos and pandas can not find enough food to eat. I think we must do something to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10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them.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2531" name="文本框 100"/>
          <p:cNvSpPr txBox="1">
            <a:spLocks noChangeArrowheads="1"/>
          </p:cNvSpPr>
          <p:nvPr/>
        </p:nvSpPr>
        <p:spPr bwMode="auto">
          <a:xfrm>
            <a:off x="15875" y="600075"/>
            <a:ext cx="90995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 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23938" y="609600"/>
            <a:ext cx="14890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They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23938" y="1109663"/>
            <a:ext cx="198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white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287463" y="1611313"/>
            <a:ext cx="16002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but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04913" y="2070100"/>
            <a:ext cx="132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023938" y="2571750"/>
            <a:ext cx="1892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bamboo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35063" y="3001963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takes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38225" y="3516313"/>
            <a:ext cx="1849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number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982663" y="4046538"/>
            <a:ext cx="2171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However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425575" y="4518025"/>
            <a:ext cx="101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cut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009650" y="4978400"/>
            <a:ext cx="25876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protect/save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-12700" y="584200"/>
            <a:ext cx="918368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6.the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Pacific Ocean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7.at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birth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8.up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to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9.one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of the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oldest countries_______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________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10.much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older than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	</a:t>
            </a: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11.a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little longer than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12.weigh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much more / less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	</a:t>
            </a: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13.eat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many times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more/less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464050" y="976314"/>
            <a:ext cx="2338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太平洋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705893" y="1516063"/>
            <a:ext cx="175815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出生时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30400" y="2044700"/>
            <a:ext cx="444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到达；至多有；不少于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51819" y="2989263"/>
            <a:ext cx="3616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最古老的城市之一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121150" y="3465513"/>
            <a:ext cx="25447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比</a:t>
            </a:r>
            <a:r>
              <a:rPr lang="en-US" altLang="zh-CN" sz="3200" dirty="0">
                <a:solidFill>
                  <a:srgbClr val="FF0000"/>
                </a:solidFill>
              </a:rPr>
              <a:t>...</a:t>
            </a:r>
            <a:r>
              <a:rPr lang="zh-CN" altLang="en-US" sz="3200" dirty="0">
                <a:solidFill>
                  <a:srgbClr val="FF0000"/>
                </a:solidFill>
              </a:rPr>
              <a:t>老得多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56188" y="3975100"/>
            <a:ext cx="2420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比</a:t>
            </a:r>
            <a:r>
              <a:rPr lang="en-US" altLang="zh-CN" sz="3200" dirty="0">
                <a:solidFill>
                  <a:srgbClr val="FF0000"/>
                </a:solidFill>
              </a:rPr>
              <a:t>...</a:t>
            </a:r>
            <a:r>
              <a:rPr lang="zh-CN" altLang="en-US" sz="3200" dirty="0">
                <a:solidFill>
                  <a:srgbClr val="FF0000"/>
                </a:solidFill>
              </a:rPr>
              <a:t>长一点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232400" y="4492625"/>
            <a:ext cx="294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比</a:t>
            </a:r>
            <a:r>
              <a:rPr lang="en-US" altLang="zh-CN" sz="3200">
                <a:solidFill>
                  <a:srgbClr val="FF0000"/>
                </a:solidFill>
              </a:rPr>
              <a:t>..</a:t>
            </a:r>
            <a:r>
              <a:rPr lang="zh-CN" altLang="en-US" sz="3200">
                <a:solidFill>
                  <a:srgbClr val="FF0000"/>
                </a:solidFill>
              </a:rPr>
              <a:t>重</a:t>
            </a:r>
            <a:r>
              <a:rPr lang="en-US" altLang="zh-CN" sz="3200">
                <a:solidFill>
                  <a:srgbClr val="FF0000"/>
                </a:solidFill>
              </a:rPr>
              <a:t>/</a:t>
            </a:r>
            <a:r>
              <a:rPr lang="zh-CN" altLang="en-US" sz="3200">
                <a:solidFill>
                  <a:srgbClr val="FF0000"/>
                </a:solidFill>
              </a:rPr>
              <a:t>轻很多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799138" y="4992688"/>
            <a:ext cx="27987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吃了比</a:t>
            </a:r>
            <a:r>
              <a:rPr lang="en-US" altLang="zh-CN" sz="3200" dirty="0">
                <a:solidFill>
                  <a:srgbClr val="FF0000"/>
                </a:solidFill>
              </a:rPr>
              <a:t>...</a:t>
            </a:r>
            <a:r>
              <a:rPr lang="zh-CN" altLang="en-US" sz="3200" dirty="0">
                <a:solidFill>
                  <a:srgbClr val="FF0000"/>
                </a:solidFill>
              </a:rPr>
              <a:t>多/少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-11113" y="568325"/>
            <a:ext cx="915511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【句型】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14. - How high is </a:t>
            </a:r>
            <a:r>
              <a:rPr lang="en-US" altLang="zh-CN" sz="3200" dirty="0" err="1">
                <a:solidFill>
                  <a:srgbClr val="000000"/>
                </a:solidFill>
                <a:latin typeface="宋体" panose="02010600030101010101" pitchFamily="2" charset="-122"/>
              </a:rPr>
              <a:t>Qomolangma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?     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It’s 8848.43 meters high. It’s higher than any other mountain.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</a:t>
            </a:r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15. Which is the deepest salt lake in the world?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16. It’s one of the most popular places for serious mountain climbers.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________________________________________</a:t>
            </a:r>
            <a:r>
              <a:rPr lang="en-US" altLang="zh-CN" sz="3200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</a:t>
            </a:r>
            <a:endParaRPr lang="en-US" altLang="zh-CN" sz="3200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4675" y="2501900"/>
            <a:ext cx="7343775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- 珠穆朗玛峰</a:t>
            </a:r>
            <a:r>
              <a:rPr lang="zh-CN" altLang="en-US" sz="3200" dirty="0">
                <a:solidFill>
                  <a:srgbClr val="FF0000"/>
                </a:solidFill>
                <a:sym typeface="宋体" panose="02010600030101010101" pitchFamily="2" charset="-122"/>
              </a:rPr>
              <a:t>有多高</a:t>
            </a:r>
            <a:r>
              <a:rPr lang="zh-CN" altLang="en-US" sz="3200" dirty="0">
                <a:solidFill>
                  <a:srgbClr val="FF0000"/>
                </a:solidFill>
              </a:rPr>
              <a:t>？ </a:t>
            </a:r>
          </a:p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- 高8848.43米。它比任何其他的山都高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81050" y="4333875"/>
            <a:ext cx="543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这是世界上最深的咸水湖？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38175" y="5843588"/>
            <a:ext cx="834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sym typeface="宋体" panose="02010600030101010101" pitchFamily="2" charset="-122"/>
              </a:rPr>
              <a:t>对认真的登山者来说，</a:t>
            </a:r>
            <a:r>
              <a:rPr lang="zh-CN" altLang="en-US" sz="3200">
                <a:solidFill>
                  <a:srgbClr val="FF0000"/>
                </a:solidFill>
              </a:rPr>
              <a:t>这是最热闹的地方之一。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30163" y="584200"/>
            <a:ext cx="911383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17. No ocean in the world is as big as the Pacific Ocean.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18. This elephant weighs many times more than this panda. ________________________________________________________________________________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2138" y="1514475"/>
            <a:ext cx="6510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世界上没有海洋是和太平洋</a:t>
            </a:r>
            <a:r>
              <a:rPr lang="zh-CN" altLang="en-US" sz="3200">
                <a:solidFill>
                  <a:srgbClr val="FF0000"/>
                </a:solidFill>
                <a:sym typeface="宋体" panose="02010600030101010101" pitchFamily="2" charset="-122"/>
              </a:rPr>
              <a:t>一样大</a:t>
            </a:r>
            <a:r>
              <a:rPr lang="zh-CN" altLang="en-US" sz="320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47700" y="4005263"/>
            <a:ext cx="655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这头大象比熊猫重很多倍。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1588" y="855663"/>
            <a:ext cx="907256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1. Not only a</a:t>
            </a:r>
            <a:r>
              <a:rPr lang="en-US" altLang="zh-CN" sz="30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________(</a:t>
            </a:r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成人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) but also children have stress in their life.</a:t>
            </a: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2. – How heavy is this bag of rice?   </a:t>
            </a:r>
            <a:endParaRPr lang="en-US" altLang="zh-CN" sz="3000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0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It w</a:t>
            </a:r>
            <a:r>
              <a:rPr lang="en-US" altLang="zh-CN" sz="30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about 5 kilos.</a:t>
            </a: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en-US" altLang="zh-CN" sz="3000" dirty="0" err="1">
                <a:solidFill>
                  <a:srgbClr val="000000"/>
                </a:solidFill>
                <a:latin typeface="宋体" panose="02010600030101010101" pitchFamily="2" charset="-122"/>
              </a:rPr>
              <a:t>Qomolangma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 is 8,844.43 meters high. It’s h</a:t>
            </a:r>
            <a:r>
              <a:rPr lang="en-US" altLang="zh-CN" sz="30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than any other mountain in the world.</a:t>
            </a: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4. China is one of the oldest c</a:t>
            </a:r>
            <a:r>
              <a:rPr lang="en-US" altLang="zh-CN" sz="30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in the world.</a:t>
            </a: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5. The panda eats 10 k</a:t>
            </a:r>
            <a:r>
              <a:rPr lang="en-US" altLang="zh-CN" sz="30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of food a day. </a:t>
            </a:r>
            <a:endParaRPr lang="zh-CN" altLang="en-US" sz="30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655889" y="1677988"/>
            <a:ext cx="13700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adults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49362" y="3067050"/>
            <a:ext cx="140652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weighs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5300" y="4019550"/>
            <a:ext cx="1738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higher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902325" y="4484688"/>
            <a:ext cx="1976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countries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254500" y="5346700"/>
            <a:ext cx="12065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kilos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323851" y="803275"/>
            <a:ext cx="86042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他们的儿子生下来时有八磅重。</a:t>
            </a: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Their son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eight pounds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_____________.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中国比美国古老得多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China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____________________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America.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这头大象比这只熊猫重很多倍。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This elephant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this panda.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986089" y="1704975"/>
            <a:ext cx="185181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weighed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76350" y="2220913"/>
            <a:ext cx="31559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at birth  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10148" y="3208338"/>
            <a:ext cx="420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is much older than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070225" y="4159250"/>
            <a:ext cx="635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weighs many times more than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15875" y="1106488"/>
            <a:ext cx="91408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熊猫能活到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20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至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30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岁。</a:t>
            </a: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 panda can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20 to 30 years.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10.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他是中国最受欢迎的作家之一。</a:t>
            </a: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He is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__________________________in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China.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233738" y="1536700"/>
            <a:ext cx="1897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live up to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600200" y="2540000"/>
            <a:ext cx="54991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one of the most popular writers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15875" y="600075"/>
            <a:ext cx="90725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三、单项选择。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 ) 11. -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is the building?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- It’s more than 100 meters high.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	A. How far	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How much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How high	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How many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 ) 12.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birth, a baby is about 0.1 to 0.2 kilos.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A. For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On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C.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At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In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 ) 13. How much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the fish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____?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A. is, weigh	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does, weigh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C. is, weight	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do, weight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0038" y="1096963"/>
            <a:ext cx="36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73050" y="3044825"/>
            <a:ext cx="528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1775" y="4533900"/>
            <a:ext cx="4730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1312</Words>
  <Application>Microsoft Office PowerPoint</Application>
  <PresentationFormat>全屏显示(4:3)</PresentationFormat>
  <Paragraphs>218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2022-01-21T01:17:31Z</dcterms:created>
  <dcterms:modified xsi:type="dcterms:W3CDTF">2023-01-16T22:05:19Z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AE363F0DF35F4AB2A54470BD32107735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