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58" r:id="rId2"/>
    <p:sldId id="256" r:id="rId3"/>
    <p:sldId id="260" r:id="rId4"/>
    <p:sldId id="714" r:id="rId5"/>
    <p:sldId id="715" r:id="rId6"/>
    <p:sldId id="716" r:id="rId7"/>
    <p:sldId id="717" r:id="rId8"/>
    <p:sldId id="718" r:id="rId9"/>
    <p:sldId id="719" r:id="rId10"/>
    <p:sldId id="720" r:id="rId11"/>
    <p:sldId id="721" r:id="rId12"/>
    <p:sldId id="722" r:id="rId13"/>
    <p:sldId id="723" r:id="rId14"/>
    <p:sldId id="724" r:id="rId15"/>
    <p:sldId id="725" r:id="rId16"/>
    <p:sldId id="726" r:id="rId17"/>
    <p:sldId id="727" r:id="rId18"/>
    <p:sldId id="728" r:id="rId19"/>
    <p:sldId id="729" r:id="rId20"/>
    <p:sldId id="730" r:id="rId21"/>
    <p:sldId id="731" r:id="rId22"/>
    <p:sldId id="732" r:id="rId23"/>
    <p:sldId id="733" r:id="rId24"/>
    <p:sldId id="734" r:id="rId25"/>
    <p:sldId id="735" r:id="rId26"/>
    <p:sldId id="736" r:id="rId27"/>
    <p:sldId id="737" r:id="rId28"/>
    <p:sldId id="738" r:id="rId29"/>
    <p:sldId id="739" r:id="rId30"/>
    <p:sldId id="740" r:id="rId31"/>
    <p:sldId id="741" r:id="rId32"/>
    <p:sldId id="257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89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14" autoAdjust="0"/>
    <p:restoredTop sz="94660"/>
  </p:normalViewPr>
  <p:slideViewPr>
    <p:cSldViewPr snapToGrid="0">
      <p:cViewPr>
        <p:scale>
          <a:sx n="66" d="100"/>
          <a:sy n="66" d="100"/>
        </p:scale>
        <p:origin x="1260" y="8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FandolFang R" panose="00000500000000000000" pitchFamily="50" charset="-122"/>
                <a:ea typeface="FandolFang R" panose="00000500000000000000" pitchFamily="5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FandolFang R" panose="00000500000000000000" pitchFamily="50" charset="-122"/>
                <a:ea typeface="FandolFang R" panose="00000500000000000000" pitchFamily="50" charset="-122"/>
              </a:defRPr>
            </a:lvl1pPr>
          </a:lstStyle>
          <a:p>
            <a:fld id="{98A970DC-2AE8-428F-A707-DA8F02DB0C2E}" type="datetimeFigureOut">
              <a:rPr lang="zh-CN" altLang="en-US" smtClean="0"/>
              <a:t>2023-01-10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FandolFang R" panose="00000500000000000000" pitchFamily="50" charset="-122"/>
                <a:ea typeface="FandolFang R" panose="00000500000000000000" pitchFamily="5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FandolFang R" panose="00000500000000000000" pitchFamily="50" charset="-122"/>
                <a:ea typeface="FandolFang R" panose="00000500000000000000" pitchFamily="50" charset="-122"/>
              </a:defRPr>
            </a:lvl1pPr>
          </a:lstStyle>
          <a:p>
            <a:fld id="{4A17EF33-F40F-41BB-8E32-6AAC7031E376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FandolFang R" panose="00000500000000000000" pitchFamily="50" charset="-122"/>
        <a:ea typeface="FandolFang R" panose="00000500000000000000" pitchFamily="50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FandolFang R" panose="00000500000000000000" pitchFamily="50" charset="-122"/>
        <a:ea typeface="FandolFang R" panose="00000500000000000000" pitchFamily="50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FandolFang R" panose="00000500000000000000" pitchFamily="50" charset="-122"/>
        <a:ea typeface="FandolFang R" panose="00000500000000000000" pitchFamily="50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FandolFang R" panose="00000500000000000000" pitchFamily="50" charset="-122"/>
        <a:ea typeface="FandolFang R" panose="00000500000000000000" pitchFamily="50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FandolFang R" panose="00000500000000000000" pitchFamily="50" charset="-122"/>
        <a:ea typeface="FandolFang R" panose="00000500000000000000" pitchFamily="50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 userDrawn="1"/>
        </p:nvCxnSpPr>
        <p:spPr>
          <a:xfrm>
            <a:off x="0" y="6705600"/>
            <a:ext cx="12192000" cy="0"/>
          </a:xfrm>
          <a:prstGeom prst="line">
            <a:avLst/>
          </a:prstGeom>
          <a:ln w="111125">
            <a:solidFill>
              <a:srgbClr val="5A89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0" y="368300"/>
            <a:ext cx="622300" cy="406399"/>
          </a:xfrm>
          <a:prstGeom prst="rect">
            <a:avLst/>
          </a:prstGeom>
          <a:solidFill>
            <a:srgbClr val="5A89CD"/>
          </a:solidFill>
          <a:ln>
            <a:solidFill>
              <a:srgbClr val="5A89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1" b="12481"/>
          <a:stretch>
            <a:fillRect/>
          </a:stretch>
        </p:blipFill>
        <p:spPr>
          <a:xfrm>
            <a:off x="0" y="0"/>
            <a:ext cx="12293596" cy="6915148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44836" y="1858568"/>
            <a:ext cx="5751597" cy="2040937"/>
            <a:chOff x="383079" y="2826434"/>
            <a:chExt cx="4926503" cy="2040937"/>
          </a:xfrm>
        </p:grpSpPr>
        <p:sp>
          <p:nvSpPr>
            <p:cNvPr id="7" name="文本框 6"/>
            <p:cNvSpPr txBox="1"/>
            <p:nvPr/>
          </p:nvSpPr>
          <p:spPr>
            <a:xfrm>
              <a:off x="383079" y="2826434"/>
              <a:ext cx="47520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《</a:t>
              </a:r>
              <a:r>
                <a:rPr lang="zh-CN" altLang="en-US" sz="4800" b="1" dirty="0">
                  <a:solidFill>
                    <a:schemeClr val="bg1"/>
                  </a:solidFill>
                  <a:cs typeface="+mn-ea"/>
                  <a:sym typeface="+mn-lt"/>
                </a:rPr>
                <a:t>我变成了一棵树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》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752564" y="3750784"/>
              <a:ext cx="45570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语文精品课件 三年级下册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766529" y="4528817"/>
              <a:ext cx="4529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授课老师：某某 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| 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授课时间：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20XX.XX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" name="矩形: 圆角 9"/>
            <p:cNvSpPr/>
            <p:nvPr/>
          </p:nvSpPr>
          <p:spPr>
            <a:xfrm rot="10800000" flipH="1" flipV="1">
              <a:off x="828764" y="4388395"/>
              <a:ext cx="4404619" cy="4706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 flipH="1">
            <a:off x="2202728" y="5083458"/>
            <a:ext cx="2467179" cy="321642"/>
            <a:chOff x="10185400" y="5731858"/>
            <a:chExt cx="1384360" cy="321642"/>
          </a:xfrm>
        </p:grpSpPr>
        <p:sp>
          <p:nvSpPr>
            <p:cNvPr id="12" name="矩形 11"/>
            <p:cNvSpPr/>
            <p:nvPr/>
          </p:nvSpPr>
          <p:spPr>
            <a:xfrm flipH="1">
              <a:off x="10185400" y="5731858"/>
              <a:ext cx="1384360" cy="321642"/>
            </a:xfrm>
            <a:prstGeom prst="rect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381000" algn="ctr" rotWithShape="0">
                <a:prstClr val="black">
                  <a:alpha val="2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 flipH="1">
              <a:off x="10458064" y="5731858"/>
              <a:ext cx="8390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某某小学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zh-CN" altLang="en-US" sz="2800" dirty="0">
                <a:solidFill>
                  <a:prstClr val="black"/>
                </a:solidFill>
                <a:cs typeface="+mn-ea"/>
                <a:sym typeface="+mn-lt"/>
              </a:rPr>
              <a:t>字词揭秘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34422" y="1527342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cs typeface="+mn-ea"/>
                <a:sym typeface="+mn-lt"/>
              </a:rPr>
              <a:t>我会写</a:t>
            </a:r>
          </a:p>
        </p:txBody>
      </p:sp>
      <p:graphicFrame>
        <p:nvGraphicFramePr>
          <p:cNvPr id="4" name="Group 47"/>
          <p:cNvGraphicFramePr>
            <a:graphicFrameLocks noGrp="1"/>
          </p:cNvGraphicFramePr>
          <p:nvPr/>
        </p:nvGraphicFramePr>
        <p:xfrm>
          <a:off x="1138833" y="2378712"/>
          <a:ext cx="900113" cy="900113"/>
        </p:xfrm>
        <a:graphic>
          <a:graphicData uri="http://schemas.openxmlformats.org/drawingml/2006/table">
            <a:tbl>
              <a:tblPr/>
              <a:tblGrid>
                <a:gridCol w="446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94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1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Group 47"/>
          <p:cNvGraphicFramePr>
            <a:graphicFrameLocks noGrp="1"/>
          </p:cNvGraphicFramePr>
          <p:nvPr/>
        </p:nvGraphicFramePr>
        <p:xfrm>
          <a:off x="2304019" y="2364246"/>
          <a:ext cx="900113" cy="900113"/>
        </p:xfrm>
        <a:graphic>
          <a:graphicData uri="http://schemas.openxmlformats.org/drawingml/2006/table">
            <a:tbl>
              <a:tblPr/>
              <a:tblGrid>
                <a:gridCol w="446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94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1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Group 47"/>
          <p:cNvGraphicFramePr>
            <a:graphicFrameLocks noGrp="1"/>
          </p:cNvGraphicFramePr>
          <p:nvPr/>
        </p:nvGraphicFramePr>
        <p:xfrm>
          <a:off x="3421619" y="2364246"/>
          <a:ext cx="900113" cy="900113"/>
        </p:xfrm>
        <a:graphic>
          <a:graphicData uri="http://schemas.openxmlformats.org/drawingml/2006/table">
            <a:tbl>
              <a:tblPr/>
              <a:tblGrid>
                <a:gridCol w="446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94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1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Group 47"/>
          <p:cNvGraphicFramePr>
            <a:graphicFrameLocks noGrp="1"/>
          </p:cNvGraphicFramePr>
          <p:nvPr/>
        </p:nvGraphicFramePr>
        <p:xfrm>
          <a:off x="4526519" y="2364246"/>
          <a:ext cx="900113" cy="900113"/>
        </p:xfrm>
        <a:graphic>
          <a:graphicData uri="http://schemas.openxmlformats.org/drawingml/2006/table">
            <a:tbl>
              <a:tblPr/>
              <a:tblGrid>
                <a:gridCol w="446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94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1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Group 47"/>
          <p:cNvGraphicFramePr>
            <a:graphicFrameLocks noGrp="1"/>
          </p:cNvGraphicFramePr>
          <p:nvPr/>
        </p:nvGraphicFramePr>
        <p:xfrm>
          <a:off x="5688569" y="2364246"/>
          <a:ext cx="900113" cy="900113"/>
        </p:xfrm>
        <a:graphic>
          <a:graphicData uri="http://schemas.openxmlformats.org/drawingml/2006/table">
            <a:tbl>
              <a:tblPr/>
              <a:tblGrid>
                <a:gridCol w="446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94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1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Group 47"/>
          <p:cNvGraphicFramePr>
            <a:graphicFrameLocks noGrp="1"/>
          </p:cNvGraphicFramePr>
          <p:nvPr/>
        </p:nvGraphicFramePr>
        <p:xfrm>
          <a:off x="1110219" y="3640596"/>
          <a:ext cx="898525" cy="900113"/>
        </p:xfrm>
        <a:graphic>
          <a:graphicData uri="http://schemas.openxmlformats.org/drawingml/2006/table">
            <a:tbl>
              <a:tblPr/>
              <a:tblGrid>
                <a:gridCol w="44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94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299" marR="91299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299" marR="91299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1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299" marR="91299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299" marR="91299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Group 47"/>
          <p:cNvGraphicFramePr>
            <a:graphicFrameLocks noGrp="1"/>
          </p:cNvGraphicFramePr>
          <p:nvPr/>
        </p:nvGraphicFramePr>
        <p:xfrm>
          <a:off x="2291308" y="3617699"/>
          <a:ext cx="898525" cy="900113"/>
        </p:xfrm>
        <a:graphic>
          <a:graphicData uri="http://schemas.openxmlformats.org/drawingml/2006/table">
            <a:tbl>
              <a:tblPr/>
              <a:tblGrid>
                <a:gridCol w="44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94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299" marR="91299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299" marR="91299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1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299" marR="91299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299" marR="91299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Group 47"/>
          <p:cNvGraphicFramePr>
            <a:graphicFrameLocks noGrp="1"/>
          </p:cNvGraphicFramePr>
          <p:nvPr/>
        </p:nvGraphicFramePr>
        <p:xfrm>
          <a:off x="3412036" y="3623951"/>
          <a:ext cx="900112" cy="900113"/>
        </p:xfrm>
        <a:graphic>
          <a:graphicData uri="http://schemas.openxmlformats.org/drawingml/2006/table">
            <a:tbl>
              <a:tblPr/>
              <a:tblGrid>
                <a:gridCol w="446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94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1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" name="Group 47"/>
          <p:cNvGraphicFramePr>
            <a:graphicFrameLocks noGrp="1"/>
          </p:cNvGraphicFramePr>
          <p:nvPr/>
        </p:nvGraphicFramePr>
        <p:xfrm>
          <a:off x="4534351" y="3655400"/>
          <a:ext cx="900113" cy="900113"/>
        </p:xfrm>
        <a:graphic>
          <a:graphicData uri="http://schemas.openxmlformats.org/drawingml/2006/table">
            <a:tbl>
              <a:tblPr/>
              <a:tblGrid>
                <a:gridCol w="446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94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1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" name="Group 47"/>
          <p:cNvGraphicFramePr>
            <a:graphicFrameLocks noGrp="1"/>
          </p:cNvGraphicFramePr>
          <p:nvPr/>
        </p:nvGraphicFramePr>
        <p:xfrm>
          <a:off x="5694336" y="3655400"/>
          <a:ext cx="900112" cy="900113"/>
        </p:xfrm>
        <a:graphic>
          <a:graphicData uri="http://schemas.openxmlformats.org/drawingml/2006/table">
            <a:tbl>
              <a:tblPr/>
              <a:tblGrid>
                <a:gridCol w="446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94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1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矩形 13">
            <a:hlinkClick r:id="rId2" action="ppaction://hlinksldjump"/>
          </p:cNvPr>
          <p:cNvSpPr/>
          <p:nvPr/>
        </p:nvSpPr>
        <p:spPr>
          <a:xfrm>
            <a:off x="1148344" y="2385725"/>
            <a:ext cx="8963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状</a:t>
            </a:r>
            <a:endParaRPr kumimoji="0" lang="zh-CN" altLang="en-US" sz="20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" name="矩形 14">
            <a:hlinkClick r:id="" action="ppaction://noaction"/>
          </p:cNvPr>
          <p:cNvSpPr/>
          <p:nvPr/>
        </p:nvSpPr>
        <p:spPr>
          <a:xfrm>
            <a:off x="2304784" y="2369303"/>
            <a:ext cx="8963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狐</a:t>
            </a:r>
          </a:p>
        </p:txBody>
      </p:sp>
      <p:sp>
        <p:nvSpPr>
          <p:cNvPr id="16" name="矩形 15">
            <a:hlinkClick r:id="" action="ppaction://noaction"/>
          </p:cNvPr>
          <p:cNvSpPr/>
          <p:nvPr/>
        </p:nvSpPr>
        <p:spPr>
          <a:xfrm>
            <a:off x="3431779" y="2369303"/>
            <a:ext cx="8963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狸</a:t>
            </a:r>
          </a:p>
        </p:txBody>
      </p:sp>
      <p:sp>
        <p:nvSpPr>
          <p:cNvPr id="17" name="矩形 16">
            <a:hlinkClick r:id="" action="ppaction://noaction"/>
          </p:cNvPr>
          <p:cNvSpPr/>
          <p:nvPr/>
        </p:nvSpPr>
        <p:spPr>
          <a:xfrm>
            <a:off x="4527127" y="2369303"/>
            <a:ext cx="8963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丁</a:t>
            </a:r>
          </a:p>
        </p:txBody>
      </p:sp>
      <p:sp>
        <p:nvSpPr>
          <p:cNvPr id="18" name="矩形 17">
            <a:hlinkClick r:id="" action="ppaction://noaction"/>
          </p:cNvPr>
          <p:cNvSpPr/>
          <p:nvPr/>
        </p:nvSpPr>
        <p:spPr>
          <a:xfrm>
            <a:off x="5699663" y="2369303"/>
            <a:ext cx="8963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零</a:t>
            </a:r>
          </a:p>
        </p:txBody>
      </p:sp>
      <p:sp>
        <p:nvSpPr>
          <p:cNvPr id="19" name="矩形 18">
            <a:hlinkClick r:id="" action="ppaction://noaction"/>
          </p:cNvPr>
          <p:cNvSpPr/>
          <p:nvPr/>
        </p:nvSpPr>
        <p:spPr>
          <a:xfrm>
            <a:off x="1119296" y="3606090"/>
            <a:ext cx="8963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肠</a:t>
            </a:r>
          </a:p>
        </p:txBody>
      </p:sp>
      <p:sp>
        <p:nvSpPr>
          <p:cNvPr id="20" name="矩形 19">
            <a:hlinkClick r:id="" action="ppaction://noaction"/>
          </p:cNvPr>
          <p:cNvSpPr/>
          <p:nvPr/>
        </p:nvSpPr>
        <p:spPr>
          <a:xfrm>
            <a:off x="2313890" y="3547671"/>
            <a:ext cx="8963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继</a:t>
            </a:r>
          </a:p>
        </p:txBody>
      </p:sp>
      <p:sp>
        <p:nvSpPr>
          <p:cNvPr id="21" name="矩形 20">
            <a:hlinkClick r:id="" action="ppaction://noaction"/>
          </p:cNvPr>
          <p:cNvSpPr/>
          <p:nvPr/>
        </p:nvSpPr>
        <p:spPr>
          <a:xfrm>
            <a:off x="3421907" y="3594482"/>
            <a:ext cx="8963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续</a:t>
            </a:r>
          </a:p>
        </p:txBody>
      </p:sp>
      <p:sp>
        <p:nvSpPr>
          <p:cNvPr id="22" name="矩形 21">
            <a:hlinkClick r:id="" action="ppaction://noaction"/>
          </p:cNvPr>
          <p:cNvSpPr/>
          <p:nvPr/>
        </p:nvSpPr>
        <p:spPr>
          <a:xfrm>
            <a:off x="4515013" y="3622957"/>
            <a:ext cx="8963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抬</a:t>
            </a:r>
          </a:p>
        </p:txBody>
      </p:sp>
      <p:sp>
        <p:nvSpPr>
          <p:cNvPr id="23" name="矩形 22">
            <a:hlinkClick r:id="" action="ppaction://noaction"/>
          </p:cNvPr>
          <p:cNvSpPr/>
          <p:nvPr/>
        </p:nvSpPr>
        <p:spPr>
          <a:xfrm>
            <a:off x="5712651" y="3617385"/>
            <a:ext cx="8963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麻</a:t>
            </a:r>
          </a:p>
        </p:txBody>
      </p:sp>
      <p:graphicFrame>
        <p:nvGraphicFramePr>
          <p:cNvPr id="24" name="Group 47"/>
          <p:cNvGraphicFramePr>
            <a:graphicFrameLocks noGrp="1"/>
          </p:cNvGraphicFramePr>
          <p:nvPr/>
        </p:nvGraphicFramePr>
        <p:xfrm>
          <a:off x="6850253" y="2374502"/>
          <a:ext cx="900113" cy="900113"/>
        </p:xfrm>
        <a:graphic>
          <a:graphicData uri="http://schemas.openxmlformats.org/drawingml/2006/table">
            <a:tbl>
              <a:tblPr/>
              <a:tblGrid>
                <a:gridCol w="446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94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1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5" name="矩形 24">
            <a:hlinkClick r:id="" action="ppaction://noaction"/>
          </p:cNvPr>
          <p:cNvSpPr/>
          <p:nvPr/>
        </p:nvSpPr>
        <p:spPr>
          <a:xfrm>
            <a:off x="6851018" y="2379559"/>
            <a:ext cx="8963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巧</a:t>
            </a:r>
          </a:p>
        </p:txBody>
      </p:sp>
      <p:graphicFrame>
        <p:nvGraphicFramePr>
          <p:cNvPr id="26" name="Group 47"/>
          <p:cNvGraphicFramePr>
            <a:graphicFrameLocks noGrp="1"/>
          </p:cNvGraphicFramePr>
          <p:nvPr/>
        </p:nvGraphicFramePr>
        <p:xfrm>
          <a:off x="6872949" y="3649650"/>
          <a:ext cx="900113" cy="900113"/>
        </p:xfrm>
        <a:graphic>
          <a:graphicData uri="http://schemas.openxmlformats.org/drawingml/2006/table">
            <a:tbl>
              <a:tblPr/>
              <a:tblGrid>
                <a:gridCol w="446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94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1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7" name="矩形 26">
            <a:hlinkClick r:id="" action="ppaction://noaction"/>
          </p:cNvPr>
          <p:cNvSpPr/>
          <p:nvPr/>
        </p:nvSpPr>
        <p:spPr>
          <a:xfrm>
            <a:off x="6873714" y="3654707"/>
            <a:ext cx="8963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烦</a:t>
            </a:r>
          </a:p>
        </p:txBody>
      </p:sp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8035644" y="2392520"/>
          <a:ext cx="898525" cy="900113"/>
        </p:xfrm>
        <a:graphic>
          <a:graphicData uri="http://schemas.openxmlformats.org/drawingml/2006/table">
            <a:tbl>
              <a:tblPr/>
              <a:tblGrid>
                <a:gridCol w="44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94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299" marR="91299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299" marR="91299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1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299" marR="91299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299" marR="91299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9" name="矩形 28">
            <a:hlinkClick r:id="" action="ppaction://noaction"/>
          </p:cNvPr>
          <p:cNvSpPr/>
          <p:nvPr/>
        </p:nvSpPr>
        <p:spPr>
          <a:xfrm>
            <a:off x="8044721" y="2358014"/>
            <a:ext cx="8963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克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223" y="2847415"/>
            <a:ext cx="3029373" cy="4010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5" grpId="0"/>
      <p:bldP spid="27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zh-CN" altLang="en-US" sz="2800" dirty="0">
                <a:solidFill>
                  <a:prstClr val="black"/>
                </a:solidFill>
                <a:cs typeface="+mn-ea"/>
                <a:sym typeface="+mn-lt"/>
              </a:rPr>
              <a:t>字词揭秘</a:t>
            </a:r>
          </a:p>
        </p:txBody>
      </p:sp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4254499" y="4295897"/>
            <a:ext cx="4423851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+mn-ea"/>
                <a:sym typeface="+mn-lt"/>
              </a:rPr>
              <a:t>书写指导：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左窄右宽。左部竖长而直。</a:t>
            </a:r>
          </a:p>
        </p:txBody>
      </p:sp>
      <p:sp>
        <p:nvSpPr>
          <p:cNvPr id="4" name="TextBox 33"/>
          <p:cNvSpPr txBox="1">
            <a:spLocks noChangeArrowheads="1"/>
          </p:cNvSpPr>
          <p:nvPr/>
        </p:nvSpPr>
        <p:spPr bwMode="auto">
          <a:xfrm>
            <a:off x="4232728" y="2113761"/>
            <a:ext cx="2339975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结构：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左右</a:t>
            </a:r>
          </a:p>
        </p:txBody>
      </p:sp>
      <p:sp>
        <p:nvSpPr>
          <p:cNvPr id="5" name="TextBox 34"/>
          <p:cNvSpPr txBox="1">
            <a:spLocks noChangeArrowheads="1"/>
          </p:cNvSpPr>
          <p:nvPr/>
        </p:nvSpPr>
        <p:spPr bwMode="auto">
          <a:xfrm>
            <a:off x="4255269" y="2892779"/>
            <a:ext cx="4445622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组词：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形状     状态     告状     </a:t>
            </a:r>
          </a:p>
        </p:txBody>
      </p:sp>
      <p:sp>
        <p:nvSpPr>
          <p:cNvPr id="6" name="TextBox 35"/>
          <p:cNvSpPr txBox="1">
            <a:spLocks noChangeArrowheads="1"/>
          </p:cNvSpPr>
          <p:nvPr/>
        </p:nvSpPr>
        <p:spPr bwMode="auto">
          <a:xfrm>
            <a:off x="4232728" y="3361536"/>
            <a:ext cx="4167187" cy="430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造句：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海底有各种形状的珊瑚。 </a:t>
            </a:r>
          </a:p>
        </p:txBody>
      </p:sp>
      <p:sp>
        <p:nvSpPr>
          <p:cNvPr id="7" name="TextBox 36"/>
          <p:cNvSpPr txBox="1">
            <a:spLocks noChangeArrowheads="1"/>
          </p:cNvSpPr>
          <p:nvPr/>
        </p:nvSpPr>
        <p:spPr bwMode="auto">
          <a:xfrm>
            <a:off x="4232728" y="2497936"/>
            <a:ext cx="2905125" cy="4298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部首：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犬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368279" y="1905172"/>
            <a:ext cx="20377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zhuàng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" name="Rectangle 31"/>
          <p:cNvSpPr>
            <a:spLocks noChangeArrowheads="1"/>
          </p:cNvSpPr>
          <p:nvPr/>
        </p:nvSpPr>
        <p:spPr bwMode="auto">
          <a:xfrm>
            <a:off x="1304609" y="3443981"/>
            <a:ext cx="3526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aphicFrame>
        <p:nvGraphicFramePr>
          <p:cNvPr id="10" name="Group 47"/>
          <p:cNvGraphicFramePr>
            <a:graphicFrameLocks noGrp="1"/>
          </p:cNvGraphicFramePr>
          <p:nvPr/>
        </p:nvGraphicFramePr>
        <p:xfrm>
          <a:off x="1093002" y="2885040"/>
          <a:ext cx="2313454" cy="2279650"/>
        </p:xfrm>
        <a:graphic>
          <a:graphicData uri="http://schemas.openxmlformats.org/drawingml/2006/table">
            <a:tbl>
              <a:tblPr/>
              <a:tblGrid>
                <a:gridCol w="1146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65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1138613" y="2632405"/>
            <a:ext cx="231345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状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8678350" y="1286183"/>
            <a:ext cx="2667064" cy="2667064"/>
            <a:chOff x="8678350" y="1286183"/>
            <a:chExt cx="2667064" cy="2667064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8350" y="1286183"/>
              <a:ext cx="2667064" cy="2667064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10502031" y="3772014"/>
              <a:ext cx="590135" cy="1063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/>
      <p:bldP spid="4" grpId="0" bldLvl="0" animBg="1"/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zh-CN" altLang="en-US" sz="2800" dirty="0">
                <a:solidFill>
                  <a:prstClr val="black"/>
                </a:solidFill>
                <a:cs typeface="+mn-ea"/>
                <a:sym typeface="+mn-lt"/>
              </a:rPr>
              <a:t>字词揭秘</a:t>
            </a:r>
          </a:p>
        </p:txBody>
      </p:sp>
      <p:sp>
        <p:nvSpPr>
          <p:cNvPr id="3" name="Rectangle 31"/>
          <p:cNvSpPr>
            <a:spLocks noChangeArrowheads="1"/>
          </p:cNvSpPr>
          <p:nvPr/>
        </p:nvSpPr>
        <p:spPr bwMode="auto">
          <a:xfrm>
            <a:off x="1155825" y="3549443"/>
            <a:ext cx="3526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矩形 2"/>
          <p:cNvSpPr>
            <a:spLocks noChangeArrowheads="1"/>
          </p:cNvSpPr>
          <p:nvPr/>
        </p:nvSpPr>
        <p:spPr bwMode="auto">
          <a:xfrm>
            <a:off x="4254500" y="4295897"/>
            <a:ext cx="4147378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+mn-ea"/>
                <a:sym typeface="+mn-lt"/>
              </a:rPr>
              <a:t>书写指导：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左窄右宽。“瓜”第三步竖段在竖中线右侧。</a:t>
            </a:r>
          </a:p>
        </p:txBody>
      </p:sp>
      <p:sp>
        <p:nvSpPr>
          <p:cNvPr id="5" name="TextBox 33"/>
          <p:cNvSpPr txBox="1">
            <a:spLocks noChangeArrowheads="1"/>
          </p:cNvSpPr>
          <p:nvPr/>
        </p:nvSpPr>
        <p:spPr bwMode="auto">
          <a:xfrm>
            <a:off x="4232728" y="2113761"/>
            <a:ext cx="2339975" cy="429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结构：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左右</a:t>
            </a:r>
          </a:p>
        </p:txBody>
      </p:sp>
      <p:sp>
        <p:nvSpPr>
          <p:cNvPr id="6" name="TextBox 34"/>
          <p:cNvSpPr txBox="1">
            <a:spLocks noChangeArrowheads="1"/>
          </p:cNvSpPr>
          <p:nvPr/>
        </p:nvSpPr>
        <p:spPr bwMode="auto">
          <a:xfrm>
            <a:off x="4232728" y="2929736"/>
            <a:ext cx="3497262" cy="430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组词：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狐狸    狐仙    狐疑</a:t>
            </a:r>
          </a:p>
        </p:txBody>
      </p:sp>
      <p:sp>
        <p:nvSpPr>
          <p:cNvPr id="7" name="TextBox 35"/>
          <p:cNvSpPr txBox="1">
            <a:spLocks noChangeArrowheads="1"/>
          </p:cNvSpPr>
          <p:nvPr/>
        </p:nvSpPr>
        <p:spPr bwMode="auto">
          <a:xfrm>
            <a:off x="4232728" y="3361536"/>
            <a:ext cx="4169150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造句：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小狐狸正在寻找妈妈。 </a:t>
            </a:r>
          </a:p>
        </p:txBody>
      </p:sp>
      <p:sp>
        <p:nvSpPr>
          <p:cNvPr id="8" name="TextBox 36"/>
          <p:cNvSpPr txBox="1">
            <a:spLocks noChangeArrowheads="1"/>
          </p:cNvSpPr>
          <p:nvPr/>
        </p:nvSpPr>
        <p:spPr bwMode="auto">
          <a:xfrm>
            <a:off x="4232728" y="2497936"/>
            <a:ext cx="2905125" cy="4298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部首：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犭</a:t>
            </a:r>
          </a:p>
        </p:txBody>
      </p:sp>
      <p:graphicFrame>
        <p:nvGraphicFramePr>
          <p:cNvPr id="9" name="Group 47"/>
          <p:cNvGraphicFramePr>
            <a:graphicFrameLocks noGrp="1"/>
          </p:cNvGraphicFramePr>
          <p:nvPr/>
        </p:nvGraphicFramePr>
        <p:xfrm>
          <a:off x="944218" y="2990502"/>
          <a:ext cx="2313454" cy="2279650"/>
        </p:xfrm>
        <a:graphic>
          <a:graphicData uri="http://schemas.openxmlformats.org/drawingml/2006/table">
            <a:tbl>
              <a:tblPr/>
              <a:tblGrid>
                <a:gridCol w="1146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65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989829" y="2737867"/>
            <a:ext cx="231345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狐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635354" y="2106468"/>
            <a:ext cx="15257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hú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499" y="1137761"/>
            <a:ext cx="2501693" cy="2501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/>
      <p:bldP spid="5" grpId="0" bldLvl="0" animBg="1"/>
      <p:bldP spid="6" grpId="0"/>
      <p:bldP spid="7" grpId="0"/>
      <p:bldP spid="8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zh-CN" altLang="en-US" sz="2800" dirty="0">
                <a:solidFill>
                  <a:prstClr val="black"/>
                </a:solidFill>
                <a:cs typeface="+mn-ea"/>
                <a:sym typeface="+mn-lt"/>
              </a:rPr>
              <a:t>字词揭秘</a:t>
            </a:r>
          </a:p>
        </p:txBody>
      </p:sp>
      <p:sp>
        <p:nvSpPr>
          <p:cNvPr id="3" name="Rectangle 31"/>
          <p:cNvSpPr>
            <a:spLocks noChangeArrowheads="1"/>
          </p:cNvSpPr>
          <p:nvPr/>
        </p:nvSpPr>
        <p:spPr bwMode="auto">
          <a:xfrm>
            <a:off x="1155825" y="3549443"/>
            <a:ext cx="3526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矩形 2"/>
          <p:cNvSpPr>
            <a:spLocks noChangeArrowheads="1"/>
          </p:cNvSpPr>
          <p:nvPr/>
        </p:nvSpPr>
        <p:spPr bwMode="auto">
          <a:xfrm>
            <a:off x="4254499" y="4295897"/>
            <a:ext cx="4399171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+mn-ea"/>
                <a:sym typeface="+mn-lt"/>
              </a:rPr>
              <a:t>书写指导：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左窄右宽，“里”字起笔于书中线，底横长。</a:t>
            </a:r>
          </a:p>
        </p:txBody>
      </p:sp>
      <p:sp>
        <p:nvSpPr>
          <p:cNvPr id="5" name="TextBox 33"/>
          <p:cNvSpPr txBox="1">
            <a:spLocks noChangeArrowheads="1"/>
          </p:cNvSpPr>
          <p:nvPr/>
        </p:nvSpPr>
        <p:spPr bwMode="auto">
          <a:xfrm>
            <a:off x="4232728" y="2113761"/>
            <a:ext cx="2339975" cy="429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结构：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左右</a:t>
            </a:r>
          </a:p>
        </p:txBody>
      </p:sp>
      <p:sp>
        <p:nvSpPr>
          <p:cNvPr id="6" name="TextBox 34"/>
          <p:cNvSpPr txBox="1">
            <a:spLocks noChangeArrowheads="1"/>
          </p:cNvSpPr>
          <p:nvPr/>
        </p:nvSpPr>
        <p:spPr bwMode="auto">
          <a:xfrm>
            <a:off x="4232728" y="2929736"/>
            <a:ext cx="3497262" cy="430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组词：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狐狸   狸猫   海狸        </a:t>
            </a:r>
          </a:p>
        </p:txBody>
      </p:sp>
      <p:sp>
        <p:nvSpPr>
          <p:cNvPr id="7" name="TextBox 35"/>
          <p:cNvSpPr txBox="1">
            <a:spLocks noChangeArrowheads="1"/>
          </p:cNvSpPr>
          <p:nvPr/>
        </p:nvSpPr>
        <p:spPr bwMode="auto">
          <a:xfrm>
            <a:off x="4232728" y="3361536"/>
            <a:ext cx="4167187" cy="76944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造句：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海狸既能在陆上生活也能在水里生活。 </a:t>
            </a:r>
          </a:p>
        </p:txBody>
      </p:sp>
      <p:sp>
        <p:nvSpPr>
          <p:cNvPr id="8" name="TextBox 36"/>
          <p:cNvSpPr txBox="1">
            <a:spLocks noChangeArrowheads="1"/>
          </p:cNvSpPr>
          <p:nvPr/>
        </p:nvSpPr>
        <p:spPr bwMode="auto">
          <a:xfrm>
            <a:off x="4232728" y="2497936"/>
            <a:ext cx="2905125" cy="4298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部首：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犭</a:t>
            </a:r>
          </a:p>
        </p:txBody>
      </p:sp>
      <p:graphicFrame>
        <p:nvGraphicFramePr>
          <p:cNvPr id="9" name="Group 47"/>
          <p:cNvGraphicFramePr>
            <a:graphicFrameLocks noGrp="1"/>
          </p:cNvGraphicFramePr>
          <p:nvPr/>
        </p:nvGraphicFramePr>
        <p:xfrm>
          <a:off x="944218" y="2990502"/>
          <a:ext cx="2313454" cy="2279650"/>
        </p:xfrm>
        <a:graphic>
          <a:graphicData uri="http://schemas.openxmlformats.org/drawingml/2006/table">
            <a:tbl>
              <a:tblPr/>
              <a:tblGrid>
                <a:gridCol w="1146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65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989829" y="2737867"/>
            <a:ext cx="231345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狸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895928" y="2155294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lí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639" y="1332807"/>
            <a:ext cx="2501693" cy="2501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/>
      <p:bldP spid="5" grpId="0" bldLvl="0" animBg="1"/>
      <p:bldP spid="6" grpId="0"/>
      <p:bldP spid="7" grpId="0"/>
      <p:bldP spid="8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zh-CN" altLang="en-US" sz="2800" dirty="0">
                <a:solidFill>
                  <a:prstClr val="black"/>
                </a:solidFill>
                <a:cs typeface="+mn-ea"/>
                <a:sym typeface="+mn-lt"/>
              </a:rPr>
              <a:t>字词揭秘</a:t>
            </a:r>
          </a:p>
        </p:txBody>
      </p:sp>
      <p:sp>
        <p:nvSpPr>
          <p:cNvPr id="3" name="Rectangle 31"/>
          <p:cNvSpPr>
            <a:spLocks noChangeArrowheads="1"/>
          </p:cNvSpPr>
          <p:nvPr/>
        </p:nvSpPr>
        <p:spPr bwMode="auto">
          <a:xfrm>
            <a:off x="1155825" y="3549443"/>
            <a:ext cx="3526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矩形 2"/>
          <p:cNvSpPr>
            <a:spLocks noChangeArrowheads="1"/>
          </p:cNvSpPr>
          <p:nvPr/>
        </p:nvSpPr>
        <p:spPr bwMode="auto">
          <a:xfrm>
            <a:off x="4034178" y="4537657"/>
            <a:ext cx="4646183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+mn-ea"/>
                <a:sym typeface="+mn-lt"/>
              </a:rPr>
              <a:t>书写指导：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整体居中。横舒展，竖钩的竖在竖中线上。</a:t>
            </a:r>
          </a:p>
        </p:txBody>
      </p:sp>
      <p:sp>
        <p:nvSpPr>
          <p:cNvPr id="5" name="TextBox 33"/>
          <p:cNvSpPr txBox="1">
            <a:spLocks noChangeArrowheads="1"/>
          </p:cNvSpPr>
          <p:nvPr/>
        </p:nvSpPr>
        <p:spPr bwMode="auto">
          <a:xfrm>
            <a:off x="4012407" y="2355521"/>
            <a:ext cx="2339975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结构：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独体字</a:t>
            </a:r>
          </a:p>
        </p:txBody>
      </p:sp>
      <p:sp>
        <p:nvSpPr>
          <p:cNvPr id="6" name="TextBox 34"/>
          <p:cNvSpPr txBox="1">
            <a:spLocks noChangeArrowheads="1"/>
          </p:cNvSpPr>
          <p:nvPr/>
        </p:nvSpPr>
        <p:spPr bwMode="auto">
          <a:xfrm>
            <a:off x="4012406" y="3171496"/>
            <a:ext cx="4070697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组词：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壮丁     园丁     丁香</a:t>
            </a:r>
          </a:p>
        </p:txBody>
      </p:sp>
      <p:sp>
        <p:nvSpPr>
          <p:cNvPr id="7" name="TextBox 35"/>
          <p:cNvSpPr txBox="1">
            <a:spLocks noChangeArrowheads="1"/>
          </p:cNvSpPr>
          <p:nvPr/>
        </p:nvSpPr>
        <p:spPr bwMode="auto">
          <a:xfrm>
            <a:off x="4012407" y="3603296"/>
            <a:ext cx="4457636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造句：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老师是辛勤的园丁。</a:t>
            </a:r>
          </a:p>
        </p:txBody>
      </p:sp>
      <p:sp>
        <p:nvSpPr>
          <p:cNvPr id="8" name="TextBox 36"/>
          <p:cNvSpPr txBox="1">
            <a:spLocks noChangeArrowheads="1"/>
          </p:cNvSpPr>
          <p:nvPr/>
        </p:nvSpPr>
        <p:spPr bwMode="auto">
          <a:xfrm>
            <a:off x="4012407" y="2739696"/>
            <a:ext cx="2905125" cy="4298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部首：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一</a:t>
            </a:r>
          </a:p>
        </p:txBody>
      </p:sp>
      <p:graphicFrame>
        <p:nvGraphicFramePr>
          <p:cNvPr id="9" name="Group 47"/>
          <p:cNvGraphicFramePr>
            <a:graphicFrameLocks noGrp="1"/>
          </p:cNvGraphicFramePr>
          <p:nvPr/>
        </p:nvGraphicFramePr>
        <p:xfrm>
          <a:off x="944218" y="2990502"/>
          <a:ext cx="2494722" cy="2279650"/>
        </p:xfrm>
        <a:graphic>
          <a:graphicData uri="http://schemas.openxmlformats.org/drawingml/2006/table">
            <a:tbl>
              <a:tblPr/>
              <a:tblGrid>
                <a:gridCol w="1236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989829" y="2737867"/>
            <a:ext cx="231345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丁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602282" y="2070242"/>
            <a:ext cx="12843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dīng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306" y="1356537"/>
            <a:ext cx="2522233" cy="25222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/>
      <p:bldP spid="5" grpId="0" bldLvl="0" animBg="1"/>
      <p:bldP spid="6" grpId="0"/>
      <p:bldP spid="7" grpId="0"/>
      <p:bldP spid="8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zh-CN" altLang="en-US" sz="2800" dirty="0">
                <a:solidFill>
                  <a:prstClr val="black"/>
                </a:solidFill>
                <a:cs typeface="+mn-ea"/>
                <a:sym typeface="+mn-lt"/>
              </a:rPr>
              <a:t>字词揭秘</a:t>
            </a:r>
          </a:p>
        </p:txBody>
      </p:sp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3967463" y="4614994"/>
            <a:ext cx="5454833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+mn-ea"/>
                <a:sym typeface="+mn-lt"/>
              </a:rPr>
              <a:t>书写指导：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上窄下宽。“雨”四点呼应；“令”撇捺舒展盖下。</a:t>
            </a:r>
          </a:p>
        </p:txBody>
      </p:sp>
      <p:sp>
        <p:nvSpPr>
          <p:cNvPr id="4" name="TextBox 33"/>
          <p:cNvSpPr txBox="1">
            <a:spLocks noChangeArrowheads="1"/>
          </p:cNvSpPr>
          <p:nvPr/>
        </p:nvSpPr>
        <p:spPr bwMode="auto">
          <a:xfrm>
            <a:off x="3983271" y="2511568"/>
            <a:ext cx="2339975" cy="429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结构：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上下</a:t>
            </a:r>
          </a:p>
        </p:txBody>
      </p:sp>
      <p:sp>
        <p:nvSpPr>
          <p:cNvPr id="5" name="TextBox 34"/>
          <p:cNvSpPr txBox="1">
            <a:spLocks noChangeArrowheads="1"/>
          </p:cNvSpPr>
          <p:nvPr/>
        </p:nvSpPr>
        <p:spPr bwMode="auto">
          <a:xfrm>
            <a:off x="3983271" y="3327543"/>
            <a:ext cx="3497262" cy="4298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组词：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零落    凋零    零工</a:t>
            </a:r>
          </a:p>
        </p:txBody>
      </p:sp>
      <p:sp>
        <p:nvSpPr>
          <p:cNvPr id="6" name="TextBox 35"/>
          <p:cNvSpPr txBox="1">
            <a:spLocks noChangeArrowheads="1"/>
          </p:cNvSpPr>
          <p:nvPr/>
        </p:nvSpPr>
        <p:spPr bwMode="auto">
          <a:xfrm>
            <a:off x="3967463" y="3745606"/>
            <a:ext cx="4167187" cy="76944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造句：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妈妈经常去打零工，贴补家用。</a:t>
            </a:r>
          </a:p>
        </p:txBody>
      </p:sp>
      <p:sp>
        <p:nvSpPr>
          <p:cNvPr id="7" name="TextBox 36"/>
          <p:cNvSpPr txBox="1">
            <a:spLocks noChangeArrowheads="1"/>
          </p:cNvSpPr>
          <p:nvPr/>
        </p:nvSpPr>
        <p:spPr bwMode="auto">
          <a:xfrm>
            <a:off x="3983271" y="2895743"/>
            <a:ext cx="2905125" cy="4298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部首：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雨</a:t>
            </a:r>
          </a:p>
        </p:txBody>
      </p:sp>
      <p:sp>
        <p:nvSpPr>
          <p:cNvPr id="8" name="Rectangle 31"/>
          <p:cNvSpPr>
            <a:spLocks noChangeArrowheads="1"/>
          </p:cNvSpPr>
          <p:nvPr/>
        </p:nvSpPr>
        <p:spPr bwMode="auto">
          <a:xfrm>
            <a:off x="1155825" y="3549443"/>
            <a:ext cx="3526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aphicFrame>
        <p:nvGraphicFramePr>
          <p:cNvPr id="9" name="Group 47"/>
          <p:cNvGraphicFramePr>
            <a:graphicFrameLocks noGrp="1"/>
          </p:cNvGraphicFramePr>
          <p:nvPr/>
        </p:nvGraphicFramePr>
        <p:xfrm>
          <a:off x="944218" y="2990502"/>
          <a:ext cx="2494722" cy="2279650"/>
        </p:xfrm>
        <a:graphic>
          <a:graphicData uri="http://schemas.openxmlformats.org/drawingml/2006/table">
            <a:tbl>
              <a:tblPr/>
              <a:tblGrid>
                <a:gridCol w="1236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989829" y="2737867"/>
            <a:ext cx="231345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零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692532" y="2060347"/>
            <a:ext cx="10951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líng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185" y="1421005"/>
            <a:ext cx="2344551" cy="23445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/>
      <p:bldP spid="4" grpId="0" bldLvl="0" animBg="1"/>
      <p:bldP spid="5" grpId="0"/>
      <p:bldP spid="6" grpId="0"/>
      <p:bldP spid="7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zh-CN" altLang="en-US" sz="2800" dirty="0">
                <a:solidFill>
                  <a:prstClr val="black"/>
                </a:solidFill>
                <a:cs typeface="+mn-ea"/>
                <a:sym typeface="+mn-lt"/>
              </a:rPr>
              <a:t>字词揭秘</a:t>
            </a:r>
          </a:p>
        </p:txBody>
      </p:sp>
      <p:sp>
        <p:nvSpPr>
          <p:cNvPr id="13" name="Rectangle 31"/>
          <p:cNvSpPr>
            <a:spLocks noChangeArrowheads="1"/>
          </p:cNvSpPr>
          <p:nvPr/>
        </p:nvSpPr>
        <p:spPr bwMode="auto">
          <a:xfrm>
            <a:off x="1155825" y="3549443"/>
            <a:ext cx="3526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" name="矩形 2"/>
          <p:cNvSpPr>
            <a:spLocks noChangeArrowheads="1"/>
          </p:cNvSpPr>
          <p:nvPr/>
        </p:nvSpPr>
        <p:spPr bwMode="auto">
          <a:xfrm>
            <a:off x="4254499" y="4295897"/>
            <a:ext cx="4695423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+mn-ea"/>
                <a:sym typeface="+mn-lt"/>
              </a:rPr>
              <a:t>书写指导：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左小右大，“工”下笔改为横，右部竖折短，折笔自然。</a:t>
            </a:r>
          </a:p>
        </p:txBody>
      </p:sp>
      <p:sp>
        <p:nvSpPr>
          <p:cNvPr id="15" name="TextBox 33"/>
          <p:cNvSpPr txBox="1">
            <a:spLocks noChangeArrowheads="1"/>
          </p:cNvSpPr>
          <p:nvPr/>
        </p:nvSpPr>
        <p:spPr bwMode="auto">
          <a:xfrm>
            <a:off x="4232728" y="2113761"/>
            <a:ext cx="2339975" cy="429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结构：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左右</a:t>
            </a:r>
          </a:p>
        </p:txBody>
      </p:sp>
      <p:sp>
        <p:nvSpPr>
          <p:cNvPr id="16" name="TextBox 34"/>
          <p:cNvSpPr txBox="1">
            <a:spLocks noChangeArrowheads="1"/>
          </p:cNvSpPr>
          <p:nvPr/>
        </p:nvSpPr>
        <p:spPr bwMode="auto">
          <a:xfrm>
            <a:off x="4232727" y="2929736"/>
            <a:ext cx="4070697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组词：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乖巧    灵巧    巧妙</a:t>
            </a:r>
          </a:p>
        </p:txBody>
      </p:sp>
      <p:sp>
        <p:nvSpPr>
          <p:cNvPr id="17" name="TextBox 35"/>
          <p:cNvSpPr txBox="1">
            <a:spLocks noChangeArrowheads="1"/>
          </p:cNvSpPr>
          <p:nvPr/>
        </p:nvSpPr>
        <p:spPr bwMode="auto">
          <a:xfrm>
            <a:off x="4232728" y="3361536"/>
            <a:ext cx="4686189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造句：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妈妈有一双灵巧的手。 </a:t>
            </a:r>
          </a:p>
        </p:txBody>
      </p:sp>
      <p:sp>
        <p:nvSpPr>
          <p:cNvPr id="18" name="TextBox 36"/>
          <p:cNvSpPr txBox="1">
            <a:spLocks noChangeArrowheads="1"/>
          </p:cNvSpPr>
          <p:nvPr/>
        </p:nvSpPr>
        <p:spPr bwMode="auto">
          <a:xfrm>
            <a:off x="4232728" y="2497936"/>
            <a:ext cx="2905125" cy="4298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部首：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工</a:t>
            </a:r>
          </a:p>
        </p:txBody>
      </p:sp>
      <p:graphicFrame>
        <p:nvGraphicFramePr>
          <p:cNvPr id="19" name="Group 47"/>
          <p:cNvGraphicFramePr>
            <a:graphicFrameLocks noGrp="1"/>
          </p:cNvGraphicFramePr>
          <p:nvPr/>
        </p:nvGraphicFramePr>
        <p:xfrm>
          <a:off x="944218" y="2990502"/>
          <a:ext cx="2494722" cy="2279650"/>
        </p:xfrm>
        <a:graphic>
          <a:graphicData uri="http://schemas.openxmlformats.org/drawingml/2006/table">
            <a:tbl>
              <a:tblPr/>
              <a:tblGrid>
                <a:gridCol w="1236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文本框 19"/>
          <p:cNvSpPr txBox="1"/>
          <p:nvPr/>
        </p:nvSpPr>
        <p:spPr>
          <a:xfrm>
            <a:off x="989829" y="2737867"/>
            <a:ext cx="231345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巧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1569314" y="2038003"/>
            <a:ext cx="12522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qiǎo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990" y="1215075"/>
            <a:ext cx="2249568" cy="2249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5" grpId="0" bldLvl="0" animBg="1"/>
      <p:bldP spid="16" grpId="0"/>
      <p:bldP spid="17" grpId="0"/>
      <p:bldP spid="18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zh-CN" altLang="en-US" sz="2800" dirty="0">
                <a:solidFill>
                  <a:prstClr val="black"/>
                </a:solidFill>
                <a:cs typeface="+mn-ea"/>
                <a:sym typeface="+mn-lt"/>
              </a:rPr>
              <a:t>字词揭秘</a:t>
            </a:r>
          </a:p>
        </p:txBody>
      </p:sp>
      <p:sp>
        <p:nvSpPr>
          <p:cNvPr id="3" name="Rectangle 31"/>
          <p:cNvSpPr>
            <a:spLocks noChangeArrowheads="1"/>
          </p:cNvSpPr>
          <p:nvPr/>
        </p:nvSpPr>
        <p:spPr bwMode="auto">
          <a:xfrm>
            <a:off x="1155825" y="3549443"/>
            <a:ext cx="3526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矩形 2"/>
          <p:cNvSpPr>
            <a:spLocks noChangeArrowheads="1"/>
          </p:cNvSpPr>
          <p:nvPr/>
        </p:nvSpPr>
        <p:spPr bwMode="auto">
          <a:xfrm>
            <a:off x="4254499" y="4295897"/>
            <a:ext cx="4297073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+mn-ea"/>
                <a:sym typeface="+mn-lt"/>
              </a:rPr>
              <a:t>书写指导：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“十”横略短；“口”上宽下窄，“儿”末笔圆润钩出。</a:t>
            </a:r>
          </a:p>
        </p:txBody>
      </p:sp>
      <p:sp>
        <p:nvSpPr>
          <p:cNvPr id="5" name="TextBox 33"/>
          <p:cNvSpPr txBox="1">
            <a:spLocks noChangeArrowheads="1"/>
          </p:cNvSpPr>
          <p:nvPr/>
        </p:nvSpPr>
        <p:spPr bwMode="auto">
          <a:xfrm>
            <a:off x="4232728" y="2113761"/>
            <a:ext cx="2339975" cy="429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结构：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上下</a:t>
            </a:r>
          </a:p>
        </p:txBody>
      </p:sp>
      <p:sp>
        <p:nvSpPr>
          <p:cNvPr id="6" name="TextBox 34"/>
          <p:cNvSpPr txBox="1">
            <a:spLocks noChangeArrowheads="1"/>
          </p:cNvSpPr>
          <p:nvPr/>
        </p:nvSpPr>
        <p:spPr bwMode="auto">
          <a:xfrm>
            <a:off x="4232727" y="2929736"/>
            <a:ext cx="3698913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组词：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克服     千克     克制</a:t>
            </a:r>
          </a:p>
        </p:txBody>
      </p:sp>
      <p:sp>
        <p:nvSpPr>
          <p:cNvPr id="7" name="TextBox 35"/>
          <p:cNvSpPr txBox="1">
            <a:spLocks noChangeArrowheads="1"/>
          </p:cNvSpPr>
          <p:nvPr/>
        </p:nvSpPr>
        <p:spPr bwMode="auto">
          <a:xfrm>
            <a:off x="4232728" y="3361536"/>
            <a:ext cx="4492699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造句：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我们要齐心协力，克服困难。 </a:t>
            </a:r>
          </a:p>
        </p:txBody>
      </p:sp>
      <p:sp>
        <p:nvSpPr>
          <p:cNvPr id="8" name="TextBox 36"/>
          <p:cNvSpPr txBox="1">
            <a:spLocks noChangeArrowheads="1"/>
          </p:cNvSpPr>
          <p:nvPr/>
        </p:nvSpPr>
        <p:spPr bwMode="auto">
          <a:xfrm>
            <a:off x="4232728" y="2497936"/>
            <a:ext cx="2905125" cy="4298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部首：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十</a:t>
            </a:r>
          </a:p>
        </p:txBody>
      </p:sp>
      <p:graphicFrame>
        <p:nvGraphicFramePr>
          <p:cNvPr id="9" name="Group 47"/>
          <p:cNvGraphicFramePr>
            <a:graphicFrameLocks noGrp="1"/>
          </p:cNvGraphicFramePr>
          <p:nvPr/>
        </p:nvGraphicFramePr>
        <p:xfrm>
          <a:off x="944218" y="2990502"/>
          <a:ext cx="2494722" cy="2279650"/>
        </p:xfrm>
        <a:graphic>
          <a:graphicData uri="http://schemas.openxmlformats.org/drawingml/2006/table">
            <a:tbl>
              <a:tblPr/>
              <a:tblGrid>
                <a:gridCol w="1236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989829" y="2737867"/>
            <a:ext cx="231345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克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731962" y="1991434"/>
            <a:ext cx="7969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kè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239" y="1253455"/>
            <a:ext cx="2501693" cy="2501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/>
      <p:bldP spid="5" grpId="0" bldLvl="0" animBg="1"/>
      <p:bldP spid="6" grpId="0"/>
      <p:bldP spid="7" grpId="0"/>
      <p:bldP spid="8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zh-CN" altLang="en-US" sz="2800" dirty="0">
                <a:solidFill>
                  <a:prstClr val="black"/>
                </a:solidFill>
                <a:cs typeface="+mn-ea"/>
                <a:sym typeface="+mn-lt"/>
              </a:rPr>
              <a:t>字词揭秘</a:t>
            </a:r>
          </a:p>
        </p:txBody>
      </p:sp>
      <p:sp>
        <p:nvSpPr>
          <p:cNvPr id="3" name="Rectangle 31"/>
          <p:cNvSpPr>
            <a:spLocks noChangeArrowheads="1"/>
          </p:cNvSpPr>
          <p:nvPr/>
        </p:nvSpPr>
        <p:spPr bwMode="auto">
          <a:xfrm>
            <a:off x="1155825" y="3549443"/>
            <a:ext cx="3526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矩形 2"/>
          <p:cNvSpPr>
            <a:spLocks noChangeArrowheads="1"/>
          </p:cNvSpPr>
          <p:nvPr/>
        </p:nvSpPr>
        <p:spPr bwMode="auto">
          <a:xfrm>
            <a:off x="3672114" y="4214386"/>
            <a:ext cx="4270838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+mn-ea"/>
                <a:sym typeface="+mn-lt"/>
              </a:rPr>
              <a:t>书写指导：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左窄右宽，右部首笔要一笔写成。</a:t>
            </a:r>
          </a:p>
        </p:txBody>
      </p:sp>
      <p:sp>
        <p:nvSpPr>
          <p:cNvPr id="5" name="TextBox 33"/>
          <p:cNvSpPr txBox="1">
            <a:spLocks noChangeArrowheads="1"/>
          </p:cNvSpPr>
          <p:nvPr/>
        </p:nvSpPr>
        <p:spPr bwMode="auto">
          <a:xfrm>
            <a:off x="3692856" y="2179681"/>
            <a:ext cx="2339975" cy="429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结构：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左右</a:t>
            </a:r>
          </a:p>
        </p:txBody>
      </p:sp>
      <p:sp>
        <p:nvSpPr>
          <p:cNvPr id="6" name="TextBox 34"/>
          <p:cNvSpPr txBox="1">
            <a:spLocks noChangeArrowheads="1"/>
          </p:cNvSpPr>
          <p:nvPr/>
        </p:nvSpPr>
        <p:spPr bwMode="auto">
          <a:xfrm>
            <a:off x="3692856" y="2995656"/>
            <a:ext cx="3918558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组词：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肠胃     香肠      心肠</a:t>
            </a:r>
          </a:p>
        </p:txBody>
      </p:sp>
      <p:sp>
        <p:nvSpPr>
          <p:cNvPr id="7" name="TextBox 35"/>
          <p:cNvSpPr txBox="1">
            <a:spLocks noChangeArrowheads="1"/>
          </p:cNvSpPr>
          <p:nvPr/>
        </p:nvSpPr>
        <p:spPr bwMode="auto">
          <a:xfrm>
            <a:off x="3692857" y="3427456"/>
            <a:ext cx="4815040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造句：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旧社会，地主的心肠狠毒。 </a:t>
            </a:r>
          </a:p>
        </p:txBody>
      </p:sp>
      <p:sp>
        <p:nvSpPr>
          <p:cNvPr id="8" name="TextBox 36"/>
          <p:cNvSpPr txBox="1">
            <a:spLocks noChangeArrowheads="1"/>
          </p:cNvSpPr>
          <p:nvPr/>
        </p:nvSpPr>
        <p:spPr bwMode="auto">
          <a:xfrm>
            <a:off x="3692856" y="2563856"/>
            <a:ext cx="2905125" cy="4298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部首：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月</a:t>
            </a:r>
          </a:p>
        </p:txBody>
      </p:sp>
      <p:graphicFrame>
        <p:nvGraphicFramePr>
          <p:cNvPr id="9" name="Group 47"/>
          <p:cNvGraphicFramePr>
            <a:graphicFrameLocks noGrp="1"/>
          </p:cNvGraphicFramePr>
          <p:nvPr/>
        </p:nvGraphicFramePr>
        <p:xfrm>
          <a:off x="944218" y="2990502"/>
          <a:ext cx="2313454" cy="2279650"/>
        </p:xfrm>
        <a:graphic>
          <a:graphicData uri="http://schemas.openxmlformats.org/drawingml/2006/table">
            <a:tbl>
              <a:tblPr/>
              <a:tblGrid>
                <a:gridCol w="1146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65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989829" y="2737867"/>
            <a:ext cx="231345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肠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330869" y="2090598"/>
            <a:ext cx="17235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cháng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8570665" y="1246543"/>
            <a:ext cx="2473331" cy="2473331"/>
            <a:chOff x="8570665" y="1246543"/>
            <a:chExt cx="2473331" cy="2473331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0665" y="1246543"/>
              <a:ext cx="2473331" cy="2473331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10285620" y="3553201"/>
              <a:ext cx="590135" cy="1063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/>
      <p:bldP spid="5" grpId="0" bldLvl="0" animBg="1"/>
      <p:bldP spid="6" grpId="0"/>
      <p:bldP spid="7" grpId="0"/>
      <p:bldP spid="8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zh-CN" altLang="en-US" sz="2800" dirty="0">
                <a:solidFill>
                  <a:prstClr val="black"/>
                </a:solidFill>
                <a:cs typeface="+mn-ea"/>
                <a:sym typeface="+mn-lt"/>
              </a:rPr>
              <a:t>字词揭秘</a:t>
            </a:r>
          </a:p>
        </p:txBody>
      </p:sp>
      <p:sp>
        <p:nvSpPr>
          <p:cNvPr id="3" name="Rectangle 31"/>
          <p:cNvSpPr>
            <a:spLocks noChangeArrowheads="1"/>
          </p:cNvSpPr>
          <p:nvPr/>
        </p:nvSpPr>
        <p:spPr bwMode="auto">
          <a:xfrm>
            <a:off x="1155825" y="3549443"/>
            <a:ext cx="3526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矩形 2"/>
          <p:cNvSpPr>
            <a:spLocks noChangeArrowheads="1"/>
          </p:cNvSpPr>
          <p:nvPr/>
        </p:nvSpPr>
        <p:spPr bwMode="auto">
          <a:xfrm>
            <a:off x="4254499" y="4295897"/>
            <a:ext cx="4145416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+mn-ea"/>
                <a:sym typeface="+mn-lt"/>
              </a:rPr>
              <a:t>书写指导：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顶部和底部左右平齐，右部竖折托住米。</a:t>
            </a:r>
          </a:p>
        </p:txBody>
      </p:sp>
      <p:sp>
        <p:nvSpPr>
          <p:cNvPr id="5" name="TextBox 33"/>
          <p:cNvSpPr txBox="1">
            <a:spLocks noChangeArrowheads="1"/>
          </p:cNvSpPr>
          <p:nvPr/>
        </p:nvSpPr>
        <p:spPr bwMode="auto">
          <a:xfrm>
            <a:off x="4232728" y="2113761"/>
            <a:ext cx="2339975" cy="429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结构：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左右</a:t>
            </a:r>
          </a:p>
        </p:txBody>
      </p:sp>
      <p:sp>
        <p:nvSpPr>
          <p:cNvPr id="6" name="TextBox 34"/>
          <p:cNvSpPr txBox="1">
            <a:spLocks noChangeArrowheads="1"/>
          </p:cNvSpPr>
          <p:nvPr/>
        </p:nvSpPr>
        <p:spPr bwMode="auto">
          <a:xfrm>
            <a:off x="4232727" y="2929736"/>
            <a:ext cx="4070698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组词：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继续    继而   后继有人    </a:t>
            </a:r>
          </a:p>
        </p:txBody>
      </p:sp>
      <p:sp>
        <p:nvSpPr>
          <p:cNvPr id="7" name="TextBox 35"/>
          <p:cNvSpPr txBox="1">
            <a:spLocks noChangeArrowheads="1"/>
          </p:cNvSpPr>
          <p:nvPr/>
        </p:nvSpPr>
        <p:spPr bwMode="auto">
          <a:xfrm>
            <a:off x="4232728" y="3361536"/>
            <a:ext cx="4167187" cy="76944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造句：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科技事业发达兴旺，后继有人。</a:t>
            </a:r>
          </a:p>
        </p:txBody>
      </p:sp>
      <p:sp>
        <p:nvSpPr>
          <p:cNvPr id="8" name="TextBox 36"/>
          <p:cNvSpPr txBox="1">
            <a:spLocks noChangeArrowheads="1"/>
          </p:cNvSpPr>
          <p:nvPr/>
        </p:nvSpPr>
        <p:spPr bwMode="auto">
          <a:xfrm>
            <a:off x="4232728" y="2497936"/>
            <a:ext cx="2905125" cy="4298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部首：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纟</a:t>
            </a:r>
          </a:p>
        </p:txBody>
      </p:sp>
      <p:graphicFrame>
        <p:nvGraphicFramePr>
          <p:cNvPr id="9" name="Group 47"/>
          <p:cNvGraphicFramePr>
            <a:graphicFrameLocks noGrp="1"/>
          </p:cNvGraphicFramePr>
          <p:nvPr/>
        </p:nvGraphicFramePr>
        <p:xfrm>
          <a:off x="944218" y="2990502"/>
          <a:ext cx="2494722" cy="2279650"/>
        </p:xfrm>
        <a:graphic>
          <a:graphicData uri="http://schemas.openxmlformats.org/drawingml/2006/table">
            <a:tbl>
              <a:tblPr/>
              <a:tblGrid>
                <a:gridCol w="1236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989829" y="2737867"/>
            <a:ext cx="231345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继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834611" y="2061068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jì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203" y="1480996"/>
            <a:ext cx="2392241" cy="23922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/>
      <p:bldP spid="5" grpId="0" bldLvl="0" animBg="1"/>
      <p:bldP spid="6" grpId="0"/>
      <p:bldP spid="7" grpId="0"/>
      <p:bldP spid="8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1" b="12481"/>
          <a:stretch>
            <a:fillRect/>
          </a:stretch>
        </p:blipFill>
        <p:spPr>
          <a:xfrm>
            <a:off x="0" y="0"/>
            <a:ext cx="12293596" cy="6915148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1498600" y="1065572"/>
            <a:ext cx="3168015" cy="912495"/>
            <a:chOff x="360" y="260"/>
            <a:chExt cx="4989" cy="1437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 cstate="email">
              <a:grayscl/>
            </a:blip>
            <a:srcRect/>
            <a:stretch>
              <a:fillRect/>
            </a:stretch>
          </p:blipFill>
          <p:spPr>
            <a:xfrm>
              <a:off x="360" y="260"/>
              <a:ext cx="1437" cy="1437"/>
            </a:xfrm>
            <a:prstGeom prst="ellipse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983" y="663"/>
              <a:ext cx="191" cy="6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壹</a:t>
              </a: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797" y="604"/>
              <a:ext cx="3552" cy="8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课前导读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498600" y="2019162"/>
            <a:ext cx="3168015" cy="912495"/>
            <a:chOff x="360" y="260"/>
            <a:chExt cx="4989" cy="1437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 cstate="email">
              <a:grayscl/>
            </a:blip>
            <a:srcRect/>
            <a:stretch>
              <a:fillRect/>
            </a:stretch>
          </p:blipFill>
          <p:spPr>
            <a:xfrm>
              <a:off x="360" y="260"/>
              <a:ext cx="1437" cy="1437"/>
            </a:xfrm>
            <a:prstGeom prst="ellipse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983" y="663"/>
              <a:ext cx="191" cy="6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贰</a:t>
              </a: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797" y="585"/>
              <a:ext cx="3552" cy="8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字词揭秘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498600" y="2972752"/>
            <a:ext cx="3168015" cy="912495"/>
            <a:chOff x="360" y="260"/>
            <a:chExt cx="4989" cy="1437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 cstate="email">
              <a:grayscl/>
            </a:blip>
            <a:srcRect/>
            <a:stretch>
              <a:fillRect/>
            </a:stretch>
          </p:blipFill>
          <p:spPr>
            <a:xfrm>
              <a:off x="360" y="260"/>
              <a:ext cx="1437" cy="1437"/>
            </a:xfrm>
            <a:prstGeom prst="ellipse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983" y="663"/>
              <a:ext cx="191" cy="6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叁</a:t>
              </a: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797" y="585"/>
              <a:ext cx="3552" cy="8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课文讲解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498600" y="3926342"/>
            <a:ext cx="3168015" cy="912495"/>
            <a:chOff x="360" y="260"/>
            <a:chExt cx="4989" cy="1437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3" cstate="email">
              <a:grayscl/>
            </a:blip>
            <a:srcRect/>
            <a:stretch>
              <a:fillRect/>
            </a:stretch>
          </p:blipFill>
          <p:spPr>
            <a:xfrm>
              <a:off x="360" y="260"/>
              <a:ext cx="1437" cy="1437"/>
            </a:xfrm>
            <a:prstGeom prst="ellipse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983" y="663"/>
              <a:ext cx="191" cy="6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肆</a:t>
              </a: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797" y="585"/>
              <a:ext cx="3552" cy="8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课堂小结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498600" y="4879933"/>
            <a:ext cx="3168015" cy="912495"/>
            <a:chOff x="360" y="260"/>
            <a:chExt cx="4989" cy="1437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3" cstate="email">
              <a:grayscl/>
            </a:blip>
            <a:srcRect/>
            <a:stretch>
              <a:fillRect/>
            </a:stretch>
          </p:blipFill>
          <p:spPr>
            <a:xfrm>
              <a:off x="360" y="260"/>
              <a:ext cx="1437" cy="1437"/>
            </a:xfrm>
            <a:prstGeom prst="ellipse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983" y="663"/>
              <a:ext cx="191" cy="6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伍</a:t>
              </a: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797" y="585"/>
              <a:ext cx="3552" cy="8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课堂练习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zh-CN" altLang="en-US" sz="2800" dirty="0">
                <a:solidFill>
                  <a:prstClr val="black"/>
                </a:solidFill>
                <a:cs typeface="+mn-ea"/>
                <a:sym typeface="+mn-lt"/>
              </a:rPr>
              <a:t>字词揭秘</a:t>
            </a:r>
          </a:p>
        </p:txBody>
      </p:sp>
      <p:sp>
        <p:nvSpPr>
          <p:cNvPr id="22" name="Rectangle 31"/>
          <p:cNvSpPr>
            <a:spLocks noChangeArrowheads="1"/>
          </p:cNvSpPr>
          <p:nvPr/>
        </p:nvSpPr>
        <p:spPr bwMode="auto">
          <a:xfrm>
            <a:off x="1155825" y="3549443"/>
            <a:ext cx="3526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3" name="矩形 2"/>
          <p:cNvSpPr>
            <a:spLocks noChangeArrowheads="1"/>
          </p:cNvSpPr>
          <p:nvPr/>
        </p:nvSpPr>
        <p:spPr bwMode="auto">
          <a:xfrm>
            <a:off x="4254500" y="4295897"/>
            <a:ext cx="4167186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+mn-ea"/>
                <a:sym typeface="+mn-lt"/>
              </a:rPr>
              <a:t>书写指导：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左窄右宽。右部末笔是点。</a:t>
            </a:r>
          </a:p>
        </p:txBody>
      </p:sp>
      <p:sp>
        <p:nvSpPr>
          <p:cNvPr id="24" name="TextBox 33"/>
          <p:cNvSpPr txBox="1">
            <a:spLocks noChangeArrowheads="1"/>
          </p:cNvSpPr>
          <p:nvPr/>
        </p:nvSpPr>
        <p:spPr bwMode="auto">
          <a:xfrm>
            <a:off x="4232728" y="2113761"/>
            <a:ext cx="2339975" cy="429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结构：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左右</a:t>
            </a:r>
          </a:p>
        </p:txBody>
      </p:sp>
      <p:sp>
        <p:nvSpPr>
          <p:cNvPr id="25" name="TextBox 34"/>
          <p:cNvSpPr txBox="1">
            <a:spLocks noChangeArrowheads="1"/>
          </p:cNvSpPr>
          <p:nvPr/>
        </p:nvSpPr>
        <p:spPr bwMode="auto">
          <a:xfrm>
            <a:off x="4232728" y="2929736"/>
            <a:ext cx="4520334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组词：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持续     陆续    连续</a:t>
            </a:r>
          </a:p>
        </p:txBody>
      </p:sp>
      <p:sp>
        <p:nvSpPr>
          <p:cNvPr id="26" name="TextBox 35"/>
          <p:cNvSpPr txBox="1">
            <a:spLocks noChangeArrowheads="1"/>
          </p:cNvSpPr>
          <p:nvPr/>
        </p:nvSpPr>
        <p:spPr bwMode="auto">
          <a:xfrm>
            <a:off x="4232728" y="3361536"/>
            <a:ext cx="4167187" cy="76944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造句：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小明连续十五天不来学校了。 </a:t>
            </a:r>
          </a:p>
        </p:txBody>
      </p:sp>
      <p:sp>
        <p:nvSpPr>
          <p:cNvPr id="27" name="TextBox 36"/>
          <p:cNvSpPr txBox="1">
            <a:spLocks noChangeArrowheads="1"/>
          </p:cNvSpPr>
          <p:nvPr/>
        </p:nvSpPr>
        <p:spPr bwMode="auto">
          <a:xfrm>
            <a:off x="4232728" y="2497936"/>
            <a:ext cx="2905125" cy="4298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部首：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纟</a:t>
            </a:r>
          </a:p>
        </p:txBody>
      </p:sp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944218" y="2990502"/>
          <a:ext cx="2494722" cy="2279650"/>
        </p:xfrm>
        <a:graphic>
          <a:graphicData uri="http://schemas.openxmlformats.org/drawingml/2006/table">
            <a:tbl>
              <a:tblPr/>
              <a:tblGrid>
                <a:gridCol w="1236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9" name="文本框 28"/>
          <p:cNvSpPr txBox="1"/>
          <p:nvPr/>
        </p:nvSpPr>
        <p:spPr>
          <a:xfrm>
            <a:off x="989829" y="2737867"/>
            <a:ext cx="231345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续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1833410" y="2006017"/>
            <a:ext cx="8082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xù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081" y="1276441"/>
            <a:ext cx="2350032" cy="2350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/>
      <p:bldP spid="24" grpId="0" bldLvl="0" animBg="1"/>
      <p:bldP spid="25" grpId="0"/>
      <p:bldP spid="26" grpId="0"/>
      <p:bldP spid="27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zh-CN" altLang="en-US" sz="2800" dirty="0">
                <a:solidFill>
                  <a:prstClr val="black"/>
                </a:solidFill>
                <a:cs typeface="+mn-ea"/>
                <a:sym typeface="+mn-lt"/>
              </a:rPr>
              <a:t>字词揭秘</a:t>
            </a:r>
          </a:p>
        </p:txBody>
      </p:sp>
      <p:sp>
        <p:nvSpPr>
          <p:cNvPr id="3" name="Rectangle 31"/>
          <p:cNvSpPr>
            <a:spLocks noChangeArrowheads="1"/>
          </p:cNvSpPr>
          <p:nvPr/>
        </p:nvSpPr>
        <p:spPr bwMode="auto">
          <a:xfrm>
            <a:off x="1155825" y="3549443"/>
            <a:ext cx="3526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矩形 2"/>
          <p:cNvSpPr>
            <a:spLocks noChangeArrowheads="1"/>
          </p:cNvSpPr>
          <p:nvPr/>
        </p:nvSpPr>
        <p:spPr bwMode="auto">
          <a:xfrm>
            <a:off x="4254500" y="4295897"/>
            <a:ext cx="4167186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+mn-ea"/>
                <a:sym typeface="+mn-lt"/>
              </a:rPr>
              <a:t>书写指导：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左宽右窄，“口”上宽下窄。</a:t>
            </a:r>
          </a:p>
        </p:txBody>
      </p:sp>
      <p:sp>
        <p:nvSpPr>
          <p:cNvPr id="5" name="TextBox 33"/>
          <p:cNvSpPr txBox="1">
            <a:spLocks noChangeArrowheads="1"/>
          </p:cNvSpPr>
          <p:nvPr/>
        </p:nvSpPr>
        <p:spPr bwMode="auto">
          <a:xfrm>
            <a:off x="4232728" y="2113761"/>
            <a:ext cx="2339975" cy="429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结构：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左右解耦</a:t>
            </a:r>
          </a:p>
        </p:txBody>
      </p:sp>
      <p:sp>
        <p:nvSpPr>
          <p:cNvPr id="6" name="TextBox 34"/>
          <p:cNvSpPr txBox="1">
            <a:spLocks noChangeArrowheads="1"/>
          </p:cNvSpPr>
          <p:nvPr/>
        </p:nvSpPr>
        <p:spPr bwMode="auto">
          <a:xfrm>
            <a:off x="4232728" y="2929736"/>
            <a:ext cx="4520334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组词：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抬头    抬水    抬杠</a:t>
            </a:r>
          </a:p>
        </p:txBody>
      </p:sp>
      <p:sp>
        <p:nvSpPr>
          <p:cNvPr id="7" name="TextBox 35"/>
          <p:cNvSpPr txBox="1">
            <a:spLocks noChangeArrowheads="1"/>
          </p:cNvSpPr>
          <p:nvPr/>
        </p:nvSpPr>
        <p:spPr bwMode="auto">
          <a:xfrm>
            <a:off x="4232728" y="3361536"/>
            <a:ext cx="4167187" cy="76944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造句：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我抬头看看前面的路，然后继续前进。</a:t>
            </a:r>
          </a:p>
        </p:txBody>
      </p:sp>
      <p:sp>
        <p:nvSpPr>
          <p:cNvPr id="8" name="TextBox 36"/>
          <p:cNvSpPr txBox="1">
            <a:spLocks noChangeArrowheads="1"/>
          </p:cNvSpPr>
          <p:nvPr/>
        </p:nvSpPr>
        <p:spPr bwMode="auto">
          <a:xfrm>
            <a:off x="4232728" y="2497936"/>
            <a:ext cx="2905125" cy="4298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部首：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扌</a:t>
            </a:r>
          </a:p>
        </p:txBody>
      </p:sp>
      <p:graphicFrame>
        <p:nvGraphicFramePr>
          <p:cNvPr id="9" name="Group 47"/>
          <p:cNvGraphicFramePr>
            <a:graphicFrameLocks noGrp="1"/>
          </p:cNvGraphicFramePr>
          <p:nvPr/>
        </p:nvGraphicFramePr>
        <p:xfrm>
          <a:off x="944218" y="2990502"/>
          <a:ext cx="2494722" cy="2279650"/>
        </p:xfrm>
        <a:graphic>
          <a:graphicData uri="http://schemas.openxmlformats.org/drawingml/2006/table">
            <a:tbl>
              <a:tblPr/>
              <a:tblGrid>
                <a:gridCol w="1236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989829" y="2737867"/>
            <a:ext cx="231345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抬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707574" y="2084234"/>
            <a:ext cx="7809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tái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893" y="1377053"/>
            <a:ext cx="2501693" cy="2501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/>
      <p:bldP spid="5" grpId="0" bldLvl="0" animBg="1"/>
      <p:bldP spid="6" grpId="0"/>
      <p:bldP spid="7" grpId="0"/>
      <p:bldP spid="8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zh-CN" altLang="en-US" sz="2800" dirty="0">
                <a:solidFill>
                  <a:prstClr val="black"/>
                </a:solidFill>
                <a:cs typeface="+mn-ea"/>
                <a:sym typeface="+mn-lt"/>
              </a:rPr>
              <a:t>字词揭秘</a:t>
            </a:r>
          </a:p>
        </p:txBody>
      </p:sp>
      <p:sp>
        <p:nvSpPr>
          <p:cNvPr id="3" name="Rectangle 31"/>
          <p:cNvSpPr>
            <a:spLocks noChangeArrowheads="1"/>
          </p:cNvSpPr>
          <p:nvPr/>
        </p:nvSpPr>
        <p:spPr bwMode="auto">
          <a:xfrm>
            <a:off x="1155825" y="3549443"/>
            <a:ext cx="3526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矩形 2"/>
          <p:cNvSpPr>
            <a:spLocks noChangeArrowheads="1"/>
          </p:cNvSpPr>
          <p:nvPr/>
        </p:nvSpPr>
        <p:spPr bwMode="auto">
          <a:xfrm>
            <a:off x="4254500" y="4295897"/>
            <a:ext cx="4167186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+mn-ea"/>
                <a:sym typeface="+mn-lt"/>
              </a:rPr>
              <a:t>书写指导：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“广”横不宜过长，但要盖住下面；里面的第一个“木”最后一笔改为点。</a:t>
            </a:r>
          </a:p>
        </p:txBody>
      </p:sp>
      <p:sp>
        <p:nvSpPr>
          <p:cNvPr id="5" name="TextBox 33"/>
          <p:cNvSpPr txBox="1">
            <a:spLocks noChangeArrowheads="1"/>
          </p:cNvSpPr>
          <p:nvPr/>
        </p:nvSpPr>
        <p:spPr bwMode="auto">
          <a:xfrm>
            <a:off x="4232728" y="2113761"/>
            <a:ext cx="2339975" cy="429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结构：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半包围</a:t>
            </a:r>
          </a:p>
        </p:txBody>
      </p:sp>
      <p:sp>
        <p:nvSpPr>
          <p:cNvPr id="6" name="TextBox 34"/>
          <p:cNvSpPr txBox="1">
            <a:spLocks noChangeArrowheads="1"/>
          </p:cNvSpPr>
          <p:nvPr/>
        </p:nvSpPr>
        <p:spPr bwMode="auto">
          <a:xfrm>
            <a:off x="4232728" y="2929736"/>
            <a:ext cx="4520334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组词：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麻烦    麻袋    麻雀</a:t>
            </a:r>
          </a:p>
        </p:txBody>
      </p:sp>
      <p:sp>
        <p:nvSpPr>
          <p:cNvPr id="7" name="TextBox 35"/>
          <p:cNvSpPr txBox="1">
            <a:spLocks noChangeArrowheads="1"/>
          </p:cNvSpPr>
          <p:nvPr/>
        </p:nvSpPr>
        <p:spPr bwMode="auto">
          <a:xfrm>
            <a:off x="4232728" y="3361536"/>
            <a:ext cx="4167187" cy="430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造句：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雪地里几只麻雀在觅食。 </a:t>
            </a:r>
          </a:p>
        </p:txBody>
      </p:sp>
      <p:sp>
        <p:nvSpPr>
          <p:cNvPr id="8" name="TextBox 36"/>
          <p:cNvSpPr txBox="1">
            <a:spLocks noChangeArrowheads="1"/>
          </p:cNvSpPr>
          <p:nvPr/>
        </p:nvSpPr>
        <p:spPr bwMode="auto">
          <a:xfrm>
            <a:off x="4232728" y="2497936"/>
            <a:ext cx="2905125" cy="4298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部首：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广</a:t>
            </a:r>
          </a:p>
        </p:txBody>
      </p:sp>
      <p:graphicFrame>
        <p:nvGraphicFramePr>
          <p:cNvPr id="9" name="Group 47"/>
          <p:cNvGraphicFramePr>
            <a:graphicFrameLocks noGrp="1"/>
          </p:cNvGraphicFramePr>
          <p:nvPr/>
        </p:nvGraphicFramePr>
        <p:xfrm>
          <a:off x="944218" y="2990502"/>
          <a:ext cx="2494722" cy="2279650"/>
        </p:xfrm>
        <a:graphic>
          <a:graphicData uri="http://schemas.openxmlformats.org/drawingml/2006/table">
            <a:tbl>
              <a:tblPr/>
              <a:tblGrid>
                <a:gridCol w="1236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989829" y="2737867"/>
            <a:ext cx="231345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麻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833410" y="2006017"/>
            <a:ext cx="9685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má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940" y="1185617"/>
            <a:ext cx="2501693" cy="2501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/>
      <p:bldP spid="5" grpId="0" bldLvl="0" animBg="1"/>
      <p:bldP spid="6" grpId="0"/>
      <p:bldP spid="7" grpId="0"/>
      <p:bldP spid="8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zh-CN" altLang="en-US" sz="2800" dirty="0">
                <a:solidFill>
                  <a:prstClr val="black"/>
                </a:solidFill>
                <a:cs typeface="+mn-ea"/>
                <a:sym typeface="+mn-lt"/>
              </a:rPr>
              <a:t>字词揭秘</a:t>
            </a:r>
          </a:p>
        </p:txBody>
      </p:sp>
      <p:sp>
        <p:nvSpPr>
          <p:cNvPr id="13" name="Rectangle 31"/>
          <p:cNvSpPr>
            <a:spLocks noChangeArrowheads="1"/>
          </p:cNvSpPr>
          <p:nvPr/>
        </p:nvSpPr>
        <p:spPr bwMode="auto">
          <a:xfrm>
            <a:off x="1155825" y="3549443"/>
            <a:ext cx="3526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" name="矩形 2"/>
          <p:cNvSpPr>
            <a:spLocks noChangeArrowheads="1"/>
          </p:cNvSpPr>
          <p:nvPr/>
        </p:nvSpPr>
        <p:spPr bwMode="auto">
          <a:xfrm>
            <a:off x="4254500" y="4295897"/>
            <a:ext cx="4167186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+mn-ea"/>
                <a:sym typeface="+mn-lt"/>
              </a:rPr>
              <a:t>书写指导：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左窄右宽，“页”字的第三笔在竖中线上，最后一笔是点。</a:t>
            </a:r>
          </a:p>
        </p:txBody>
      </p:sp>
      <p:sp>
        <p:nvSpPr>
          <p:cNvPr id="15" name="TextBox 33"/>
          <p:cNvSpPr txBox="1">
            <a:spLocks noChangeArrowheads="1"/>
          </p:cNvSpPr>
          <p:nvPr/>
        </p:nvSpPr>
        <p:spPr bwMode="auto">
          <a:xfrm>
            <a:off x="4232728" y="2113761"/>
            <a:ext cx="2339975" cy="429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结构：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左右</a:t>
            </a:r>
          </a:p>
        </p:txBody>
      </p:sp>
      <p:sp>
        <p:nvSpPr>
          <p:cNvPr id="16" name="TextBox 34"/>
          <p:cNvSpPr txBox="1">
            <a:spLocks noChangeArrowheads="1"/>
          </p:cNvSpPr>
          <p:nvPr/>
        </p:nvSpPr>
        <p:spPr bwMode="auto">
          <a:xfrm>
            <a:off x="4232728" y="2929736"/>
            <a:ext cx="4520334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组词：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麻烦      烦恼      烦心</a:t>
            </a:r>
          </a:p>
        </p:txBody>
      </p:sp>
      <p:sp>
        <p:nvSpPr>
          <p:cNvPr id="17" name="TextBox 35"/>
          <p:cNvSpPr txBox="1">
            <a:spLocks noChangeArrowheads="1"/>
          </p:cNvSpPr>
          <p:nvPr/>
        </p:nvSpPr>
        <p:spPr bwMode="auto">
          <a:xfrm>
            <a:off x="4232728" y="3361536"/>
            <a:ext cx="4167187" cy="4298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造句：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最近哥哥感到很烦恼。 </a:t>
            </a:r>
          </a:p>
        </p:txBody>
      </p:sp>
      <p:sp>
        <p:nvSpPr>
          <p:cNvPr id="18" name="TextBox 36"/>
          <p:cNvSpPr txBox="1">
            <a:spLocks noChangeArrowheads="1"/>
          </p:cNvSpPr>
          <p:nvPr/>
        </p:nvSpPr>
        <p:spPr bwMode="auto">
          <a:xfrm>
            <a:off x="4232728" y="2497936"/>
            <a:ext cx="2905125" cy="4298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部首：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火</a:t>
            </a:r>
          </a:p>
        </p:txBody>
      </p:sp>
      <p:graphicFrame>
        <p:nvGraphicFramePr>
          <p:cNvPr id="19" name="Group 47"/>
          <p:cNvGraphicFramePr>
            <a:graphicFrameLocks noGrp="1"/>
          </p:cNvGraphicFramePr>
          <p:nvPr/>
        </p:nvGraphicFramePr>
        <p:xfrm>
          <a:off x="944218" y="2990502"/>
          <a:ext cx="2494722" cy="2279650"/>
        </p:xfrm>
        <a:graphic>
          <a:graphicData uri="http://schemas.openxmlformats.org/drawingml/2006/table">
            <a:tbl>
              <a:tblPr/>
              <a:tblGrid>
                <a:gridCol w="1236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文本框 19"/>
          <p:cNvSpPr txBox="1"/>
          <p:nvPr/>
        </p:nvSpPr>
        <p:spPr>
          <a:xfrm>
            <a:off x="989829" y="2737867"/>
            <a:ext cx="231345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烦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1833410" y="2006017"/>
            <a:ext cx="9701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fán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29" y="1225031"/>
            <a:ext cx="2275449" cy="22754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5" grpId="0" bldLvl="0" animBg="1"/>
      <p:bldP spid="16" grpId="0"/>
      <p:bldP spid="17" grpId="0"/>
      <p:bldP spid="18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zh-CN" altLang="en-US" sz="2800" dirty="0">
                <a:solidFill>
                  <a:prstClr val="black"/>
                </a:solidFill>
                <a:cs typeface="+mn-ea"/>
                <a:sym typeface="+mn-lt"/>
              </a:rPr>
              <a:t>自读感悟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886620" y="1697198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cs typeface="+mn-ea"/>
                <a:sym typeface="+mn-lt"/>
              </a:rPr>
              <a:t>自读检查：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867563" y="1999191"/>
            <a:ext cx="5763116" cy="9965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1.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指名读课文，同学检查字音是否正确。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949682" y="3199520"/>
            <a:ext cx="5126724" cy="727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2.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自由朗读课文，理清课文的层次。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013" y="2655607"/>
            <a:ext cx="3029373" cy="4010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zh-CN" altLang="en-US" sz="2800" dirty="0">
                <a:solidFill>
                  <a:prstClr val="black"/>
                </a:solidFill>
                <a:cs typeface="+mn-ea"/>
                <a:sym typeface="+mn-lt"/>
              </a:rPr>
              <a:t>课文讲解</a:t>
            </a:r>
          </a:p>
        </p:txBody>
      </p:sp>
      <p:sp>
        <p:nvSpPr>
          <p:cNvPr id="3" name="矩形 2"/>
          <p:cNvSpPr/>
          <p:nvPr/>
        </p:nvSpPr>
        <p:spPr>
          <a:xfrm>
            <a:off x="1123571" y="2141753"/>
            <a:ext cx="9829624" cy="3856983"/>
          </a:xfrm>
          <a:prstGeom prst="rect">
            <a:avLst/>
          </a:prstGeom>
          <a:noFill/>
          <a:ln w="28575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636242" y="2399825"/>
            <a:ext cx="7813682" cy="588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第一部分（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1—4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）：我的希望实现了，我变成了一棵树。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636241" y="3220901"/>
            <a:ext cx="7624293" cy="1142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第二部分（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5—11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）：我的变成了一棵树，上面长满了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                                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各种鸟窝，妈妈也住进来了。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843947" y="1397090"/>
            <a:ext cx="5109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理清课文的层次，概括每层的意思。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53870" y="4498032"/>
            <a:ext cx="7624737" cy="1142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第三部分（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12—23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）：小动物们认不出“我”的口水，                           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                                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可是妈妈早就认出了我。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zh-CN" altLang="en-US" sz="2800" dirty="0">
                <a:solidFill>
                  <a:prstClr val="black"/>
                </a:solidFill>
                <a:cs typeface="+mn-ea"/>
                <a:sym typeface="+mn-lt"/>
              </a:rPr>
              <a:t>课文讲解</a:t>
            </a:r>
          </a:p>
        </p:txBody>
      </p:sp>
      <p:sp>
        <p:nvSpPr>
          <p:cNvPr id="3" name="矩形 2"/>
          <p:cNvSpPr/>
          <p:nvPr/>
        </p:nvSpPr>
        <p:spPr>
          <a:xfrm>
            <a:off x="936583" y="2873096"/>
            <a:ext cx="3863654" cy="1876924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2025E"/>
                </a:solidFill>
                <a:effectLst/>
                <a:uLnTx/>
                <a:uFillTx/>
                <a:cs typeface="+mn-ea"/>
                <a:sym typeface="+mn-lt"/>
              </a:rPr>
              <a:t>    我真希望变成一棵树，这样就没人在你玩的时候叫你吃饭了。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800343" y="3811558"/>
            <a:ext cx="4361039" cy="1754326"/>
          </a:xfrm>
          <a:prstGeom prst="rect">
            <a:avLst/>
          </a:prstGeom>
          <a:solidFill>
            <a:srgbClr val="DAE3F3">
              <a:alpha val="43137"/>
            </a:srgbClr>
          </a:solidFill>
          <a:ln>
            <a:solidFill>
              <a:srgbClr val="5A89CD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2025E"/>
                </a:solidFill>
                <a:effectLst/>
                <a:uLnTx/>
                <a:uFillTx/>
                <a:cs typeface="+mn-ea"/>
                <a:sym typeface="+mn-lt"/>
              </a:rPr>
              <a:t>      这是“我”的心里活动。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我正玩得开心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2025E"/>
                </a:solidFill>
                <a:effectLst/>
                <a:uLnTx/>
                <a:uFillTx/>
                <a:cs typeface="+mn-ea"/>
                <a:sym typeface="+mn-lt"/>
              </a:rPr>
              <a:t>，不想被人打扰。写出了小孩子贪玩的个性。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2025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054389" y="1355035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2025E"/>
                </a:solidFill>
                <a:effectLst/>
                <a:uLnTx/>
                <a:uFillTx/>
                <a:cs typeface="+mn-ea"/>
                <a:sym typeface="+mn-lt"/>
              </a:rPr>
              <a:t>朗读课文第一部分</a:t>
            </a:r>
          </a:p>
        </p:txBody>
      </p:sp>
      <p:sp>
        <p:nvSpPr>
          <p:cNvPr id="6" name="矩形 5"/>
          <p:cNvSpPr/>
          <p:nvPr/>
        </p:nvSpPr>
        <p:spPr>
          <a:xfrm>
            <a:off x="5583012" y="2752034"/>
            <a:ext cx="4947188" cy="5888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说说妈妈喊我吃饭时，我在干什么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?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zh-CN" altLang="en-US" sz="2800" dirty="0">
                <a:solidFill>
                  <a:prstClr val="black"/>
                </a:solidFill>
                <a:cs typeface="+mn-ea"/>
                <a:sym typeface="+mn-lt"/>
              </a:rPr>
              <a:t>课文讲解</a:t>
            </a:r>
          </a:p>
        </p:txBody>
      </p:sp>
      <p:sp>
        <p:nvSpPr>
          <p:cNvPr id="3" name="矩形 2"/>
          <p:cNvSpPr/>
          <p:nvPr/>
        </p:nvSpPr>
        <p:spPr>
          <a:xfrm>
            <a:off x="841748" y="2091789"/>
            <a:ext cx="4296388" cy="3170099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2025E"/>
                </a:solidFill>
                <a:effectLst/>
                <a:uLnTx/>
                <a:uFillTx/>
                <a:cs typeface="+mn-ea"/>
                <a:sym typeface="+mn-lt"/>
              </a:rPr>
              <a:t>   我心里想着，就觉得身上痒痒的，低头一看，发现许多小树枝正从我身上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冒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2025E"/>
                </a:solidFill>
                <a:effectLst/>
                <a:uLnTx/>
                <a:uFillTx/>
                <a:cs typeface="+mn-ea"/>
                <a:sym typeface="+mn-lt"/>
              </a:rPr>
              <a:t>出来。呀，我真的变成了一棵树</a:t>
            </a: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2025E"/>
                </a:solidFill>
                <a:effectLst/>
                <a:uLnTx/>
                <a:uFillTx/>
                <a:cs typeface="+mn-ea"/>
                <a:sym typeface="+mn-lt"/>
              </a:rPr>
              <a:t>!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234719" y="3187279"/>
            <a:ext cx="4361039" cy="1696811"/>
          </a:xfrm>
          <a:prstGeom prst="rect">
            <a:avLst/>
          </a:prstGeom>
          <a:solidFill>
            <a:srgbClr val="DAE3F3">
              <a:alpha val="43137"/>
            </a:srgbClr>
          </a:solidFill>
          <a:ln>
            <a:solidFill>
              <a:srgbClr val="5A89CD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2025E"/>
                </a:solidFill>
                <a:effectLst/>
                <a:uLnTx/>
                <a:uFillTx/>
                <a:cs typeface="+mn-ea"/>
                <a:sym typeface="+mn-lt"/>
              </a:rPr>
              <a:t>      “冒”字说明树枝长得很快，很突然。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2025E"/>
                </a:solidFill>
                <a:effectLst/>
                <a:uLnTx/>
                <a:uFillTx/>
                <a:cs typeface="+mn-ea"/>
                <a:sym typeface="+mn-lt"/>
              </a:rPr>
              <a:t>”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2025E"/>
                </a:solidFill>
                <a:effectLst/>
                <a:uLnTx/>
                <a:uFillTx/>
                <a:cs typeface="+mn-ea"/>
                <a:sym typeface="+mn-lt"/>
              </a:rPr>
              <a:t>长“的速度赶不上”冒“不能突出故事的神奇。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2025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837287" y="2211061"/>
            <a:ext cx="5254965" cy="5888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为什么用“冒”字，而不用“长”字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?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zh-CN" altLang="en-US" sz="2800" dirty="0">
                <a:solidFill>
                  <a:prstClr val="black"/>
                </a:solidFill>
                <a:cs typeface="+mn-ea"/>
                <a:sym typeface="+mn-lt"/>
              </a:rPr>
              <a:t>课堂小结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581896" y="1455529"/>
            <a:ext cx="3806190" cy="1866265"/>
            <a:chOff x="4388" y="2273"/>
            <a:chExt cx="5994" cy="2122"/>
          </a:xfrm>
        </p:grpSpPr>
        <p:pic>
          <p:nvPicPr>
            <p:cNvPr id="7" name="图片 6" descr="112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388" y="2273"/>
              <a:ext cx="5994" cy="2122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6038" y="2861"/>
              <a:ext cx="2694" cy="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cs typeface="+mn-ea"/>
                  <a:sym typeface="+mn-lt"/>
                </a:rPr>
                <a:t> </a:t>
              </a:r>
              <a:r>
                <a: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cs typeface="+mn-ea"/>
                  <a:sym typeface="+mn-lt"/>
                </a:rPr>
                <a:t>课文主旨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9" name="矩形 25"/>
          <p:cNvSpPr/>
          <p:nvPr/>
        </p:nvSpPr>
        <p:spPr>
          <a:xfrm>
            <a:off x="1305995" y="3724857"/>
            <a:ext cx="9580009" cy="1874769"/>
          </a:xfrm>
          <a:prstGeom prst="roundRect">
            <a:avLst/>
          </a:prstGeom>
          <a:noFill/>
          <a:ln w="38100">
            <a:solidFill>
              <a:srgbClr val="5A89CD"/>
            </a:solidFill>
            <a:prstDash val="lgDashDotDot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      本文是一篇童话故事，主要讲述了“我”因为不向吃饭变成了一棵树，妈妈带着好吃的住进“我”的鸟窝里，“我”饿得肚子直叫，口水直流的童趣，表现了儿童的童趣，也表现了伟大的母爱。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zh-CN" altLang="en-US" sz="2800" dirty="0">
                <a:solidFill>
                  <a:prstClr val="black"/>
                </a:solidFill>
                <a:cs typeface="+mn-ea"/>
                <a:sym typeface="+mn-lt"/>
              </a:rPr>
              <a:t>课堂练习</a:t>
            </a:r>
          </a:p>
        </p:txBody>
      </p:sp>
      <p:pic>
        <p:nvPicPr>
          <p:cNvPr id="3" name="Picture 4" descr="学科网(www.zxxk.com)--教育资源门户，提供试卷、教案、课件、论文、素材及各类教学资源下载，还有大量而丰富的教学相关资讯！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278" y="2914592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17"/>
          <p:cNvSpPr/>
          <p:nvPr/>
        </p:nvSpPr>
        <p:spPr>
          <a:xfrm>
            <a:off x="629712" y="1301452"/>
            <a:ext cx="10932575" cy="32316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1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.看拼音，写词语。 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0" marR="0" lvl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　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xíng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zhuàng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    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hú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li        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dīng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líng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       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qiǎo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kè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lì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</a:p>
          <a:p>
            <a:pPr marL="0" marR="0" lvl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 （            ）     （           ）    （             ）        （              ）</a:t>
            </a:r>
          </a:p>
          <a:p>
            <a:pPr marL="0" marR="0" lvl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　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xiāng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cháng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 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jì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xù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 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táng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cù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pái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gǔ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 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mì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mì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0" marR="0" lvl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（            ）     （          ） （                   ）  （          ）    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683640" y="2627020"/>
            <a:ext cx="970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形  状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061316" y="2627020"/>
            <a:ext cx="891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狐 狸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314731" y="2627020"/>
            <a:ext cx="970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丁  零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9120601" y="261319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巧克力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541717" y="3940017"/>
            <a:ext cx="1055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香   肠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803655" y="3940017"/>
            <a:ext cx="1055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继   续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880622" y="3915657"/>
            <a:ext cx="1670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糖 醋 排 骨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376227" y="3917723"/>
            <a:ext cx="891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秘 密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课前导读</a:t>
            </a:r>
          </a:p>
        </p:txBody>
      </p:sp>
      <p:sp>
        <p:nvSpPr>
          <p:cNvPr id="3" name="矩形 2"/>
          <p:cNvSpPr/>
          <p:nvPr/>
        </p:nvSpPr>
        <p:spPr>
          <a:xfrm>
            <a:off x="5600494" y="2051346"/>
            <a:ext cx="5816806" cy="3416320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    树林里的树真多呀，有杨树、柳树、松树还有柏树，它们棵棵挺拔茂盛。它们静静地欣赏着周围的美景，这也是一种玩耍。</a:t>
            </a:r>
            <a:endParaRPr kumimoji="0" lang="en-US" altLang="zh-CN" sz="2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    在这些树中，有一棵是我们课文的主人公变的</a:t>
            </a:r>
            <a:r>
              <a:rPr kumimoji="0" lang="en-US" altLang="zh-CN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……</a:t>
            </a:r>
            <a:endParaRPr kumimoji="0" lang="zh-CN" altLang="en-US" sz="2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63" t="12481" b="2169"/>
          <a:stretch>
            <a:fillRect/>
          </a:stretch>
        </p:blipFill>
        <p:spPr>
          <a:xfrm>
            <a:off x="1488521" y="2051346"/>
            <a:ext cx="3002841" cy="3416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zh-CN" altLang="en-US" sz="2800" dirty="0">
                <a:solidFill>
                  <a:prstClr val="black"/>
                </a:solidFill>
                <a:cs typeface="+mn-ea"/>
                <a:sym typeface="+mn-lt"/>
              </a:rPr>
              <a:t>课堂练习</a:t>
            </a:r>
          </a:p>
        </p:txBody>
      </p:sp>
      <p:sp>
        <p:nvSpPr>
          <p:cNvPr id="3" name="矩形 17"/>
          <p:cNvSpPr/>
          <p:nvPr/>
        </p:nvSpPr>
        <p:spPr>
          <a:xfrm>
            <a:off x="885708" y="1824710"/>
            <a:ext cx="9602470" cy="26585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2.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比一比，组成词语。 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0" marR="0" lvl="0" indent="0" algn="l" defTabSz="457200" rtl="0" eaLnBrk="1" fontAlgn="base" latinLnBrk="0" hangingPunct="1">
              <a:lnSpc>
                <a:spcPct val="3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状（         ）       肠（         ）      抬（         ）      蜜（         ）   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0" marR="0" lvl="0" indent="0" algn="l" defTabSz="457200" rtl="0" eaLnBrk="1" fontAlgn="base" latinLnBrk="0" hangingPunct="1">
              <a:lnSpc>
                <a:spcPct val="3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壮（         ）        场（         ）      治（         ）      密（         ）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557500" y="287753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形状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557500" y="400482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壮大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978051" y="290988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香肠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978051" y="401382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专场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096000" y="292345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抬头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107690" y="401074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治病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303462" y="290963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蜜蜂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292406" y="399068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密林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zh-CN" altLang="en-US" sz="2800" dirty="0">
                <a:solidFill>
                  <a:prstClr val="black"/>
                </a:solidFill>
                <a:cs typeface="+mn-ea"/>
                <a:sym typeface="+mn-lt"/>
              </a:rPr>
              <a:t>课堂练习</a:t>
            </a:r>
          </a:p>
        </p:txBody>
      </p:sp>
      <p:sp>
        <p:nvSpPr>
          <p:cNvPr id="12" name="矩形 17"/>
          <p:cNvSpPr/>
          <p:nvPr/>
        </p:nvSpPr>
        <p:spPr>
          <a:xfrm>
            <a:off x="977612" y="1694069"/>
            <a:ext cx="10236775" cy="244310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4572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3.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照样子写表示声音的词语。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0" marR="0" lvl="0" indent="0" algn="l" defTabSz="4572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① 咕噜噜 、</a:t>
            </a:r>
            <a:r>
              <a:rPr kumimoji="0" lang="zh-CN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            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、</a:t>
            </a:r>
            <a:r>
              <a:rPr kumimoji="0" lang="zh-CN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            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、</a:t>
            </a:r>
            <a:r>
              <a:rPr kumimoji="0" lang="zh-CN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           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、</a:t>
            </a:r>
            <a:r>
              <a:rPr kumimoji="0" lang="zh-CN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          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②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丁零丁零、</a:t>
            </a:r>
            <a:r>
              <a:rPr kumimoji="0" lang="zh-CN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            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、</a:t>
            </a:r>
            <a:r>
              <a:rPr kumimoji="0" lang="zh-CN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            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、</a:t>
            </a:r>
            <a:r>
              <a:rPr kumimoji="0" lang="zh-CN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           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、</a:t>
            </a:r>
            <a:r>
              <a:rPr kumimoji="0" lang="zh-CN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          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831809" y="2567144"/>
            <a:ext cx="1107996" cy="727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哗啦啦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146453" y="2557563"/>
            <a:ext cx="1107996" cy="727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轰隆隆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576388" y="2526392"/>
            <a:ext cx="1192955" cy="725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叮当当 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346703" y="2502187"/>
            <a:ext cx="1107996" cy="727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淅沥沥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108973" y="3305921"/>
            <a:ext cx="1500732" cy="725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噼啪噼啪 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831809" y="3305958"/>
            <a:ext cx="1415772" cy="727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呼哧呼哧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629875" y="3303605"/>
            <a:ext cx="1415772" cy="727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嘎吱嘎吱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450035" y="3299720"/>
            <a:ext cx="1415772" cy="727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嘀嗒嘀嗒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1" b="12481"/>
          <a:stretch>
            <a:fillRect/>
          </a:stretch>
        </p:blipFill>
        <p:spPr>
          <a:xfrm>
            <a:off x="0" y="0"/>
            <a:ext cx="12293596" cy="6915148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776202" y="1858568"/>
            <a:ext cx="5320231" cy="2040937"/>
            <a:chOff x="752564" y="2826434"/>
            <a:chExt cx="4557018" cy="2040937"/>
          </a:xfrm>
        </p:grpSpPr>
        <p:sp>
          <p:nvSpPr>
            <p:cNvPr id="7" name="文本框 6"/>
            <p:cNvSpPr txBox="1"/>
            <p:nvPr/>
          </p:nvSpPr>
          <p:spPr>
            <a:xfrm>
              <a:off x="752564" y="2826434"/>
              <a:ext cx="44808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>
                <a:defRPr/>
              </a:pPr>
              <a:r>
                <a:rPr lang="zh-CN" altLang="en-US" sz="4800" b="1" dirty="0">
                  <a:solidFill>
                    <a:schemeClr val="bg1"/>
                  </a:solidFill>
                  <a:cs typeface="+mn-ea"/>
                  <a:sym typeface="+mn-lt"/>
                </a:rPr>
                <a:t>感谢各位的聆听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752564" y="3750784"/>
              <a:ext cx="45570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语文精品课件 三年级下册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766529" y="4528817"/>
              <a:ext cx="4529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授课老师：某某 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| 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授课时间：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20XX.XX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" name="矩形: 圆角 9"/>
            <p:cNvSpPr/>
            <p:nvPr/>
          </p:nvSpPr>
          <p:spPr>
            <a:xfrm rot="10800000" flipH="1" flipV="1">
              <a:off x="828764" y="4388395"/>
              <a:ext cx="4404619" cy="4706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 flipH="1">
            <a:off x="2202728" y="5083458"/>
            <a:ext cx="2467179" cy="321642"/>
            <a:chOff x="10185400" y="5731858"/>
            <a:chExt cx="1384360" cy="321642"/>
          </a:xfrm>
        </p:grpSpPr>
        <p:sp>
          <p:nvSpPr>
            <p:cNvPr id="12" name="矩形 11"/>
            <p:cNvSpPr/>
            <p:nvPr/>
          </p:nvSpPr>
          <p:spPr>
            <a:xfrm flipH="1">
              <a:off x="10185400" y="5731858"/>
              <a:ext cx="1384360" cy="321642"/>
            </a:xfrm>
            <a:prstGeom prst="rect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381000" algn="ctr" rotWithShape="0">
                <a:prstClr val="black">
                  <a:alpha val="2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 flipH="1">
              <a:off x="10458064" y="5731858"/>
              <a:ext cx="8390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某某小学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课前导读</a:t>
            </a:r>
          </a:p>
        </p:txBody>
      </p:sp>
      <p:sp>
        <p:nvSpPr>
          <p:cNvPr id="5" name="矩形 4"/>
          <p:cNvSpPr/>
          <p:nvPr/>
        </p:nvSpPr>
        <p:spPr>
          <a:xfrm>
            <a:off x="1229396" y="3575140"/>
            <a:ext cx="9248104" cy="2196883"/>
          </a:xfrm>
          <a:prstGeom prst="rect">
            <a:avLst/>
          </a:prstGeom>
          <a:noFill/>
          <a:ln w="28575">
            <a:solidFill>
              <a:srgbClr val="5A89CD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1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、“我”为什么会变成一棵树？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2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、“我”变成一棵树后有哪些奇妙的经历？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3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、  妈妈还认识我吗？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320752" y="1627998"/>
            <a:ext cx="29674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30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我变成了一棵树</a:t>
            </a:r>
          </a:p>
        </p:txBody>
      </p:sp>
      <p:sp>
        <p:nvSpPr>
          <p:cNvPr id="7" name="矩形 6"/>
          <p:cNvSpPr/>
          <p:nvPr/>
        </p:nvSpPr>
        <p:spPr>
          <a:xfrm>
            <a:off x="3288419" y="2398633"/>
            <a:ext cx="50321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看到这个题目你有什么疑问吗？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课前导读</a:t>
            </a:r>
          </a:p>
        </p:txBody>
      </p:sp>
      <p:sp>
        <p:nvSpPr>
          <p:cNvPr id="3" name="矩形 2"/>
          <p:cNvSpPr/>
          <p:nvPr/>
        </p:nvSpPr>
        <p:spPr>
          <a:xfrm>
            <a:off x="7050289" y="3657201"/>
            <a:ext cx="3209854" cy="1135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+mn-ea"/>
                <a:sym typeface="+mn-lt"/>
              </a:rPr>
              <a:t>思考：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这篇文章主要写了什么内容？</a:t>
            </a:r>
          </a:p>
        </p:txBody>
      </p:sp>
      <p:sp>
        <p:nvSpPr>
          <p:cNvPr id="4" name="矩形 3"/>
          <p:cNvSpPr/>
          <p:nvPr/>
        </p:nvSpPr>
        <p:spPr>
          <a:xfrm>
            <a:off x="5005958" y="1644814"/>
            <a:ext cx="1943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+mn-ea"/>
                <a:sym typeface="+mn-lt"/>
              </a:rPr>
              <a:t>听 读 课 文</a:t>
            </a:r>
          </a:p>
        </p:txBody>
      </p:sp>
      <p:pic>
        <p:nvPicPr>
          <p:cNvPr id="5" name="我变成了一棵树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2990" y="2963582"/>
            <a:ext cx="4484075" cy="25222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课前导读</a:t>
            </a:r>
          </a:p>
        </p:txBody>
      </p:sp>
      <p:sp>
        <p:nvSpPr>
          <p:cNvPr id="3" name="矩形 2"/>
          <p:cNvSpPr/>
          <p:nvPr/>
        </p:nvSpPr>
        <p:spPr>
          <a:xfrm>
            <a:off x="1030287" y="2748550"/>
            <a:ext cx="8976360" cy="2601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（1）不认识的字可以看拼音，或者请教老师和同学。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（2）读准每一个字的字音，圈出生字词；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（3）读通每个句子，读不通顺的多读几遍；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（4）给每个自然段写上序号。                                                 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190195" y="1959596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自读课文：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zh-CN" altLang="en-US" sz="2800" dirty="0">
                <a:solidFill>
                  <a:prstClr val="black"/>
                </a:solidFill>
                <a:cs typeface="+mn-ea"/>
                <a:sym typeface="+mn-lt"/>
              </a:rPr>
              <a:t>字词揭秘</a:t>
            </a:r>
          </a:p>
        </p:txBody>
      </p:sp>
      <p:sp>
        <p:nvSpPr>
          <p:cNvPr id="5" name="矩形 4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984999" y="1500843"/>
            <a:ext cx="8183654" cy="3122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希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望     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痒 痒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 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鳄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鱼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丁 零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  香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肠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  糖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醋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排骨</a:t>
            </a: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1025379" y="1752235"/>
            <a:ext cx="9084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xī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                           </a:t>
            </a: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2432167" y="1773192"/>
            <a:ext cx="2603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yǎng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yǎng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                                 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117344" y="1186370"/>
            <a:ext cx="2424430" cy="890171"/>
          </a:xfrm>
          <a:prstGeom prst="cloudCallout">
            <a:avLst>
              <a:gd name="adj1" fmla="val 36473"/>
              <a:gd name="adj2" fmla="val 154781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cs typeface="+mn-ea"/>
                <a:sym typeface="+mn-lt"/>
              </a:rPr>
              <a:t>我会认</a:t>
            </a: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4513844" y="1808495"/>
            <a:ext cx="16496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è                                        </a:t>
            </a: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891312" y="3389150"/>
            <a:ext cx="19417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dīng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líng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                                     </a:t>
            </a: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2989942" y="3361871"/>
            <a:ext cx="14261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cháng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                                     </a:t>
            </a: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5008131" y="3361871"/>
            <a:ext cx="8730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cù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                                     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223" y="2847415"/>
            <a:ext cx="3029373" cy="4010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F3F3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F3F3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zh-CN" altLang="en-US" sz="2800" dirty="0">
                <a:solidFill>
                  <a:prstClr val="black"/>
                </a:solidFill>
                <a:cs typeface="+mn-ea"/>
                <a:sym typeface="+mn-lt"/>
              </a:rPr>
              <a:t>字词揭秘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2120379" y="1894887"/>
            <a:ext cx="8864116" cy="1408070"/>
          </a:xfrm>
          <a:prstGeom prst="hexagon">
            <a:avLst/>
          </a:prstGeom>
          <a:noFill/>
          <a:ln w="63500">
            <a:solidFill>
              <a:srgbClr val="29D6C1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【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 奇怪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】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：跟平常的不一样。 　　　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造句：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海里生长着许多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奇怪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的植物。  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755549" y="4043200"/>
            <a:ext cx="7779586" cy="1409487"/>
          </a:xfrm>
          <a:prstGeom prst="hexagon">
            <a:avLst/>
          </a:prstGeom>
          <a:solidFill>
            <a:srgbClr val="93CDDD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【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了解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】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：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知道的很清楚。 　　　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造句：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他的性格，我十分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了解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。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4422" y="326026"/>
            <a:ext cx="2255520" cy="523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zh-CN" altLang="en-US" sz="2800" dirty="0">
                <a:solidFill>
                  <a:prstClr val="black"/>
                </a:solidFill>
                <a:cs typeface="+mn-ea"/>
                <a:sym typeface="+mn-lt"/>
              </a:rPr>
              <a:t>字词揭秘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265879" y="2020930"/>
            <a:ext cx="8736330" cy="1408070"/>
          </a:xfrm>
          <a:prstGeom prst="hexagon">
            <a:avLst/>
          </a:prstGeom>
          <a:noFill/>
          <a:ln w="63500">
            <a:solidFill>
              <a:srgbClr val="FBD0DB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【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秘密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】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：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有所隐蔽，不让人知道。 　　　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造句：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这是我和妈妈的秘密，你能告诉你。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34422" y="4440664"/>
            <a:ext cx="9852025" cy="1398510"/>
          </a:xfrm>
          <a:prstGeom prst="hexagon">
            <a:avLst/>
          </a:prstGeom>
          <a:solidFill>
            <a:srgbClr val="FDDEE6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【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到底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】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：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究竟；直到尽头。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造句：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你到底想干嘛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?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那么简单的都不懂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? 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</p:bldLst>
  </p:timing>
</p:sld>
</file>

<file path=ppt/theme/theme1.xml><?xml version="1.0" encoding="utf-8"?>
<a:theme xmlns:a="http://schemas.openxmlformats.org/drawingml/2006/main" name="www.2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f1i3iv0">
      <a:majorFont>
        <a:latin typeface="Arial"/>
        <a:ea typeface="思源黑体 CN Regular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1351</Words>
  <Application>Microsoft Office PowerPoint</Application>
  <PresentationFormat>宽屏</PresentationFormat>
  <Paragraphs>249</Paragraphs>
  <Slides>32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36" baseType="lpstr">
      <vt:lpstr>Arial</vt:lpstr>
      <vt:lpstr>思源黑体 CN Regular</vt:lpstr>
      <vt:lpstr>FandolFang R</vt:lpstr>
      <vt:lpstr>www.2ppt.com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>www.ppt818.com</dc:creator>
  <dc:description>www.ppt818.com-提供资源下载</dc:description>
  <cp:lastModifiedBy>Windows 用户</cp:lastModifiedBy>
  <cp:revision>2</cp:revision>
  <dcterms:created xsi:type="dcterms:W3CDTF">2021-05-10T00:55:40Z</dcterms:created>
  <dcterms:modified xsi:type="dcterms:W3CDTF">2023-01-10T06:29:29Z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6AD480AB908C4A9DA1BC1E6DC8F24F02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