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0F3B7-FF2C-49CB-9647-63A6B69C049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EF5C5-FD96-4E94-9B5F-7AA8EC88E14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EF5C5-FD96-4E94-9B5F-7AA8EC88E14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4BA1C-DA99-4BC8-970B-B2C6C6B3009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5045E-4D3F-42A3-9DCF-70442FB1EDF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E919A-B122-4B6B-8A85-5EDC7AF965A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58F5C-1747-44E4-B41C-B0C5BDEB96A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C85A2-A77B-4FB2-A830-3B04E645108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4DA21-BB6A-40BB-BBAB-3B598A99B3C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C63EE-3C59-4320-9DE1-4D94F046B4A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EDACE-B67C-4138-8267-A55E21A0013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6B70B-4ECB-486D-BE13-570C7EC36FD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086EF-4E38-46D6-BF0A-96E8FD61443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545B7-D2E0-4A77-8053-182547D6DEE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0EF5A19-BC7D-4A5D-B1CC-2D1E786E76B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638175" y="1295400"/>
            <a:ext cx="7924800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Unit 3 I'm more outgoing than my sister.</a:t>
            </a:r>
          </a:p>
          <a:p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Section B  ( 1a - 1e )</a:t>
            </a:r>
          </a:p>
        </p:txBody>
      </p:sp>
      <p:sp>
        <p:nvSpPr>
          <p:cNvPr id="3" name="矩形 2"/>
          <p:cNvSpPr/>
          <p:nvPr/>
        </p:nvSpPr>
        <p:spPr>
          <a:xfrm>
            <a:off x="2823485" y="5486397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990600" y="685800"/>
            <a:ext cx="6983412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2800" b="1" i="1" dirty="0">
                <a:solidFill>
                  <a:srgbClr val="FF3399"/>
                </a:solidFill>
                <a:latin typeface="Comic Sans MS" panose="030F0702030302020204" pitchFamily="66" charset="0"/>
              </a:rPr>
              <a:t>1a.</a:t>
            </a:r>
            <a:r>
              <a:rPr lang="en-US" altLang="zh-CN" sz="2400" b="1" i="1" dirty="0">
                <a:solidFill>
                  <a:srgbClr val="9933FF"/>
                </a:solidFill>
                <a:latin typeface="Comic Sans MS" panose="030F0702030302020204" pitchFamily="66" charset="0"/>
              </a:rPr>
              <a:t> What kinds of things are important in a friend? Rank the things below [ 1-7 ] ( 1 is the most important ).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2482850" y="2276475"/>
            <a:ext cx="492442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  a. has cool clothes.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  b. is talented in music.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  c. likes to do the same things as me.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  d. is good at sports.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  e. truly cares about me.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  f.  makes me laugh.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  g. is a good listener. </a:t>
            </a:r>
            <a:endParaRPr lang="zh-CN" altLang="en-US" sz="2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260475" y="2654300"/>
            <a:ext cx="66960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</p:txBody>
      </p:sp>
      <p:pic>
        <p:nvPicPr>
          <p:cNvPr id="74755" name="Picture 3" descr="QQ图片201308211518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2924175"/>
            <a:ext cx="6215063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657350" y="982663"/>
            <a:ext cx="6034088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i="1">
                <a:solidFill>
                  <a:srgbClr val="FF3399"/>
                </a:solidFill>
                <a:latin typeface="Comic Sans MS" panose="030F0702030302020204" pitchFamily="66" charset="0"/>
              </a:rPr>
              <a:t>1b.</a:t>
            </a:r>
            <a:r>
              <a:rPr lang="en-US" altLang="zh-CN" sz="2800" b="1" i="1">
                <a:latin typeface="Comic Sans MS" panose="030F0702030302020204" pitchFamily="66" charset="0"/>
              </a:rPr>
              <a:t> Talk about what you think a good friend should be like.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900113" y="304800"/>
            <a:ext cx="70564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800" b="1" i="1" dirty="0">
                <a:solidFill>
                  <a:srgbClr val="0000FF"/>
                </a:solidFill>
                <a:latin typeface="Comic Sans MS" panose="030F0702030302020204" pitchFamily="66" charset="0"/>
              </a:rPr>
              <a:t>1c.</a:t>
            </a:r>
            <a:r>
              <a:rPr lang="en-US" altLang="zh-CN" sz="2400" b="1" i="1" dirty="0">
                <a:solidFill>
                  <a:srgbClr val="9933FF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2000" b="1" i="1" dirty="0">
                <a:solidFill>
                  <a:srgbClr val="9933FF"/>
                </a:solidFill>
                <a:latin typeface="Comic Sans MS" panose="030F0702030302020204" pitchFamily="66" charset="0"/>
              </a:rPr>
              <a:t>Listen. What do Molly and Mary like about their best friends? Fill in the first column of the chart.</a:t>
            </a:r>
          </a:p>
        </p:txBody>
      </p:sp>
      <p:graphicFrame>
        <p:nvGraphicFramePr>
          <p:cNvPr id="75779" name="Group 3"/>
          <p:cNvGraphicFramePr>
            <a:graphicFrameLocks noGrp="1"/>
          </p:cNvGraphicFramePr>
          <p:nvPr/>
        </p:nvGraphicFramePr>
        <p:xfrm>
          <a:off x="152400" y="1301750"/>
          <a:ext cx="8915400" cy="3860483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7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0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9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Like about their best friends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same as their best friends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Diffeerent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from their best friends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6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Molly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Peter likes to do the same things.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Molly studies harder.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They're both tall.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Lisa is quieter.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5823" name="Text Box 47"/>
          <p:cNvSpPr txBox="1">
            <a:spLocks noChangeArrowheads="1"/>
          </p:cNvSpPr>
          <p:nvPr/>
        </p:nvSpPr>
        <p:spPr bwMode="auto">
          <a:xfrm>
            <a:off x="754062" y="5410200"/>
            <a:ext cx="7634287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zh-CN" sz="2800" b="1" i="1" dirty="0">
                <a:solidFill>
                  <a:srgbClr val="0000FF"/>
                </a:solidFill>
                <a:latin typeface="Comic Sans MS" panose="030F0702030302020204" pitchFamily="66" charset="0"/>
              </a:rPr>
              <a:t>1d.</a:t>
            </a:r>
            <a:r>
              <a:rPr lang="en-US" altLang="zh-CN" sz="2000" b="1" i="1" dirty="0">
                <a:solidFill>
                  <a:srgbClr val="9933FF"/>
                </a:solidFill>
                <a:latin typeface="Comic Sans MS" panose="030F0702030302020204" pitchFamily="66" charset="0"/>
              </a:rPr>
              <a:t> Listen again. How are Molly and Mary the same as and different from their best friends? Complete the rest of the chart in 1c.</a:t>
            </a:r>
          </a:p>
        </p:txBody>
      </p:sp>
      <p:sp>
        <p:nvSpPr>
          <p:cNvPr id="75824" name="Text Box 48"/>
          <p:cNvSpPr txBox="1">
            <a:spLocks noChangeArrowheads="1"/>
          </p:cNvSpPr>
          <p:nvPr/>
        </p:nvSpPr>
        <p:spPr bwMode="auto">
          <a:xfrm>
            <a:off x="2987675" y="2667000"/>
            <a:ext cx="2376488" cy="93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1600" b="1" dirty="0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Peter is popular, too, and he's good at sports. They're both outgoing.</a:t>
            </a:r>
          </a:p>
        </p:txBody>
      </p:sp>
      <p:sp>
        <p:nvSpPr>
          <p:cNvPr id="75825" name="Text Box 49"/>
          <p:cNvSpPr txBox="1">
            <a:spLocks noChangeArrowheads="1"/>
          </p:cNvSpPr>
          <p:nvPr/>
        </p:nvSpPr>
        <p:spPr bwMode="auto">
          <a:xfrm>
            <a:off x="1219200" y="3979068"/>
            <a:ext cx="1370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16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Lisa is a good listener.</a:t>
            </a:r>
          </a:p>
        </p:txBody>
      </p:sp>
      <p:sp>
        <p:nvSpPr>
          <p:cNvPr id="75826" name="Text Box 50"/>
          <p:cNvSpPr txBox="1">
            <a:spLocks noChangeArrowheads="1"/>
          </p:cNvSpPr>
          <p:nvPr/>
        </p:nvSpPr>
        <p:spPr bwMode="auto">
          <a:xfrm>
            <a:off x="5848350" y="2743200"/>
            <a:ext cx="2806700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1600" b="1" dirty="0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Peter plays basketball better than Molly.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 dirty="0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Peter speaks more loudly.</a:t>
            </a:r>
            <a:endParaRPr lang="zh-CN" altLang="en-US" sz="1600" b="1" dirty="0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5827" name="Text Box 51"/>
          <p:cNvSpPr txBox="1">
            <a:spLocks noChangeArrowheads="1"/>
          </p:cNvSpPr>
          <p:nvPr/>
        </p:nvSpPr>
        <p:spPr bwMode="auto">
          <a:xfrm>
            <a:off x="2937669" y="4445000"/>
            <a:ext cx="2106612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1600" b="1" dirty="0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They both have long curly hair.</a:t>
            </a:r>
            <a:endParaRPr lang="zh-CN" altLang="en-US" sz="1600" b="1" dirty="0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5828" name="Text Box 52"/>
          <p:cNvSpPr txBox="1">
            <a:spLocks noChangeArrowheads="1"/>
          </p:cNvSpPr>
          <p:nvPr/>
        </p:nvSpPr>
        <p:spPr bwMode="auto">
          <a:xfrm>
            <a:off x="5980906" y="3979068"/>
            <a:ext cx="2541588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1600" b="1" dirty="0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Lisa is quieter than Mary.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 dirty="0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Lisa is smarter. 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 dirty="0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Mary is more outgoing.</a:t>
            </a:r>
            <a:endParaRPr lang="zh-CN" altLang="en-US" sz="1600" b="1" dirty="0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5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5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5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7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7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23" grpId="0" bldLvl="0" autoUpdateAnimBg="0"/>
      <p:bldP spid="75824" grpId="0" bldLvl="0" autoUpdateAnimBg="0"/>
      <p:bldP spid="75825" grpId="0" bldLvl="0" autoUpdateAnimBg="0"/>
      <p:bldP spid="75826" grpId="0" bldLvl="0" autoUpdateAnimBg="0"/>
      <p:bldP spid="75827" grpId="0" bldLvl="0" autoUpdateAnimBg="0"/>
      <p:bldP spid="75828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331913" y="684213"/>
            <a:ext cx="6624637" cy="116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600" b="1" i="1" dirty="0">
                <a:solidFill>
                  <a:srgbClr val="9933FF"/>
                </a:solidFill>
                <a:latin typeface="Comic Sans MS" panose="030F0702030302020204" pitchFamily="66" charset="0"/>
              </a:rPr>
              <a:t>1e.</a:t>
            </a:r>
            <a:r>
              <a:rPr lang="en-US" altLang="zh-CN" sz="2800" b="1" i="1" dirty="0">
                <a:solidFill>
                  <a:srgbClr val="00CC00"/>
                </a:solidFill>
                <a:latin typeface="Comic Sans MS" panose="030F0702030302020204" pitchFamily="66" charset="0"/>
              </a:rPr>
              <a:t> Talk about Molly and Mary and their best friends.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600200" y="2133600"/>
            <a:ext cx="54102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A: Molly studies harder than her best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friends.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B: Well, Mary and her best friend are 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both tall.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C: Mary i </a:t>
            </a:r>
            <a:r>
              <a:rPr lang="en-US" altLang="zh-CN" sz="2000" b="1" dirty="0" err="1">
                <a:latin typeface="Times New Roman" panose="02020603050405020304" pitchFamily="18" charset="0"/>
              </a:rPr>
              <a:t>smore</a:t>
            </a:r>
            <a:r>
              <a:rPr lang="en-US" altLang="zh-CN" sz="2000" b="1" dirty="0">
                <a:latin typeface="Times New Roman" panose="02020603050405020304" pitchFamily="18" charset="0"/>
              </a:rPr>
              <a:t> outgoing than her 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best friend.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... ... 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... ... </a:t>
            </a:r>
            <a:endParaRPr lang="zh-CN" altLang="en-US" sz="20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692275" y="1208088"/>
            <a:ext cx="6192838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835150" y="1277938"/>
            <a:ext cx="5976938" cy="481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(      )1. Liu Li always makes us ____ happy. So we all like to spend time with her.</a:t>
            </a:r>
          </a:p>
          <a:p>
            <a:pPr algn="l"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    A. feels          B. felt         C. feel          D. fell</a:t>
            </a:r>
          </a:p>
          <a:p>
            <a:pPr algn="l"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(      )2. Her science and English are a litter better ____ Lucy's.</a:t>
            </a:r>
          </a:p>
          <a:p>
            <a:pPr algn="l"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    A. at               B. in           C. than          D. of</a:t>
            </a:r>
          </a:p>
          <a:p>
            <a:pPr algn="l"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(      )3. Liu Ying isn't ____ at sports ____ her sister.</a:t>
            </a:r>
          </a:p>
          <a:p>
            <a:pPr algn="l"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    A. as good, than                          B. as better, as</a:t>
            </a:r>
          </a:p>
          <a:p>
            <a:pPr algn="l"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    C. as well, than                           D. as good, as</a:t>
            </a:r>
          </a:p>
          <a:p>
            <a:pPr algn="l"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(      )4. My little brother is talented ____ art.</a:t>
            </a:r>
          </a:p>
          <a:p>
            <a:pPr algn="l"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    A.at                B. to             C. in            D. on </a:t>
            </a:r>
          </a:p>
          <a:p>
            <a:pPr algn="l"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(      )5. I have the same basketball ____ him.</a:t>
            </a:r>
          </a:p>
          <a:p>
            <a:pPr algn="l"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    A. at               B. from          C. as           D. like</a:t>
            </a:r>
          </a:p>
          <a:p>
            <a:pPr algn="l"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(      )6. Are you better at ____ than your sister?</a:t>
            </a:r>
          </a:p>
          <a:p>
            <a:pPr algn="l"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   A. play basketball                 B. playing  basketball  </a:t>
            </a:r>
          </a:p>
          <a:p>
            <a:pPr algn="l"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   C. to play basketball             D. plays basketball</a:t>
            </a:r>
          </a:p>
        </p:txBody>
      </p:sp>
      <p:sp>
        <p:nvSpPr>
          <p:cNvPr id="77828" name="WordArt 4"/>
          <p:cNvSpPr>
            <a:spLocks noChangeArrowheads="1" noChangeShapeType="1"/>
          </p:cNvSpPr>
          <p:nvPr/>
        </p:nvSpPr>
        <p:spPr bwMode="auto">
          <a:xfrm>
            <a:off x="920750" y="476250"/>
            <a:ext cx="1828800" cy="406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b="1" dirty="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小结训练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1979613" y="5013325"/>
            <a:ext cx="481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>
                <a:solidFill>
                  <a:srgbClr val="FF3399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1979613" y="2852738"/>
            <a:ext cx="481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>
                <a:solidFill>
                  <a:srgbClr val="FF3399"/>
                </a:solidFill>
                <a:latin typeface="Comic Sans MS" panose="030F0702030302020204" pitchFamily="66" charset="0"/>
              </a:rPr>
              <a:t>D</a:t>
            </a:r>
            <a:endParaRPr lang="en-US" altLang="zh-CN"/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979613" y="4437063"/>
            <a:ext cx="481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>
                <a:solidFill>
                  <a:srgbClr val="FF3399"/>
                </a:solidFill>
                <a:latin typeface="Comic Sans MS" panose="030F0702030302020204" pitchFamily="66" charset="0"/>
              </a:rPr>
              <a:t>C</a:t>
            </a:r>
            <a:endParaRPr lang="en-US" altLang="zh-CN"/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1979613" y="3789363"/>
            <a:ext cx="481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>
                <a:solidFill>
                  <a:srgbClr val="FF3399"/>
                </a:solidFill>
                <a:latin typeface="Comic Sans MS" panose="030F0702030302020204" pitchFamily="66" charset="0"/>
              </a:rPr>
              <a:t>C</a:t>
            </a:r>
            <a:endParaRPr lang="en-US" altLang="zh-CN"/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1979613" y="2205038"/>
            <a:ext cx="481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>
                <a:solidFill>
                  <a:srgbClr val="FF3399"/>
                </a:solidFill>
                <a:latin typeface="Comic Sans MS" panose="030F0702030302020204" pitchFamily="66" charset="0"/>
              </a:rPr>
              <a:t>C</a:t>
            </a:r>
            <a:endParaRPr lang="en-US" altLang="zh-CN"/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1979613" y="1277938"/>
            <a:ext cx="481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>
                <a:solidFill>
                  <a:srgbClr val="FF3399"/>
                </a:solidFill>
                <a:latin typeface="Comic Sans MS" panose="030F0702030302020204" pitchFamily="66" charset="0"/>
              </a:rPr>
              <a:t>C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bldLvl="0" autoUpdateAnimBg="0"/>
      <p:bldP spid="77830" grpId="0" bldLvl="0" autoUpdateAnimBg="0"/>
      <p:bldP spid="77831" grpId="0" bldLvl="0" autoUpdateAnimBg="0"/>
      <p:bldP spid="77832" grpId="0" bldLvl="0" autoUpdateAnimBg="0"/>
      <p:bldP spid="77833" grpId="0" bldLvl="0" autoUpdateAnimBg="0"/>
      <p:bldP spid="77834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WordArt 2"/>
          <p:cNvSpPr>
            <a:spLocks noChangeArrowheads="1" noChangeShapeType="1"/>
          </p:cNvSpPr>
          <p:nvPr/>
        </p:nvSpPr>
        <p:spPr bwMode="auto">
          <a:xfrm>
            <a:off x="762000" y="381000"/>
            <a:ext cx="1828800" cy="4048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b="1" kern="10" dirty="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小结训练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2051050" y="956262"/>
            <a:ext cx="4909190" cy="541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60000"/>
              </a:lnSpc>
            </a:pPr>
            <a:r>
              <a:rPr lang="en-US" altLang="zh-CN" sz="2400" b="1" dirty="0">
                <a:latin typeface="仿宋_GB2312" pitchFamily="49" charset="-122"/>
                <a:ea typeface="仿宋_GB2312" pitchFamily="49" charset="-122"/>
              </a:rPr>
              <a:t>1. </a:t>
            </a:r>
            <a:r>
              <a:rPr lang="zh-CN" altLang="en-US" sz="2400" b="1" dirty="0">
                <a:latin typeface="仿宋_GB2312" pitchFamily="49" charset="-122"/>
                <a:ea typeface="仿宋_GB2312" pitchFamily="49" charset="-122"/>
              </a:rPr>
              <a:t>我的朋友有美术方面的才能。</a:t>
            </a:r>
          </a:p>
          <a:p>
            <a:pPr algn="l">
              <a:lnSpc>
                <a:spcPct val="160000"/>
              </a:lnSpc>
            </a:pPr>
            <a:endParaRPr lang="zh-CN" altLang="en-US" sz="2400" b="1" dirty="0">
              <a:latin typeface="仿宋_GB2312" pitchFamily="49" charset="-122"/>
              <a:ea typeface="仿宋_GB2312" pitchFamily="49" charset="-122"/>
            </a:endParaRPr>
          </a:p>
          <a:p>
            <a:pPr algn="l">
              <a:lnSpc>
                <a:spcPct val="160000"/>
              </a:lnSpc>
            </a:pPr>
            <a:r>
              <a:rPr lang="en-US" altLang="zh-CN" sz="2400" b="1" dirty="0">
                <a:latin typeface="仿宋_GB2312" pitchFamily="49" charset="-122"/>
                <a:ea typeface="仿宋_GB2312" pitchFamily="49" charset="-122"/>
              </a:rPr>
              <a:t>2. </a:t>
            </a:r>
            <a:r>
              <a:rPr lang="zh-CN" altLang="en-US" sz="2400" b="1" dirty="0">
                <a:latin typeface="仿宋_GB2312" pitchFamily="49" charset="-122"/>
                <a:ea typeface="仿宋_GB2312" pitchFamily="49" charset="-122"/>
              </a:rPr>
              <a:t>你的妹妹比你更擅长英语吗？</a:t>
            </a:r>
          </a:p>
          <a:p>
            <a:pPr algn="l">
              <a:lnSpc>
                <a:spcPct val="160000"/>
              </a:lnSpc>
            </a:pPr>
            <a:endParaRPr lang="zh-CN" altLang="en-US" sz="2400" b="1" dirty="0">
              <a:latin typeface="仿宋_GB2312" pitchFamily="49" charset="-122"/>
              <a:ea typeface="仿宋_GB2312" pitchFamily="49" charset="-122"/>
            </a:endParaRPr>
          </a:p>
          <a:p>
            <a:pPr algn="l">
              <a:lnSpc>
                <a:spcPct val="160000"/>
              </a:lnSpc>
            </a:pPr>
            <a:r>
              <a:rPr lang="en-US" altLang="zh-CN" sz="2400" b="1" dirty="0">
                <a:latin typeface="仿宋_GB2312" pitchFamily="49" charset="-122"/>
                <a:ea typeface="仿宋_GB2312" pitchFamily="49" charset="-122"/>
              </a:rPr>
              <a:t>3. </a:t>
            </a:r>
            <a:r>
              <a:rPr lang="zh-CN" altLang="en-US" sz="2400" b="1" dirty="0">
                <a:latin typeface="仿宋_GB2312" pitchFamily="49" charset="-122"/>
                <a:ea typeface="仿宋_GB2312" pitchFamily="49" charset="-122"/>
              </a:rPr>
              <a:t>你喜欢和我做一样的事情吗？</a:t>
            </a:r>
          </a:p>
          <a:p>
            <a:pPr algn="l">
              <a:lnSpc>
                <a:spcPct val="160000"/>
              </a:lnSpc>
            </a:pPr>
            <a:endParaRPr lang="zh-CN" altLang="en-US" sz="2400" b="1" dirty="0">
              <a:latin typeface="仿宋_GB2312" pitchFamily="49" charset="-122"/>
              <a:ea typeface="仿宋_GB2312" pitchFamily="49" charset="-122"/>
            </a:endParaRPr>
          </a:p>
          <a:p>
            <a:pPr algn="l">
              <a:lnSpc>
                <a:spcPct val="160000"/>
              </a:lnSpc>
            </a:pPr>
            <a:r>
              <a:rPr lang="en-US" altLang="zh-CN" sz="2400" b="1" dirty="0">
                <a:latin typeface="仿宋_GB2312" pitchFamily="49" charset="-122"/>
                <a:ea typeface="仿宋_GB2312" pitchFamily="49" charset="-122"/>
              </a:rPr>
              <a:t>4. </a:t>
            </a:r>
            <a:r>
              <a:rPr lang="zh-CN" altLang="en-US" sz="2400" b="1" dirty="0">
                <a:latin typeface="仿宋_GB2312" pitchFamily="49" charset="-122"/>
                <a:ea typeface="仿宋_GB2312" pitchFamily="49" charset="-122"/>
              </a:rPr>
              <a:t>下雨天使我很高兴。</a:t>
            </a:r>
          </a:p>
          <a:p>
            <a:pPr algn="l">
              <a:lnSpc>
                <a:spcPct val="160000"/>
              </a:lnSpc>
            </a:pPr>
            <a:endParaRPr lang="zh-CN" altLang="en-US" sz="2400" b="1" dirty="0">
              <a:latin typeface="仿宋_GB2312" pitchFamily="49" charset="-122"/>
              <a:ea typeface="仿宋_GB2312" pitchFamily="49" charset="-122"/>
            </a:endParaRPr>
          </a:p>
          <a:p>
            <a:pPr algn="l">
              <a:lnSpc>
                <a:spcPct val="160000"/>
              </a:lnSpc>
            </a:pPr>
            <a:r>
              <a:rPr lang="en-US" altLang="zh-CN" sz="2400" b="1" dirty="0">
                <a:latin typeface="仿宋_GB2312" pitchFamily="49" charset="-122"/>
                <a:ea typeface="仿宋_GB2312" pitchFamily="49" charset="-122"/>
              </a:rPr>
              <a:t>5. </a:t>
            </a:r>
            <a:r>
              <a:rPr lang="zh-CN" altLang="en-US" sz="2400" b="1" dirty="0">
                <a:latin typeface="仿宋_GB2312" pitchFamily="49" charset="-122"/>
                <a:ea typeface="仿宋_GB2312" pitchFamily="49" charset="-122"/>
              </a:rPr>
              <a:t>我们的父母对我们很关心。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2362200" y="1461087"/>
            <a:ext cx="5562600" cy="52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55000"/>
              </a:lnSpc>
            </a:pPr>
            <a:r>
              <a:rPr lang="en-US" altLang="zh-CN" sz="24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My friend is talented in art.</a:t>
            </a:r>
          </a:p>
          <a:p>
            <a:pPr algn="l">
              <a:lnSpc>
                <a:spcPct val="155000"/>
              </a:lnSpc>
            </a:pPr>
            <a:endParaRPr lang="zh-CN" altLang="en-US" sz="2400" b="1" dirty="0">
              <a:solidFill>
                <a:srgbClr val="9933FF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55000"/>
              </a:lnSpc>
            </a:pPr>
            <a:r>
              <a:rPr lang="en-US" altLang="zh-CN" sz="24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Is your sister better at English than you?</a:t>
            </a:r>
          </a:p>
          <a:p>
            <a:pPr algn="l">
              <a:lnSpc>
                <a:spcPct val="155000"/>
              </a:lnSpc>
            </a:pPr>
            <a:endParaRPr lang="zh-CN" altLang="en-US" sz="2400" b="1" dirty="0">
              <a:solidFill>
                <a:srgbClr val="9933FF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55000"/>
              </a:lnSpc>
            </a:pPr>
            <a:r>
              <a:rPr lang="en-US" altLang="zh-CN" sz="24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Do you like doing the same things as me?</a:t>
            </a:r>
          </a:p>
          <a:p>
            <a:pPr algn="l">
              <a:lnSpc>
                <a:spcPct val="155000"/>
              </a:lnSpc>
            </a:pPr>
            <a:endParaRPr lang="zh-CN" altLang="en-US" sz="2400" b="1" dirty="0">
              <a:solidFill>
                <a:srgbClr val="9933FF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55000"/>
              </a:lnSpc>
            </a:pPr>
            <a:r>
              <a:rPr lang="en-US" altLang="zh-CN" sz="24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Rainy day makes me happy.</a:t>
            </a:r>
          </a:p>
          <a:p>
            <a:pPr algn="l">
              <a:lnSpc>
                <a:spcPct val="155000"/>
              </a:lnSpc>
            </a:pPr>
            <a:endParaRPr lang="zh-CN" altLang="en-US" sz="2400" b="1" dirty="0">
              <a:solidFill>
                <a:srgbClr val="9933FF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55000"/>
              </a:lnSpc>
            </a:pPr>
            <a:r>
              <a:rPr lang="en-US" altLang="zh-CN" sz="24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Our parents care about us very much.</a:t>
            </a:r>
            <a:endParaRPr lang="zh-CN" altLang="en-US" sz="2400" b="1" dirty="0">
              <a:solidFill>
                <a:srgbClr val="9933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8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88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88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476375" y="981075"/>
            <a:ext cx="6408738" cy="530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  <a:p>
            <a:pPr algn="l"/>
            <a:endParaRPr lang="en-US" altLang="zh-CN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838200" y="533400"/>
            <a:ext cx="7315200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      </a:t>
            </a:r>
            <a:r>
              <a:rPr lang="en-US" altLang="zh-CN" sz="2800" b="1" i="1" dirty="0">
                <a:solidFill>
                  <a:srgbClr val="FF3399"/>
                </a:solidFill>
                <a:latin typeface="Comic Sans MS" panose="030F0702030302020204" pitchFamily="66" charset="0"/>
              </a:rPr>
              <a:t>make </a:t>
            </a:r>
            <a:r>
              <a:rPr lang="zh-CN" altLang="en-US" sz="2800" b="1" i="1" dirty="0">
                <a:solidFill>
                  <a:srgbClr val="FF3399"/>
                </a:solidFill>
                <a:latin typeface="Comic Sans MS" panose="030F0702030302020204" pitchFamily="66" charset="0"/>
              </a:rPr>
              <a:t>的用法</a:t>
            </a:r>
          </a:p>
          <a:p>
            <a:pPr algn="l">
              <a:lnSpc>
                <a:spcPct val="120000"/>
              </a:lnSpc>
            </a:pP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 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1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）我无法使这匹马走动。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I can't make the horse walk.</a:t>
            </a:r>
          </a:p>
          <a:p>
            <a:pPr algn="l">
              <a:lnSpc>
                <a:spcPct val="12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  2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）他常常使我感到快乐。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He often makes me happy.</a:t>
            </a:r>
          </a:p>
          <a:p>
            <a:pPr algn="l">
              <a:lnSpc>
                <a:spcPct val="120000"/>
              </a:lnSpc>
            </a:pPr>
            <a:endParaRPr lang="en-US" altLang="zh-CN" sz="2000" b="1" dirty="0">
              <a:solidFill>
                <a:srgbClr val="0000FF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       </a:t>
            </a:r>
            <a:r>
              <a:rPr lang="en-US" altLang="zh-CN" sz="2000" b="1" dirty="0">
                <a:latin typeface="Times New Roman" panose="02020603050405020304" pitchFamily="18" charset="0"/>
                <a:ea typeface="仿宋_GB2312" pitchFamily="49" charset="-122"/>
              </a:rPr>
              <a:t>make </a:t>
            </a:r>
            <a:r>
              <a:rPr lang="en-US" altLang="zh-CN" sz="2000" b="1" dirty="0">
                <a:latin typeface="仿宋_GB2312"/>
                <a:ea typeface="仿宋_GB2312" pitchFamily="49" charset="-122"/>
              </a:rPr>
              <a:t>“</a:t>
            </a:r>
            <a:r>
              <a:rPr lang="zh-CN" altLang="en-US" sz="2000" b="1" dirty="0">
                <a:latin typeface="Times New Roman" panose="02020603050405020304" pitchFamily="18" charset="0"/>
                <a:ea typeface="仿宋_GB2312" pitchFamily="49" charset="-122"/>
              </a:rPr>
              <a:t>使，促使</a:t>
            </a:r>
            <a:r>
              <a:rPr lang="zh-CN" altLang="en-US" sz="2000" b="1" dirty="0">
                <a:latin typeface="仿宋_GB2312"/>
                <a:ea typeface="仿宋_GB2312" pitchFamily="49" charset="-122"/>
              </a:rPr>
              <a:t>”</a:t>
            </a:r>
            <a:r>
              <a:rPr lang="zh-CN" altLang="en-US" sz="2000" b="1" dirty="0">
                <a:latin typeface="Times New Roman" panose="02020603050405020304" pitchFamily="18" charset="0"/>
                <a:ea typeface="仿宋_GB2312" pitchFamily="49" charset="-122"/>
              </a:rPr>
              <a:t>， 在此是使役动词。当它作</a:t>
            </a:r>
            <a:r>
              <a:rPr lang="zh-CN" altLang="en-US" sz="2000" b="1" dirty="0">
                <a:latin typeface="仿宋_GB2312"/>
                <a:ea typeface="仿宋_GB2312" pitchFamily="49" charset="-122"/>
              </a:rPr>
              <a:t>“</a:t>
            </a:r>
            <a:r>
              <a:rPr lang="zh-CN" altLang="en-US" sz="2000" b="1" dirty="0">
                <a:latin typeface="Times New Roman" panose="02020603050405020304" pitchFamily="18" charset="0"/>
                <a:ea typeface="仿宋_GB2312" pitchFamily="49" charset="-122"/>
              </a:rPr>
              <a:t>使，让</a:t>
            </a:r>
            <a:r>
              <a:rPr lang="zh-CN" altLang="en-US" sz="2000" b="1" dirty="0">
                <a:latin typeface="仿宋_GB2312"/>
                <a:ea typeface="仿宋_GB2312" pitchFamily="49" charset="-122"/>
              </a:rPr>
              <a:t>”</a:t>
            </a:r>
            <a:r>
              <a:rPr lang="zh-CN" altLang="en-US" sz="2000" b="1" dirty="0">
                <a:latin typeface="Times New Roman" panose="02020603050405020304" pitchFamily="18" charset="0"/>
                <a:ea typeface="仿宋_GB2312" pitchFamily="49" charset="-122"/>
              </a:rPr>
              <a:t>讲时，常见结构是：</a:t>
            </a:r>
          </a:p>
          <a:p>
            <a:pPr algn="l">
              <a:lnSpc>
                <a:spcPct val="12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仿宋_GB2312" pitchFamily="49" charset="-122"/>
              </a:rPr>
              <a:t>  </a:t>
            </a:r>
            <a:r>
              <a:rPr lang="en-US" altLang="zh-CN" sz="2000" b="1" dirty="0">
                <a:latin typeface="Times New Roman" panose="02020603050405020304" pitchFamily="18" charset="0"/>
                <a:ea typeface="仿宋_GB2312" pitchFamily="49" charset="-122"/>
              </a:rPr>
              <a:t>1</a:t>
            </a:r>
            <a:r>
              <a:rPr lang="zh-CN" altLang="en-US" sz="2000" b="1" dirty="0">
                <a:latin typeface="Times New Roman" panose="02020603050405020304" pitchFamily="18" charset="0"/>
                <a:ea typeface="仿宋_GB2312" pitchFamily="49" charset="-122"/>
              </a:rPr>
              <a:t>）</a:t>
            </a:r>
            <a:r>
              <a:rPr lang="en-US" altLang="zh-CN" sz="2000" b="1" dirty="0">
                <a:latin typeface="Times New Roman" panose="02020603050405020304" pitchFamily="18" charset="0"/>
                <a:ea typeface="仿宋_GB2312" pitchFamily="49" charset="-122"/>
              </a:rPr>
              <a:t>make + </a:t>
            </a:r>
            <a:r>
              <a:rPr lang="zh-CN" altLang="en-US" sz="2000" b="1" dirty="0">
                <a:latin typeface="Times New Roman" panose="02020603050405020304" pitchFamily="18" charset="0"/>
                <a:ea typeface="仿宋_GB2312" pitchFamily="49" charset="-122"/>
              </a:rPr>
              <a:t>人（宾语）</a:t>
            </a:r>
            <a:r>
              <a:rPr lang="en-US" altLang="zh-CN" sz="2000" b="1" dirty="0">
                <a:latin typeface="Times New Roman" panose="02020603050405020304" pitchFamily="18" charset="0"/>
                <a:ea typeface="仿宋_GB2312" pitchFamily="49" charset="-122"/>
              </a:rPr>
              <a:t>+ </a:t>
            </a:r>
            <a:r>
              <a:rPr lang="zh-CN" altLang="en-US" sz="2000" b="1" dirty="0">
                <a:latin typeface="Times New Roman" panose="02020603050405020304" pitchFamily="18" charset="0"/>
                <a:ea typeface="仿宋_GB2312" pitchFamily="49" charset="-122"/>
              </a:rPr>
              <a:t>动词原形（宾补）；</a:t>
            </a:r>
          </a:p>
          <a:p>
            <a:pPr algn="l">
              <a:lnSpc>
                <a:spcPct val="12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仿宋_GB2312" pitchFamily="49" charset="-122"/>
              </a:rPr>
              <a:t>  </a:t>
            </a:r>
            <a:r>
              <a:rPr lang="en-US" altLang="zh-CN" sz="2000" b="1" dirty="0"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zh-CN" altLang="en-US" sz="2000" b="1" dirty="0">
                <a:latin typeface="Times New Roman" panose="02020603050405020304" pitchFamily="18" charset="0"/>
                <a:ea typeface="仿宋_GB2312" pitchFamily="49" charset="-122"/>
              </a:rPr>
              <a:t>）</a:t>
            </a:r>
            <a:r>
              <a:rPr lang="en-US" altLang="zh-CN" sz="2000" b="1" dirty="0">
                <a:latin typeface="Times New Roman" panose="02020603050405020304" pitchFamily="18" charset="0"/>
                <a:ea typeface="仿宋_GB2312" pitchFamily="49" charset="-122"/>
              </a:rPr>
              <a:t>make + </a:t>
            </a:r>
            <a:r>
              <a:rPr lang="zh-CN" altLang="en-US" sz="2000" b="1" dirty="0">
                <a:latin typeface="Times New Roman" panose="02020603050405020304" pitchFamily="18" charset="0"/>
                <a:ea typeface="仿宋_GB2312" pitchFamily="49" charset="-122"/>
              </a:rPr>
              <a:t>宾语 </a:t>
            </a:r>
            <a:r>
              <a:rPr lang="en-US" altLang="zh-CN" sz="2000" b="1" dirty="0">
                <a:latin typeface="Times New Roman" panose="02020603050405020304" pitchFamily="18" charset="0"/>
                <a:ea typeface="仿宋_GB2312" pitchFamily="49" charset="-122"/>
              </a:rPr>
              <a:t>+ </a:t>
            </a:r>
            <a:r>
              <a:rPr lang="zh-CN" altLang="en-US" sz="2000" b="1" dirty="0">
                <a:latin typeface="Times New Roman" panose="02020603050405020304" pitchFamily="18" charset="0"/>
                <a:ea typeface="仿宋_GB2312" pitchFamily="49" charset="-122"/>
              </a:rPr>
              <a:t>形容词（宾补）。</a:t>
            </a:r>
          </a:p>
          <a:p>
            <a:pPr algn="l">
              <a:lnSpc>
                <a:spcPct val="120000"/>
              </a:lnSpc>
            </a:pPr>
            <a:endParaRPr lang="zh-CN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     </a:t>
            </a:r>
            <a:r>
              <a:rPr lang="en-US" altLang="zh-CN" sz="2400" b="1" i="1" dirty="0">
                <a:solidFill>
                  <a:srgbClr val="9933FF"/>
                </a:solidFill>
                <a:latin typeface="Times New Roman" panose="02020603050405020304" pitchFamily="18" charset="0"/>
                <a:ea typeface="仿宋_GB2312" pitchFamily="49" charset="-122"/>
              </a:rPr>
              <a:t>make </a:t>
            </a:r>
            <a:r>
              <a:rPr lang="zh-CN" altLang="en-US" sz="2400" b="1" i="1" dirty="0">
                <a:solidFill>
                  <a:srgbClr val="9933FF"/>
                </a:solidFill>
                <a:latin typeface="Times New Roman" panose="02020603050405020304" pitchFamily="18" charset="0"/>
                <a:ea typeface="仿宋_GB2312" pitchFamily="49" charset="-122"/>
              </a:rPr>
              <a:t>构成的常用短语有：</a:t>
            </a:r>
          </a:p>
          <a:p>
            <a:pPr algn="l">
              <a:lnSpc>
                <a:spcPct val="120000"/>
              </a:lnSpc>
            </a:pP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    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make faces 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做鬼脸                     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make mistakes 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犯错误</a:t>
            </a:r>
          </a:p>
          <a:p>
            <a:pPr algn="l">
              <a:lnSpc>
                <a:spcPct val="120000"/>
              </a:lnSpc>
            </a:pP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    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make friends with sb. 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和某人交朋友</a:t>
            </a:r>
          </a:p>
          <a:p>
            <a:pPr algn="l">
              <a:lnSpc>
                <a:spcPct val="120000"/>
              </a:lnSpc>
            </a:pP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    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make the bed 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整理床铺             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make money 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赚钱</a:t>
            </a:r>
          </a:p>
          <a:p>
            <a:pPr algn="l">
              <a:lnSpc>
                <a:spcPct val="120000"/>
              </a:lnSpc>
            </a:pP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    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make a living 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谋生                     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make a telephone 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打电话</a:t>
            </a:r>
          </a:p>
          <a:p>
            <a:pPr algn="l">
              <a:lnSpc>
                <a:spcPct val="120000"/>
              </a:lnSpc>
            </a:pP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    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make up 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one‘s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mind 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下定决</a:t>
            </a:r>
            <a:r>
              <a:rPr lang="zh-CN" alt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心 </a:t>
            </a:r>
            <a:endParaRPr lang="zh-CN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7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7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7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79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79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79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79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79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79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743</Words>
  <Application>Microsoft Office PowerPoint</Application>
  <PresentationFormat>全屏显示(4:3)</PresentationFormat>
  <Paragraphs>136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仿宋_GB2312</vt:lpstr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2023-01-16T22:05:29Z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76FEA2E4EC3141B3B9F3BCBAF970743D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