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464" r:id="rId2"/>
    <p:sldId id="465" r:id="rId3"/>
    <p:sldId id="466" r:id="rId4"/>
    <p:sldId id="467" r:id="rId5"/>
    <p:sldId id="468" r:id="rId6"/>
    <p:sldId id="469" r:id="rId7"/>
    <p:sldId id="470" r:id="rId8"/>
    <p:sldId id="471" r:id="rId9"/>
    <p:sldId id="472" r:id="rId10"/>
    <p:sldId id="473" r:id="rId11"/>
    <p:sldId id="474" r:id="rId12"/>
    <p:sldId id="475" r:id="rId13"/>
    <p:sldId id="476" r:id="rId14"/>
    <p:sldId id="477" r:id="rId15"/>
    <p:sldId id="478" r:id="rId16"/>
    <p:sldId id="479" r:id="rId17"/>
    <p:sldId id="480" r:id="rId18"/>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529">
          <p15:clr>
            <a:srgbClr val="A4A3A4"/>
          </p15:clr>
        </p15:guide>
        <p15:guide id="2" pos="28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107" d="100"/>
          <a:sy n="107" d="100"/>
        </p:scale>
        <p:origin x="-84" y="-642"/>
      </p:cViewPr>
      <p:guideLst>
        <p:guide orient="horz" pos="1529"/>
        <p:guide pos="2897"/>
      </p:guideLst>
    </p:cSldViewPr>
  </p:slideViewPr>
  <p:notesTextViewPr>
    <p:cViewPr>
      <p:scale>
        <a:sx n="100" d="100"/>
        <a:sy n="100" d="100"/>
      </p:scale>
      <p:origin x="0" y="0"/>
    </p:cViewPr>
  </p:notesTextViewPr>
  <p:sorterViewPr>
    <p:cViewPr>
      <p:scale>
        <a:sx n="168" d="100"/>
        <a:sy n="168" d="100"/>
      </p:scale>
      <p:origin x="0" y="0"/>
    </p:cViewPr>
  </p:sorter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buFont typeface="Arial" panose="020B0604020202020204" pitchFamily="34" charset="0"/>
              <a:buNone/>
              <a:defRPr sz="1200" noProof="1"/>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buFont typeface="Arial" panose="020B0604020202020204" pitchFamily="34" charset="0"/>
              <a:buNone/>
              <a:defRPr sz="1200" noProof="1">
                <a:latin typeface="Calibri" panose="020F0502020204030204" pitchFamily="34" charset="0"/>
                <a:cs typeface="+mn-ea"/>
              </a:defRPr>
            </a:lvl1pPr>
          </a:lstStyle>
          <a:p>
            <a:pPr>
              <a:defRPr/>
            </a:pPr>
            <a:fld id="{B6BBC44A-6493-4A76-9ED5-BC4C89312A59}" type="datetimeFigureOut">
              <a:rPr lang="zh-CN" altLang="en-US"/>
              <a:t>2023-01-17</a:t>
            </a:fld>
            <a:endParaRPr lang="zh-CN" altLang="en-US">
              <a:latin typeface="Calibri" panose="020F0502020204030204" pitchFamily="34" charset="0"/>
              <a:cs typeface="+mn-cs"/>
            </a:endParaRPr>
          </a:p>
        </p:txBody>
      </p:sp>
      <p:sp>
        <p:nvSpPr>
          <p:cNvPr id="20484" name="幻灯片图像占位符 3"/>
          <p:cNvSpPr>
            <a:spLocks noGrp="1" noRot="1" noChangeAspect="1" noChangeArrowheads="1"/>
          </p:cNvSpPr>
          <p:nvPr>
            <p:ph type="sldImg" idx="4294967295"/>
          </p:nvPr>
        </p:nvSpPr>
        <p:spPr bwMode="auto">
          <a:xfrm>
            <a:off x="685800" y="1143000"/>
            <a:ext cx="5486400" cy="30861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5125" name="备注占位符 4"/>
          <p:cNvSpPr>
            <a:spLocks noGrp="1" noChangeArrowheads="1"/>
          </p:cNvSpPr>
          <p:nvPr>
            <p:ph type="body" sz="quarter" idx="9"/>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buFont typeface="Arial" panose="020B0604020202020204" pitchFamily="34" charset="0"/>
              <a:buNone/>
              <a:defRPr sz="1200" noProof="1"/>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a:buFont typeface="Arial" panose="020B0604020202020204" pitchFamily="34" charset="0"/>
              <a:buNone/>
              <a:defRPr sz="1200"/>
            </a:lvl1pPr>
          </a:lstStyle>
          <a:p>
            <a:pPr>
              <a:defRPr/>
            </a:pPr>
            <a:fld id="{239FB6FC-85DA-49A7-887C-9FD816EEAC2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mn-lt"/>
        <a:ea typeface="+mn-ea"/>
        <a:cs typeface="+mn-cs"/>
      </a:defRPr>
    </a:lvl1pPr>
    <a:lvl2pPr marL="457200" algn="l" rtl="0" eaLnBrk="0" fontAlgn="base" hangingPunct="0">
      <a:spcBef>
        <a:spcPct val="0"/>
      </a:spcBef>
      <a:spcAft>
        <a:spcPct val="0"/>
      </a:spcAft>
      <a:defRPr sz="1200" kern="1200">
        <a:solidFill>
          <a:schemeClr val="tx1"/>
        </a:solidFill>
        <a:latin typeface="+mn-lt"/>
        <a:ea typeface="+mn-ea"/>
        <a:cs typeface="+mn-cs"/>
      </a:defRPr>
    </a:lvl2pPr>
    <a:lvl3pPr marL="914400" algn="l" rtl="0" eaLnBrk="0" fontAlgn="base" hangingPunct="0">
      <a:spcBef>
        <a:spcPct val="0"/>
      </a:spcBef>
      <a:spcAft>
        <a:spcPct val="0"/>
      </a:spcAft>
      <a:defRPr sz="1200" kern="1200">
        <a:solidFill>
          <a:schemeClr val="tx1"/>
        </a:solidFill>
        <a:latin typeface="+mn-lt"/>
        <a:ea typeface="+mn-ea"/>
        <a:cs typeface="+mn-cs"/>
      </a:defRPr>
    </a:lvl3pPr>
    <a:lvl4pPr marL="1371600" algn="l" rtl="0" eaLnBrk="0" fontAlgn="base" hangingPunct="0">
      <a:spcBef>
        <a:spcPct val="0"/>
      </a:spcBef>
      <a:spcAft>
        <a:spcPct val="0"/>
      </a:spcAft>
      <a:defRPr sz="1200" kern="1200">
        <a:solidFill>
          <a:schemeClr val="tx1"/>
        </a:solidFill>
        <a:latin typeface="+mn-lt"/>
        <a:ea typeface="+mn-ea"/>
        <a:cs typeface="+mn-cs"/>
      </a:defRPr>
    </a:lvl4pPr>
    <a:lvl5pPr marL="1828800" algn="l" rtl="0" eaLnBrk="0" fontAlgn="base" hangingPunct="0">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ChangeArrowheads="1" noTextEdit="1"/>
          </p:cNvSpPr>
          <p:nvPr>
            <p:ph type="sldImg" idx="4294967295"/>
          </p:nvPr>
        </p:nvSpPr>
        <p:spPr>
          <a:xfrm>
            <a:off x="685800" y="1143000"/>
            <a:ext cx="5486400" cy="3086100"/>
          </a:xfrm>
          <a:ln>
            <a:miter lim="800000"/>
          </a:ln>
        </p:spPr>
      </p:sp>
      <p:sp>
        <p:nvSpPr>
          <p:cNvPr id="21507" name="文本占位符 2"/>
          <p:cNvSpPr>
            <a:spLocks noGrp="1" noChangeArrowheads="1"/>
          </p:cNvSpPr>
          <p:nvPr>
            <p:ph type="body" idx="4294967295"/>
          </p:nvPr>
        </p:nvSpPr>
        <p:spPr>
          <a:noFill/>
        </p:spPr>
        <p:txBody>
          <a:bodyPr/>
          <a:lstStyle/>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239FB6FC-85DA-49A7-887C-9FD816EEAC2B}" type="slidenum">
              <a:rPr lang="zh-CN" altLang="en-US" smtClean="0"/>
              <a:t>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5B790E2D-EDF0-4A8E-871C-7A6317089F59}" type="slidenum">
              <a:rPr lang="en-US" altLang="zh-CN" smtClean="0"/>
              <a:t>6</a:t>
            </a:fld>
            <a:endParaRPr lang="en-US" altLang="zh-CN" smtClean="0"/>
          </a:p>
        </p:txBody>
      </p:sp>
      <p:sp>
        <p:nvSpPr>
          <p:cNvPr id="22531" name="Rectangle 2"/>
          <p:cNvSpPr>
            <a:spLocks noGrp="1" noRot="1" noChangeAspect="1" noChangeArrowheads="1" noTextEdit="1"/>
          </p:cNvSpPr>
          <p:nvPr>
            <p:ph type="sldImg" idx="4294967295"/>
          </p:nvPr>
        </p:nvSpPr>
        <p:spPr>
          <a:xfrm>
            <a:off x="685800" y="1143000"/>
            <a:ext cx="5486400" cy="3086100"/>
          </a:xfrm>
          <a:ln>
            <a:miter lim="800000"/>
          </a:ln>
        </p:spPr>
      </p:sp>
      <p:sp>
        <p:nvSpPr>
          <p:cNvPr id="22532"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C1176A56-A190-4806-A03E-2205EE99C898}" type="slidenum">
              <a:rPr lang="en-US" altLang="zh-CN" smtClean="0"/>
              <a:t>7</a:t>
            </a:fld>
            <a:endParaRPr lang="en-US" altLang="zh-CN" smtClean="0"/>
          </a:p>
        </p:txBody>
      </p:sp>
      <p:sp>
        <p:nvSpPr>
          <p:cNvPr id="23555" name="Rectangle 2"/>
          <p:cNvSpPr>
            <a:spLocks noGrp="1" noRot="1" noChangeAspect="1" noChangeArrowheads="1" noTextEdit="1"/>
          </p:cNvSpPr>
          <p:nvPr>
            <p:ph type="sldImg" idx="4294967295"/>
          </p:nvPr>
        </p:nvSpPr>
        <p:spPr>
          <a:xfrm>
            <a:off x="685800" y="1143000"/>
            <a:ext cx="5486400" cy="3086100"/>
          </a:xfrm>
          <a:ln>
            <a:miter lim="800000"/>
          </a:ln>
        </p:spPr>
      </p:sp>
      <p:sp>
        <p:nvSpPr>
          <p:cNvPr id="23556"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DBDE2D4B-44D3-441F-9A69-9F78AD81F551}" type="slidenum">
              <a:rPr lang="en-US" altLang="zh-CN" smtClean="0"/>
              <a:t>8</a:t>
            </a:fld>
            <a:endParaRPr lang="en-US" altLang="zh-CN" smtClean="0"/>
          </a:p>
        </p:txBody>
      </p:sp>
      <p:sp>
        <p:nvSpPr>
          <p:cNvPr id="24579" name="Rectangle 2"/>
          <p:cNvSpPr>
            <a:spLocks noGrp="1" noRot="1" noChangeAspect="1" noChangeArrowheads="1" noTextEdit="1"/>
          </p:cNvSpPr>
          <p:nvPr>
            <p:ph type="sldImg" idx="4294967295"/>
          </p:nvPr>
        </p:nvSpPr>
        <p:spPr>
          <a:xfrm>
            <a:off x="685800" y="1143000"/>
            <a:ext cx="5486400" cy="3086100"/>
          </a:xfrm>
          <a:ln>
            <a:miter lim="800000"/>
          </a:ln>
        </p:spPr>
      </p:sp>
      <p:sp>
        <p:nvSpPr>
          <p:cNvPr id="24580"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fld id="{C9CF3877-E2B1-4978-A19C-C965709B7B02}" type="slidenum">
              <a:rPr lang="en-US" altLang="zh-CN" smtClean="0"/>
              <a:t>11</a:t>
            </a:fld>
            <a:endParaRPr lang="en-US" altLang="zh-CN" smtClean="0"/>
          </a:p>
        </p:txBody>
      </p:sp>
      <p:sp>
        <p:nvSpPr>
          <p:cNvPr id="25603" name="Rectangle 2"/>
          <p:cNvSpPr>
            <a:spLocks noGrp="1" noRot="1" noChangeAspect="1" noChangeArrowheads="1" noTextEdit="1"/>
          </p:cNvSpPr>
          <p:nvPr>
            <p:ph type="sldImg" idx="4294967295"/>
          </p:nvPr>
        </p:nvSpPr>
        <p:spPr>
          <a:xfrm>
            <a:off x="685800" y="1143000"/>
            <a:ext cx="5486400" cy="3086100"/>
          </a:xfrm>
          <a:ln>
            <a:miter lim="800000"/>
          </a:ln>
        </p:spPr>
      </p:sp>
      <p:sp>
        <p:nvSpPr>
          <p:cNvPr id="25604" name="Rectangle 3"/>
          <p:cNvSpPr>
            <a:spLocks noGrp="1" noChangeArrowheads="1"/>
          </p:cNvSpPr>
          <p:nvPr>
            <p:ph type="body" idx="4294967295"/>
          </p:nvPr>
        </p:nvSpPr>
        <p:spPr>
          <a:noFill/>
        </p:spPr>
        <p:txBody>
          <a:bodyPr/>
          <a:lstStyle/>
          <a:p>
            <a:pPr eaLnBrk="1" hangingPunct="1"/>
            <a:endParaRPr lang="zh-CN"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ChangeArrowheads="1" noTextEdit="1"/>
          </p:cNvSpPr>
          <p:nvPr>
            <p:ph type="sldImg" idx="4294967295"/>
          </p:nvPr>
        </p:nvSpPr>
        <p:spPr>
          <a:xfrm>
            <a:off x="685800" y="1143000"/>
            <a:ext cx="5486400" cy="3086100"/>
          </a:xfrm>
          <a:ln>
            <a:miter lim="800000"/>
          </a:ln>
        </p:spPr>
      </p:sp>
      <p:sp>
        <p:nvSpPr>
          <p:cNvPr id="26627" name="文本占位符 2"/>
          <p:cNvSpPr>
            <a:spLocks noGrp="1" noChangeArrowheads="1"/>
          </p:cNvSpPr>
          <p:nvPr>
            <p:ph type="body" idx="4294967295"/>
          </p:nvPr>
        </p:nvSpPr>
        <p:spPr>
          <a:noFill/>
        </p:spPr>
        <p:txBody>
          <a:bodyPr/>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EA7029C-CE05-4DAA-8977-6DECE215C1A9}"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95BC474-A67E-4117-8C93-8BED76FFECAA}"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3"/>
            <a:ext cx="5486400" cy="425053"/>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2"/>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242C014E-0CAD-4DC0-963A-8502CE8BF3ED}"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3EA0CFF-3868-4AC2-A48A-ECDC4E55EFB7}"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F49E295F-641A-4341-BCC7-62695368C007}"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694EB2A-55F0-426E-A880-99CA83FDCF4B}"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2"/>
            <a:ext cx="2057400" cy="4388643"/>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05982"/>
            <a:ext cx="6019800" cy="4388643"/>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437DA955-B6E6-407A-A43B-434BCD1C3E01}"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B67B8EA-786D-44FC-A815-CB7E47FFEA6D}"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AD748910-7D0F-4043-A604-1AEE7D491E84}"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7A13D73-F795-4AA7-9878-4F905B46A2D6}"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3B98858-5002-44CC-A820-466CC6372B1F}"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D7AEF3A4-98DD-4C26-8B41-074A2FD85267}"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413A27E4-0083-4042-9851-C9B9EE78C9B4}"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408FFC04-CB0E-4E87-AEEB-22624FF905B9}" type="slidenum">
              <a:rPr lang="zh-CN" altLang="en-US"/>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082239C-B15F-4407-8563-9B2BD2EED4F0}"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FC2901B1-7ACF-4015-B07C-6BAAA70DAE31}" type="slidenum">
              <a:rPr lang="zh-CN" altLang="en-US"/>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DCA2A64-19BA-45F6-96BB-5AF75B23F336}"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95B488A-CB1A-441E-9ECC-63A8816AF05A}" type="slidenum">
              <a:rPr lang="zh-CN" altLang="en-US"/>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24A55C6-B222-4822-8542-606ACEBAB57F}"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D07E08B-3B54-48D1-BF8F-8B69C6C54090}" type="slidenum">
              <a:rPr lang="zh-CN" altLang="en-US"/>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C92879D-528E-4957-8396-AA3A03E13E4C}"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D2789DD-9D12-40B0-9C0C-D6A404435E26}"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FA6B45A-5422-4958-A064-825F2B283726}"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4689A30-EB19-422C-B9AB-8CDA0F5D3977}" type="slidenum">
              <a:rPr lang="zh-CN" altLang="en-US"/>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05979"/>
            <a:ext cx="8229600" cy="438864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2"/>
          <p:cNvSpPr>
            <a:spLocks noGrp="1"/>
          </p:cNvSpPr>
          <p:nvPr>
            <p:ph type="dt" sz="half" idx="10"/>
          </p:nvPr>
        </p:nvSpPr>
        <p:spPr/>
        <p:txBody>
          <a:bodyPr/>
          <a:lstStyle>
            <a:lvl1pPr fontAlgn="base">
              <a:buFontTx/>
              <a:buNone/>
              <a:defRPr sz="1400" noProof="0">
                <a:solidFill>
                  <a:schemeClr val="tx1"/>
                </a:solidFill>
                <a:latin typeface="Arial" panose="020B0604020202020204" pitchFamily="34" charset="0"/>
              </a:defRPr>
            </a:lvl1pPr>
          </a:lstStyle>
          <a:p>
            <a:pPr>
              <a:defRPr/>
            </a:pPr>
            <a:endParaRPr lang="en-US" altLang="zh-CN"/>
          </a:p>
        </p:txBody>
      </p:sp>
      <p:sp>
        <p:nvSpPr>
          <p:cNvPr id="4" name="页脚占位符 3"/>
          <p:cNvSpPr>
            <a:spLocks noGrp="1"/>
          </p:cNvSpPr>
          <p:nvPr>
            <p:ph type="ftr" sz="quarter" idx="11"/>
          </p:nvPr>
        </p:nvSpPr>
        <p:spPr/>
        <p:txBody>
          <a:bodyPr/>
          <a:lstStyle>
            <a:lvl1pPr fontAlgn="base">
              <a:buFontTx/>
              <a:buNone/>
              <a:defRPr sz="1400" noProof="0">
                <a:solidFill>
                  <a:schemeClr val="tx1"/>
                </a:solidFill>
                <a:latin typeface="Arial" panose="020B0604020202020204" pitchFamily="34" charset="0"/>
                <a:ea typeface="+mn-ea"/>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sz="1400"/>
            </a:lvl1pPr>
          </a:lstStyle>
          <a:p>
            <a:pPr>
              <a:defRPr/>
            </a:pPr>
            <a:fld id="{921E9715-9735-4D11-A167-770464E48BBE}" type="slidenum">
              <a:rPr lang="en-US" altLang="zh-CN"/>
              <a:t>‹#›</a:t>
            </a:fld>
            <a:endParaRPr lang="en-US" altLang="zh-CN"/>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637BE0FE-6BA6-4DAC-AD6F-78DCBECDEF81}"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8D16308-3C0F-4ED8-B38C-267B21AF6133}"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64A2C760-7FA1-439C-9941-6F0F067F187B}"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03A40DF-213C-465D-807F-2F9DEA989CAF}"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6599A369-F3BF-448A-A004-53CAC5E33F55}"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67947E8-522B-4FA4-ABDB-F68E8664C7D0}"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157"/>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1"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31" y="1631157"/>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7E2F17BE-C3E2-4176-B2B0-92D81E037332}"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EB58F3CF-01B3-4132-B55B-A3B1883B88C2}"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577CF576-C087-4DCE-942D-E57F334C4FEA}"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C9513D9E-6328-4A66-90E8-7ED15CFAB20A}"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68754F8-7AE8-45E1-80C3-0A3FEE81A514}"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4EB5648D-454F-4A74-A7A6-AD8C300E2844}"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6" y="204790"/>
            <a:ext cx="3008313" cy="871537"/>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6"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3ADE934-CAD4-4762-8778-BBC7C015C818}"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4069D8F-6F8D-44B2-BDC5-E1FC64173285}"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23" cstate="email"/>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68313" y="214181"/>
            <a:ext cx="8229600" cy="85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457200" y="1200047"/>
            <a:ext cx="8229600" cy="3393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4767109"/>
            <a:ext cx="2133600" cy="274026"/>
          </a:xfrm>
          <a:prstGeom prst="rect">
            <a:avLst/>
          </a:prstGeom>
        </p:spPr>
        <p:txBody>
          <a:bodyPr vert="horz" lIns="91440" tIns="45720" rIns="91440" bIns="45720" rtlCol="0" anchor="ctr"/>
          <a:lstStyle>
            <a:lvl1pPr algn="l" fontAlgn="auto">
              <a:buFont typeface="Arial" panose="020B0604020202020204" pitchFamily="34" charset="0"/>
              <a:buNone/>
              <a:defRPr sz="1200" noProof="1">
                <a:solidFill>
                  <a:schemeClr val="tx1">
                    <a:tint val="75000"/>
                  </a:schemeClr>
                </a:solidFill>
                <a:latin typeface="+mn-lt"/>
                <a:ea typeface="+mn-ea"/>
              </a:defRPr>
            </a:lvl1pPr>
          </a:lstStyle>
          <a:p>
            <a:pPr>
              <a:defRPr/>
            </a:pPr>
            <a:fld id="{80FA283F-EBBC-4FAD-9E5A-7B7CAD7F481E}" type="datetimeFigureOut">
              <a:rPr lang="zh-CN" altLang="en-US"/>
              <a:t>2023-01-17</a:t>
            </a:fld>
            <a:endParaRPr lang="zh-CN" altLang="en-US"/>
          </a:p>
        </p:txBody>
      </p:sp>
      <p:sp>
        <p:nvSpPr>
          <p:cNvPr id="5" name="页脚占位符 4"/>
          <p:cNvSpPr>
            <a:spLocks noGrp="1"/>
          </p:cNvSpPr>
          <p:nvPr>
            <p:ph type="ftr" sz="quarter" idx="3"/>
          </p:nvPr>
        </p:nvSpPr>
        <p:spPr>
          <a:xfrm>
            <a:off x="3124200" y="4767109"/>
            <a:ext cx="2895600" cy="274026"/>
          </a:xfrm>
          <a:prstGeom prst="rect">
            <a:avLst/>
          </a:prstGeom>
        </p:spPr>
        <p:txBody>
          <a:bodyPr vert="horz" lIns="91440" tIns="45720" rIns="91440" bIns="45720" rtlCol="0" anchor="ctr"/>
          <a:lstStyle>
            <a:lvl1pPr algn="ctr" fontAlgn="auto">
              <a:buFont typeface="Arial" panose="020B0604020202020204" pitchFamily="34" charset="0"/>
              <a:buNone/>
              <a:defRPr sz="1200" noProof="1">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4767109"/>
            <a:ext cx="2133600" cy="274026"/>
          </a:xfrm>
          <a:prstGeom prst="rect">
            <a:avLst/>
          </a:prstGeom>
        </p:spPr>
        <p:txBody>
          <a:bodyPr vert="horz" wrap="square" lIns="91440" tIns="45720" rIns="91440" bIns="45720" numCol="1" anchor="ctr" anchorCtr="0" compatLnSpc="1"/>
          <a:lstStyle>
            <a:lvl1pPr algn="r">
              <a:buFont typeface="Arial" panose="020B0604020202020204" pitchFamily="34" charset="0"/>
              <a:buNone/>
              <a:defRPr sz="1200">
                <a:solidFill>
                  <a:srgbClr val="898989"/>
                </a:solidFill>
              </a:defRPr>
            </a:lvl1pPr>
          </a:lstStyle>
          <a:p>
            <a:pPr>
              <a:defRPr/>
            </a:pPr>
            <a:fld id="{16C87E3E-BB12-4353-96D5-0437656D2B27}"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noChangeArrowheads="1"/>
          </p:cNvSpPr>
          <p:nvPr>
            <p:ph type="ctrTitle"/>
          </p:nvPr>
        </p:nvSpPr>
        <p:spPr>
          <a:xfrm>
            <a:off x="1043755" y="285933"/>
            <a:ext cx="1922462" cy="382692"/>
          </a:xfrm>
        </p:spPr>
        <p:txBody>
          <a:bodyPr/>
          <a:lstStyle/>
          <a:p>
            <a:pPr eaLnBrk="1" hangingPunct="1"/>
            <a:r>
              <a:rPr lang="zh-CN" altLang="en-US" sz="2400" dirty="0" smtClean="0">
                <a:latin typeface="微软雅黑" panose="020B0503020204020204" pitchFamily="34" charset="-122"/>
                <a:ea typeface="微软雅黑" panose="020B0503020204020204" pitchFamily="34" charset="-122"/>
              </a:rPr>
              <a:t>六年级上册</a:t>
            </a:r>
          </a:p>
        </p:txBody>
      </p:sp>
      <p:sp>
        <p:nvSpPr>
          <p:cNvPr id="3075" name="副标题 2"/>
          <p:cNvSpPr>
            <a:spLocks noGrp="1" noChangeArrowheads="1"/>
          </p:cNvSpPr>
          <p:nvPr>
            <p:ph type="subTitle" idx="4294967295"/>
          </p:nvPr>
        </p:nvSpPr>
        <p:spPr>
          <a:xfrm>
            <a:off x="-6836" y="1563680"/>
            <a:ext cx="9144000" cy="1152080"/>
          </a:xfrm>
        </p:spPr>
        <p:txBody>
          <a:bodyPr/>
          <a:lstStyle/>
          <a:p>
            <a:pPr algn="ctr" eaLnBrk="1" hangingPunct="1">
              <a:lnSpc>
                <a:spcPct val="150000"/>
              </a:lnSpc>
              <a:spcBef>
                <a:spcPct val="0"/>
              </a:spcBef>
              <a:buFont typeface="Arial" panose="020B0604020202020204" pitchFamily="34" charset="0"/>
              <a:buNone/>
            </a:pPr>
            <a:r>
              <a:rPr lang="zh-CN" altLang="en-US" sz="4400" dirty="0" smtClean="0">
                <a:latin typeface="微软雅黑" panose="020B0503020204020204" pitchFamily="34" charset="-122"/>
                <a:ea typeface="微软雅黑" panose="020B0503020204020204" pitchFamily="34" charset="-122"/>
              </a:rPr>
              <a:t>圆的认识（二）</a:t>
            </a:r>
          </a:p>
        </p:txBody>
      </p:sp>
      <p:sp>
        <p:nvSpPr>
          <p:cNvPr id="4" name="矩形 3"/>
          <p:cNvSpPr/>
          <p:nvPr/>
        </p:nvSpPr>
        <p:spPr>
          <a:xfrm>
            <a:off x="0" y="415586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12291" name="副标题 2"/>
          <p:cNvSpPr txBox="1">
            <a:spLocks noChangeArrowheads="1"/>
          </p:cNvSpPr>
          <p:nvPr/>
        </p:nvSpPr>
        <p:spPr bwMode="auto">
          <a:xfrm>
            <a:off x="539750" y="908699"/>
            <a:ext cx="1093788" cy="557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探究四：</a:t>
            </a:r>
          </a:p>
        </p:txBody>
      </p:sp>
      <p:pic>
        <p:nvPicPr>
          <p:cNvPr id="12292" name="Picture 13"/>
          <p:cNvPicPr>
            <a:picLocks noChangeAspect="1" noChangeArrowheads="1"/>
          </p:cNvPicPr>
          <p:nvPr/>
        </p:nvPicPr>
        <p:blipFill>
          <a:blip r:embed="rId2" cstate="email">
            <a:lum contrast="10000"/>
          </a:blip>
          <a:srcRect/>
          <a:stretch>
            <a:fillRect/>
          </a:stretch>
        </p:blipFill>
        <p:spPr bwMode="auto">
          <a:xfrm>
            <a:off x="5930904" y="1203196"/>
            <a:ext cx="1076325" cy="1070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3"/>
          <p:cNvPicPr>
            <a:picLocks noChangeAspect="1" noChangeArrowheads="1"/>
          </p:cNvPicPr>
          <p:nvPr/>
        </p:nvPicPr>
        <p:blipFill>
          <a:blip r:embed="rId3" cstate="email">
            <a:lum contrast="10000"/>
          </a:blip>
          <a:srcRect/>
          <a:stretch>
            <a:fillRect/>
          </a:stretch>
        </p:blipFill>
        <p:spPr bwMode="auto">
          <a:xfrm>
            <a:off x="2608267" y="2452063"/>
            <a:ext cx="1290637" cy="1346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13"/>
          <p:cNvPicPr>
            <a:picLocks noChangeAspect="1" noChangeArrowheads="1"/>
          </p:cNvPicPr>
          <p:nvPr/>
        </p:nvPicPr>
        <p:blipFill>
          <a:blip r:embed="rId4" cstate="email">
            <a:lum contrast="10000"/>
          </a:blip>
          <a:srcRect/>
          <a:stretch>
            <a:fillRect/>
          </a:stretch>
        </p:blipFill>
        <p:spPr bwMode="auto">
          <a:xfrm>
            <a:off x="2716213" y="1203197"/>
            <a:ext cx="1130300" cy="1122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13"/>
          <p:cNvPicPr>
            <a:picLocks noChangeAspect="1" noChangeArrowheads="1"/>
          </p:cNvPicPr>
          <p:nvPr/>
        </p:nvPicPr>
        <p:blipFill>
          <a:blip r:embed="rId5" cstate="email">
            <a:lum contrast="10000"/>
          </a:blip>
          <a:srcRect/>
          <a:stretch>
            <a:fillRect/>
          </a:stretch>
        </p:blipFill>
        <p:spPr bwMode="auto">
          <a:xfrm>
            <a:off x="5938843" y="2540254"/>
            <a:ext cx="1290637" cy="1122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组合 67"/>
          <p:cNvGrpSpPr/>
          <p:nvPr/>
        </p:nvGrpSpPr>
        <p:grpSpPr bwMode="auto">
          <a:xfrm>
            <a:off x="2333625" y="1497282"/>
            <a:ext cx="1790700" cy="519351"/>
            <a:chOff x="1785918" y="1886837"/>
            <a:chExt cx="2380032" cy="700587"/>
          </a:xfrm>
        </p:grpSpPr>
        <p:cxnSp>
          <p:nvCxnSpPr>
            <p:cNvPr id="12321" name="直接连接符 61"/>
            <p:cNvCxnSpPr>
              <a:cxnSpLocks noChangeShapeType="1"/>
            </p:cNvCxnSpPr>
            <p:nvPr/>
          </p:nvCxnSpPr>
          <p:spPr bwMode="auto">
            <a:xfrm>
              <a:off x="1785918" y="2237132"/>
              <a:ext cx="2286016" cy="1588"/>
            </a:xfrm>
            <a:prstGeom prst="line">
              <a:avLst/>
            </a:prstGeom>
            <a:noFill/>
            <a:ln w="25400">
              <a:solidFill>
                <a:srgbClr val="FF0000"/>
              </a:solidFill>
              <a:prstDash val="sysDash"/>
              <a:round/>
            </a:ln>
            <a:extLst>
              <a:ext uri="{909E8E84-426E-40DD-AFC4-6F175D3DCCD1}">
                <a14:hiddenFill xmlns:a14="http://schemas.microsoft.com/office/drawing/2010/main">
                  <a:noFill/>
                </a14:hiddenFill>
              </a:ext>
            </a:extLst>
          </p:spPr>
        </p:cxnSp>
        <p:cxnSp>
          <p:nvCxnSpPr>
            <p:cNvPr id="64" name="直接连接符 63"/>
            <p:cNvCxnSpPr/>
            <p:nvPr/>
          </p:nvCxnSpPr>
          <p:spPr bwMode="auto">
            <a:xfrm>
              <a:off x="1879934" y="2357430"/>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5400000"/>
              </a:camera>
              <a:lightRig rig="threePt" dir="t"/>
            </a:scene3d>
          </p:spPr>
        </p:cxnSp>
        <p:cxnSp>
          <p:nvCxnSpPr>
            <p:cNvPr id="65" name="直接连接符 64"/>
            <p:cNvCxnSpPr/>
            <p:nvPr/>
          </p:nvCxnSpPr>
          <p:spPr bwMode="auto">
            <a:xfrm>
              <a:off x="1831074" y="2297281"/>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2700000"/>
              </a:camera>
              <a:lightRig rig="threePt" dir="t"/>
            </a:scene3d>
          </p:spPr>
        </p:cxnSp>
        <p:cxnSp>
          <p:nvCxnSpPr>
            <p:cNvPr id="66" name="直接连接符 65"/>
            <p:cNvCxnSpPr/>
            <p:nvPr/>
          </p:nvCxnSpPr>
          <p:spPr bwMode="auto">
            <a:xfrm>
              <a:off x="1857356" y="2214554"/>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8100000"/>
              </a:camera>
              <a:lightRig rig="threePt" dir="t"/>
            </a:scene3d>
          </p:spPr>
        </p:cxnSp>
        <p:sp>
          <p:nvSpPr>
            <p:cNvPr id="12325" name="椭圆 66"/>
            <p:cNvSpPr>
              <a:spLocks noChangeArrowheads="1"/>
            </p:cNvSpPr>
            <p:nvPr/>
          </p:nvSpPr>
          <p:spPr bwMode="auto">
            <a:xfrm>
              <a:off x="2955208" y="1886837"/>
              <a:ext cx="142876" cy="700587"/>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nchorCtr="1">
              <a:spAutoFit/>
            </a:bodyPr>
            <a:lstStyle/>
            <a:p>
              <a:endParaRPr lang="zh-CN" altLang="en-US">
                <a:latin typeface="Times New Roman" panose="02020603050405020304" pitchFamily="18" charset="0"/>
                <a:ea typeface="华文细黑" panose="02010600040101010101" pitchFamily="2" charset="-122"/>
              </a:endParaRPr>
            </a:p>
          </p:txBody>
        </p:sp>
      </p:grpSp>
      <p:grpSp>
        <p:nvGrpSpPr>
          <p:cNvPr id="3" name="组合 68"/>
          <p:cNvGrpSpPr/>
          <p:nvPr/>
        </p:nvGrpSpPr>
        <p:grpSpPr bwMode="auto">
          <a:xfrm>
            <a:off x="5548318" y="1475234"/>
            <a:ext cx="1792287" cy="519351"/>
            <a:chOff x="1785918" y="1886837"/>
            <a:chExt cx="2380032" cy="700587"/>
          </a:xfrm>
        </p:grpSpPr>
        <p:cxnSp>
          <p:nvCxnSpPr>
            <p:cNvPr id="12316" name="直接连接符 69"/>
            <p:cNvCxnSpPr>
              <a:cxnSpLocks noChangeShapeType="1"/>
            </p:cNvCxnSpPr>
            <p:nvPr/>
          </p:nvCxnSpPr>
          <p:spPr bwMode="auto">
            <a:xfrm>
              <a:off x="1785918" y="2237132"/>
              <a:ext cx="2286016" cy="1588"/>
            </a:xfrm>
            <a:prstGeom prst="line">
              <a:avLst/>
            </a:prstGeom>
            <a:noFill/>
            <a:ln w="25400">
              <a:solidFill>
                <a:srgbClr val="FF0000"/>
              </a:solidFill>
              <a:prstDash val="sysDash"/>
              <a:round/>
            </a:ln>
            <a:extLst>
              <a:ext uri="{909E8E84-426E-40DD-AFC4-6F175D3DCCD1}">
                <a14:hiddenFill xmlns:a14="http://schemas.microsoft.com/office/drawing/2010/main">
                  <a:noFill/>
                </a14:hiddenFill>
              </a:ext>
            </a:extLst>
          </p:spPr>
        </p:cxnSp>
        <p:cxnSp>
          <p:nvCxnSpPr>
            <p:cNvPr id="71" name="直接连接符 70"/>
            <p:cNvCxnSpPr/>
            <p:nvPr/>
          </p:nvCxnSpPr>
          <p:spPr bwMode="auto">
            <a:xfrm>
              <a:off x="1879934" y="2357430"/>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5400000"/>
              </a:camera>
              <a:lightRig rig="threePt" dir="t"/>
            </a:scene3d>
          </p:spPr>
        </p:cxnSp>
        <p:cxnSp>
          <p:nvCxnSpPr>
            <p:cNvPr id="72" name="直接连接符 71"/>
            <p:cNvCxnSpPr/>
            <p:nvPr/>
          </p:nvCxnSpPr>
          <p:spPr bwMode="auto">
            <a:xfrm>
              <a:off x="1831074" y="2297281"/>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2700000"/>
              </a:camera>
              <a:lightRig rig="threePt" dir="t"/>
            </a:scene3d>
          </p:spPr>
        </p:cxnSp>
        <p:cxnSp>
          <p:nvCxnSpPr>
            <p:cNvPr id="73" name="直接连接符 72"/>
            <p:cNvCxnSpPr/>
            <p:nvPr/>
          </p:nvCxnSpPr>
          <p:spPr bwMode="auto">
            <a:xfrm>
              <a:off x="1857356" y="2214554"/>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8100000"/>
              </a:camera>
              <a:lightRig rig="threePt" dir="t"/>
            </a:scene3d>
          </p:spPr>
        </p:cxnSp>
        <p:sp>
          <p:nvSpPr>
            <p:cNvPr id="12320" name="椭圆 73"/>
            <p:cNvSpPr>
              <a:spLocks noChangeArrowheads="1"/>
            </p:cNvSpPr>
            <p:nvPr/>
          </p:nvSpPr>
          <p:spPr bwMode="auto">
            <a:xfrm>
              <a:off x="2955208" y="1886837"/>
              <a:ext cx="142876" cy="700587"/>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nchorCtr="1">
              <a:spAutoFit/>
            </a:bodyPr>
            <a:lstStyle/>
            <a:p>
              <a:endParaRPr lang="zh-CN" altLang="en-US">
                <a:latin typeface="Times New Roman" panose="02020603050405020304" pitchFamily="18" charset="0"/>
                <a:ea typeface="华文细黑" panose="02010600040101010101" pitchFamily="2" charset="-122"/>
              </a:endParaRPr>
            </a:p>
          </p:txBody>
        </p:sp>
      </p:grpSp>
      <p:grpSp>
        <p:nvGrpSpPr>
          <p:cNvPr id="5" name="组合 92"/>
          <p:cNvGrpSpPr/>
          <p:nvPr/>
        </p:nvGrpSpPr>
        <p:grpSpPr bwMode="auto">
          <a:xfrm>
            <a:off x="2368550" y="2955025"/>
            <a:ext cx="1828800" cy="519351"/>
            <a:chOff x="1785918" y="4575010"/>
            <a:chExt cx="2428892" cy="708371"/>
          </a:xfrm>
        </p:grpSpPr>
        <p:cxnSp>
          <p:nvCxnSpPr>
            <p:cNvPr id="12309" name="直接连接符 75"/>
            <p:cNvCxnSpPr>
              <a:cxnSpLocks noChangeShapeType="1"/>
            </p:cNvCxnSpPr>
            <p:nvPr/>
          </p:nvCxnSpPr>
          <p:spPr bwMode="auto">
            <a:xfrm>
              <a:off x="1785918" y="4929198"/>
              <a:ext cx="2286016" cy="1588"/>
            </a:xfrm>
            <a:prstGeom prst="line">
              <a:avLst/>
            </a:prstGeom>
            <a:noFill/>
            <a:ln w="25400">
              <a:solidFill>
                <a:srgbClr val="FF0000"/>
              </a:solidFill>
              <a:prstDash val="sysDash"/>
              <a:round/>
            </a:ln>
            <a:extLst>
              <a:ext uri="{909E8E84-426E-40DD-AFC4-6F175D3DCCD1}">
                <a14:hiddenFill xmlns:a14="http://schemas.microsoft.com/office/drawing/2010/main">
                  <a:noFill/>
                </a14:hiddenFill>
              </a:ext>
            </a:extLst>
          </p:spPr>
        </p:cxnSp>
        <p:cxnSp>
          <p:nvCxnSpPr>
            <p:cNvPr id="77" name="直接连接符 76"/>
            <p:cNvCxnSpPr/>
            <p:nvPr/>
          </p:nvCxnSpPr>
          <p:spPr bwMode="auto">
            <a:xfrm>
              <a:off x="1879934" y="5049496"/>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5400000"/>
              </a:camera>
              <a:lightRig rig="threePt" dir="t"/>
            </a:scene3d>
          </p:spPr>
        </p:cxnSp>
        <p:cxnSp>
          <p:nvCxnSpPr>
            <p:cNvPr id="78" name="直接连接符 77"/>
            <p:cNvCxnSpPr/>
            <p:nvPr/>
          </p:nvCxnSpPr>
          <p:spPr bwMode="auto">
            <a:xfrm>
              <a:off x="1831074" y="4989347"/>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1800000"/>
              </a:camera>
              <a:lightRig rig="threePt" dir="t"/>
            </a:scene3d>
          </p:spPr>
        </p:cxnSp>
        <p:cxnSp>
          <p:nvCxnSpPr>
            <p:cNvPr id="79" name="直接连接符 78"/>
            <p:cNvCxnSpPr/>
            <p:nvPr/>
          </p:nvCxnSpPr>
          <p:spPr bwMode="auto">
            <a:xfrm>
              <a:off x="1857356" y="4906620"/>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9000000"/>
              </a:camera>
              <a:lightRig rig="threePt" dir="t"/>
            </a:scene3d>
          </p:spPr>
        </p:cxnSp>
        <p:sp>
          <p:nvSpPr>
            <p:cNvPr id="12313" name="椭圆 79"/>
            <p:cNvSpPr>
              <a:spLocks noChangeArrowheads="1"/>
            </p:cNvSpPr>
            <p:nvPr/>
          </p:nvSpPr>
          <p:spPr bwMode="auto">
            <a:xfrm>
              <a:off x="2955207" y="4575010"/>
              <a:ext cx="142875" cy="708371"/>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nchorCtr="1">
              <a:spAutoFit/>
            </a:bodyPr>
            <a:lstStyle/>
            <a:p>
              <a:endParaRPr lang="zh-CN" altLang="en-US">
                <a:latin typeface="Times New Roman" panose="02020603050405020304" pitchFamily="18" charset="0"/>
                <a:ea typeface="华文细黑" panose="02010600040101010101" pitchFamily="2" charset="-122"/>
              </a:endParaRPr>
            </a:p>
          </p:txBody>
        </p:sp>
        <p:cxnSp>
          <p:nvCxnSpPr>
            <p:cNvPr id="81" name="直接连接符 80"/>
            <p:cNvCxnSpPr/>
            <p:nvPr/>
          </p:nvCxnSpPr>
          <p:spPr bwMode="auto">
            <a:xfrm>
              <a:off x="1857356" y="5000636"/>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3600000"/>
              </a:camera>
              <a:lightRig rig="threePt" dir="t"/>
            </a:scene3d>
          </p:spPr>
        </p:cxnSp>
        <p:cxnSp>
          <p:nvCxnSpPr>
            <p:cNvPr id="84" name="直接连接符 83"/>
            <p:cNvCxnSpPr/>
            <p:nvPr/>
          </p:nvCxnSpPr>
          <p:spPr bwMode="auto">
            <a:xfrm>
              <a:off x="1928794" y="4999048"/>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7200000"/>
              </a:camera>
              <a:lightRig rig="threePt" dir="t"/>
            </a:scene3d>
          </p:spPr>
        </p:cxnSp>
      </p:grpSp>
      <p:grpSp>
        <p:nvGrpSpPr>
          <p:cNvPr id="6" name="组合 93"/>
          <p:cNvGrpSpPr/>
          <p:nvPr/>
        </p:nvGrpSpPr>
        <p:grpSpPr bwMode="auto">
          <a:xfrm>
            <a:off x="5654675" y="2883160"/>
            <a:ext cx="1828800" cy="519351"/>
            <a:chOff x="1785918" y="4578903"/>
            <a:chExt cx="2428892" cy="700587"/>
          </a:xfrm>
        </p:grpSpPr>
        <p:cxnSp>
          <p:nvCxnSpPr>
            <p:cNvPr id="12302" name="直接连接符 94"/>
            <p:cNvCxnSpPr>
              <a:cxnSpLocks noChangeShapeType="1"/>
            </p:cNvCxnSpPr>
            <p:nvPr/>
          </p:nvCxnSpPr>
          <p:spPr bwMode="auto">
            <a:xfrm>
              <a:off x="1785918" y="4929198"/>
              <a:ext cx="2286016" cy="1588"/>
            </a:xfrm>
            <a:prstGeom prst="line">
              <a:avLst/>
            </a:prstGeom>
            <a:noFill/>
            <a:ln w="25400">
              <a:solidFill>
                <a:srgbClr val="FF0000"/>
              </a:solidFill>
              <a:prstDash val="sysDash"/>
              <a:round/>
            </a:ln>
            <a:extLst>
              <a:ext uri="{909E8E84-426E-40DD-AFC4-6F175D3DCCD1}">
                <a14:hiddenFill xmlns:a14="http://schemas.microsoft.com/office/drawing/2010/main">
                  <a:noFill/>
                </a14:hiddenFill>
              </a:ext>
            </a:extLst>
          </p:spPr>
        </p:cxnSp>
        <p:cxnSp>
          <p:nvCxnSpPr>
            <p:cNvPr id="96" name="直接连接符 95"/>
            <p:cNvCxnSpPr/>
            <p:nvPr/>
          </p:nvCxnSpPr>
          <p:spPr bwMode="auto">
            <a:xfrm>
              <a:off x="1879934" y="5049496"/>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5400000"/>
              </a:camera>
              <a:lightRig rig="threePt" dir="t"/>
            </a:scene3d>
          </p:spPr>
        </p:cxnSp>
        <p:cxnSp>
          <p:nvCxnSpPr>
            <p:cNvPr id="97" name="直接连接符 96"/>
            <p:cNvCxnSpPr/>
            <p:nvPr/>
          </p:nvCxnSpPr>
          <p:spPr bwMode="auto">
            <a:xfrm>
              <a:off x="1831074" y="4989347"/>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1800000"/>
              </a:camera>
              <a:lightRig rig="threePt" dir="t"/>
            </a:scene3d>
          </p:spPr>
        </p:cxnSp>
        <p:cxnSp>
          <p:nvCxnSpPr>
            <p:cNvPr id="98" name="直接连接符 97"/>
            <p:cNvCxnSpPr/>
            <p:nvPr/>
          </p:nvCxnSpPr>
          <p:spPr bwMode="auto">
            <a:xfrm>
              <a:off x="1857356" y="4906620"/>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9000000"/>
              </a:camera>
              <a:lightRig rig="threePt" dir="t"/>
            </a:scene3d>
          </p:spPr>
        </p:cxnSp>
        <p:sp>
          <p:nvSpPr>
            <p:cNvPr id="12306" name="椭圆 98"/>
            <p:cNvSpPr>
              <a:spLocks noChangeArrowheads="1"/>
            </p:cNvSpPr>
            <p:nvPr/>
          </p:nvSpPr>
          <p:spPr bwMode="auto">
            <a:xfrm>
              <a:off x="2955207" y="4578903"/>
              <a:ext cx="142875" cy="700587"/>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nchorCtr="1">
              <a:spAutoFit/>
            </a:bodyPr>
            <a:lstStyle/>
            <a:p>
              <a:endParaRPr lang="zh-CN" altLang="en-US">
                <a:latin typeface="Times New Roman" panose="02020603050405020304" pitchFamily="18" charset="0"/>
                <a:ea typeface="华文细黑" panose="02010600040101010101" pitchFamily="2" charset="-122"/>
              </a:endParaRPr>
            </a:p>
          </p:txBody>
        </p:sp>
        <p:cxnSp>
          <p:nvCxnSpPr>
            <p:cNvPr id="100" name="直接连接符 99"/>
            <p:cNvCxnSpPr/>
            <p:nvPr/>
          </p:nvCxnSpPr>
          <p:spPr bwMode="auto">
            <a:xfrm>
              <a:off x="1857356" y="5000636"/>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3600000"/>
              </a:camera>
              <a:lightRig rig="threePt" dir="t"/>
            </a:scene3d>
          </p:spPr>
        </p:cxnSp>
        <p:cxnSp>
          <p:nvCxnSpPr>
            <p:cNvPr id="101" name="直接连接符 100"/>
            <p:cNvCxnSpPr/>
            <p:nvPr/>
          </p:nvCxnSpPr>
          <p:spPr bwMode="auto">
            <a:xfrm>
              <a:off x="1928794" y="4999048"/>
              <a:ext cx="2286016" cy="1588"/>
            </a:xfrm>
            <a:prstGeom prst="line">
              <a:avLst/>
            </a:prstGeom>
            <a:noFill/>
            <a:ln w="25400" cap="flat" cmpd="sng" algn="ctr">
              <a:solidFill>
                <a:srgbClr val="FF0000"/>
              </a:solidFill>
              <a:prstDash val="sysDash"/>
              <a:round/>
              <a:headEnd type="none" w="med" len="med"/>
              <a:tailEnd type="none" w="med" len="med"/>
            </a:ln>
            <a:effectLst/>
            <a:scene3d>
              <a:camera prst="orthographicFront">
                <a:rot lat="0" lon="0" rev="7200000"/>
              </a:camera>
              <a:lightRig rig="threePt" dir="t"/>
            </a:scene3d>
          </p:spPr>
        </p:cxnSp>
      </p:grpSp>
      <p:sp>
        <p:nvSpPr>
          <p:cNvPr id="9226" name="TextBox 101"/>
          <p:cNvSpPr txBox="1">
            <a:spLocks noChangeArrowheads="1"/>
          </p:cNvSpPr>
          <p:nvPr/>
        </p:nvSpPr>
        <p:spPr bwMode="auto">
          <a:xfrm>
            <a:off x="1047755" y="3938732"/>
            <a:ext cx="60737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a:latin typeface="微软雅黑" panose="020B0503020204020204" pitchFamily="34" charset="-122"/>
                <a:ea typeface="微软雅黑" panose="020B0503020204020204" pitchFamily="34" charset="-122"/>
              </a:rPr>
              <a:t>1.</a:t>
            </a:r>
            <a:r>
              <a:rPr lang="zh-CN" altLang="en-US">
                <a:latin typeface="微软雅黑" panose="020B0503020204020204" pitchFamily="34" charset="-122"/>
                <a:ea typeface="微软雅黑" panose="020B0503020204020204" pitchFamily="34" charset="-122"/>
              </a:rPr>
              <a:t>圆的两条对称轴的交点就是圆心。</a:t>
            </a:r>
            <a:endParaRPr lang="en-US" altLang="zh-CN">
              <a:latin typeface="微软雅黑" panose="020B0503020204020204" pitchFamily="34" charset="-122"/>
              <a:ea typeface="微软雅黑" panose="020B0503020204020204" pitchFamily="34" charset="-122"/>
            </a:endParaRPr>
          </a:p>
          <a:p>
            <a:pPr eaLnBrk="1" hangingPunct="1"/>
            <a:r>
              <a:rPr lang="en-US" altLang="zh-CN">
                <a:latin typeface="微软雅黑" panose="020B0503020204020204" pitchFamily="34" charset="-122"/>
                <a:ea typeface="微软雅黑" panose="020B0503020204020204" pitchFamily="34" charset="-122"/>
              </a:rPr>
              <a:t>2.</a:t>
            </a:r>
            <a:r>
              <a:rPr lang="zh-CN" altLang="en-US">
                <a:latin typeface="微软雅黑" panose="020B0503020204020204" pitchFamily="34" charset="-122"/>
                <a:ea typeface="微软雅黑" panose="020B0503020204020204" pitchFamily="34" charset="-122"/>
              </a:rPr>
              <a:t>圆与内接或外切正多边形组成的组合图形的对称轴是经过圆心的正多边形的对称轴。</a:t>
            </a:r>
          </a:p>
        </p:txBody>
      </p:sp>
      <p:sp>
        <p:nvSpPr>
          <p:cNvPr id="12301" name="Text Box 7"/>
          <p:cNvSpPr txBox="1">
            <a:spLocks noChangeArrowheads="1"/>
          </p:cNvSpPr>
          <p:nvPr/>
        </p:nvSpPr>
        <p:spPr bwMode="auto">
          <a:xfrm>
            <a:off x="1697043" y="629947"/>
            <a:ext cx="5786437"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dirty="0">
                <a:latin typeface="微软雅黑" panose="020B0503020204020204" pitchFamily="34" charset="-122"/>
                <a:ea typeface="微软雅黑" panose="020B0503020204020204" pitchFamily="34" charset="-122"/>
              </a:rPr>
              <a:t>请找出下面各图的对称轴，与同伴交流。</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6"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流程图: 可选过程 4"/>
          <p:cNvSpPr/>
          <p:nvPr/>
        </p:nvSpPr>
        <p:spPr>
          <a:xfrm>
            <a:off x="290261" y="212863"/>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知识运用</a:t>
            </a:r>
          </a:p>
        </p:txBody>
      </p:sp>
      <p:sp>
        <p:nvSpPr>
          <p:cNvPr id="13315" name="文本框 2"/>
          <p:cNvSpPr txBox="1">
            <a:spLocks noChangeArrowheads="1"/>
          </p:cNvSpPr>
          <p:nvPr/>
        </p:nvSpPr>
        <p:spPr bwMode="auto">
          <a:xfrm>
            <a:off x="1166813" y="858301"/>
            <a:ext cx="59991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、要让圆O</a:t>
            </a:r>
            <a:r>
              <a:rPr lang="zh-CN" altLang="en-US" baseline="-25000"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移到圆O</a:t>
            </a:r>
            <a:r>
              <a:rPr lang="zh-CN" altLang="en-US" baseline="-25000"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的位置，可以先向（     ）平移（      ）格，再向（     ）平移（     ）格。</a:t>
            </a:r>
          </a:p>
        </p:txBody>
      </p:sp>
      <p:pic>
        <p:nvPicPr>
          <p:cNvPr id="13316" name="图片 29"/>
          <p:cNvPicPr>
            <a:picLocks noChangeAspect="1" noChangeArrowheads="1"/>
          </p:cNvPicPr>
          <p:nvPr/>
        </p:nvPicPr>
        <p:blipFill>
          <a:blip r:embed="rId3"/>
          <a:srcRect/>
          <a:stretch>
            <a:fillRect/>
          </a:stretch>
        </p:blipFill>
        <p:spPr bwMode="auto">
          <a:xfrm>
            <a:off x="1474788" y="1970155"/>
            <a:ext cx="5384800" cy="2516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文本框 2"/>
          <p:cNvSpPr txBox="1">
            <a:spLocks noChangeArrowheads="1"/>
          </p:cNvSpPr>
          <p:nvPr/>
        </p:nvSpPr>
        <p:spPr bwMode="auto">
          <a:xfrm>
            <a:off x="5556250" y="858303"/>
            <a:ext cx="10033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FF0000"/>
                </a:solidFill>
                <a:latin typeface="微软雅黑" panose="020B0503020204020204" pitchFamily="34" charset="-122"/>
                <a:ea typeface="微软雅黑" panose="020B0503020204020204" pitchFamily="34" charset="-122"/>
              </a:rPr>
              <a:t>右</a:t>
            </a:r>
          </a:p>
        </p:txBody>
      </p:sp>
      <p:sp>
        <p:nvSpPr>
          <p:cNvPr id="4" name="文本框 3"/>
          <p:cNvSpPr txBox="1">
            <a:spLocks noChangeArrowheads="1"/>
          </p:cNvSpPr>
          <p:nvPr/>
        </p:nvSpPr>
        <p:spPr bwMode="auto">
          <a:xfrm>
            <a:off x="4591052" y="1286665"/>
            <a:ext cx="41116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en-US">
                <a:solidFill>
                  <a:srgbClr val="FF0000"/>
                </a:solidFill>
                <a:latin typeface="微软雅黑" panose="020B0503020204020204" pitchFamily="34" charset="-122"/>
                <a:ea typeface="微软雅黑" panose="020B0503020204020204" pitchFamily="34" charset="-122"/>
              </a:rPr>
              <a:t>2</a:t>
            </a:r>
            <a:r>
              <a:rPr lang="zh-CN" altLang="en-US">
                <a:solidFill>
                  <a:srgbClr val="FF0000"/>
                </a:solidFill>
                <a:latin typeface="微软雅黑" panose="020B0503020204020204" pitchFamily="34" charset="-122"/>
                <a:ea typeface="微软雅黑" panose="020B0503020204020204" pitchFamily="34" charset="-122"/>
              </a:rPr>
              <a:t>）</a:t>
            </a:r>
          </a:p>
        </p:txBody>
      </p:sp>
      <p:sp>
        <p:nvSpPr>
          <p:cNvPr id="6" name="文本框 5"/>
          <p:cNvSpPr txBox="1">
            <a:spLocks noChangeArrowheads="1"/>
          </p:cNvSpPr>
          <p:nvPr/>
        </p:nvSpPr>
        <p:spPr bwMode="auto">
          <a:xfrm>
            <a:off x="3178175" y="1286665"/>
            <a:ext cx="57308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FF0000"/>
                </a:solidFill>
                <a:latin typeface="微软雅黑" panose="020B0503020204020204" pitchFamily="34" charset="-122"/>
                <a:ea typeface="微软雅黑" panose="020B0503020204020204" pitchFamily="34" charset="-122"/>
              </a:rPr>
              <a:t>下</a:t>
            </a:r>
          </a:p>
        </p:txBody>
      </p:sp>
      <p:sp>
        <p:nvSpPr>
          <p:cNvPr id="7" name="文本框 2"/>
          <p:cNvSpPr txBox="1">
            <a:spLocks noChangeArrowheads="1"/>
          </p:cNvSpPr>
          <p:nvPr/>
        </p:nvSpPr>
        <p:spPr bwMode="auto">
          <a:xfrm>
            <a:off x="1560518" y="1266191"/>
            <a:ext cx="57308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solidFill>
                  <a:srgbClr val="FF0000"/>
                </a:solidFill>
                <a:latin typeface="微软雅黑" panose="020B0503020204020204" pitchFamily="34" charset="-122"/>
                <a:ea typeface="微软雅黑" panose="020B0503020204020204" pitchFamily="34" charset="-122"/>
              </a:rPr>
              <a:t>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wipe(left)">
                                      <p:cBhvr>
                                        <p:cTn id="7" dur="500"/>
                                        <p:tgtEl>
                                          <p:spTgt spid="1229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4"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14339" name="TextBox 3"/>
          <p:cNvSpPr txBox="1">
            <a:spLocks noChangeArrowheads="1"/>
          </p:cNvSpPr>
          <p:nvPr/>
        </p:nvSpPr>
        <p:spPr bwMode="auto">
          <a:xfrm>
            <a:off x="966788" y="1044136"/>
            <a:ext cx="76136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、下面的图形是轴对称图形吗？画出轴对称图形的2条对称轴。</a:t>
            </a:r>
          </a:p>
        </p:txBody>
      </p:sp>
      <p:pic>
        <p:nvPicPr>
          <p:cNvPr id="14340" name="图片 -2147482607"/>
          <p:cNvPicPr>
            <a:picLocks noChangeAspect="1" noChangeArrowheads="1"/>
          </p:cNvPicPr>
          <p:nvPr/>
        </p:nvPicPr>
        <p:blipFill>
          <a:blip r:embed="rId2" cstate="email"/>
          <a:srcRect/>
          <a:stretch>
            <a:fillRect/>
          </a:stretch>
        </p:blipFill>
        <p:spPr bwMode="auto">
          <a:xfrm>
            <a:off x="1382713" y="2300875"/>
            <a:ext cx="6005512" cy="100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直接连接符 2"/>
          <p:cNvCxnSpPr/>
          <p:nvPr/>
        </p:nvCxnSpPr>
        <p:spPr>
          <a:xfrm flipH="1" flipV="1">
            <a:off x="1890713" y="1894562"/>
            <a:ext cx="0" cy="1820541"/>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flipV="1">
            <a:off x="973138" y="2828453"/>
            <a:ext cx="1835150" cy="0"/>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flipV="1">
            <a:off x="3473450" y="1918184"/>
            <a:ext cx="0" cy="1820541"/>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2808288" y="2311898"/>
            <a:ext cx="1619250" cy="965391"/>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flipV="1">
            <a:off x="2705100" y="2441037"/>
            <a:ext cx="1835150" cy="1025236"/>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flipV="1">
            <a:off x="5195888" y="1885112"/>
            <a:ext cx="0" cy="1820541"/>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flipV="1">
            <a:off x="4276725" y="2872549"/>
            <a:ext cx="1836738" cy="0"/>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flipV="1">
            <a:off x="6835775" y="2042597"/>
            <a:ext cx="0" cy="1820541"/>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6170618" y="2357570"/>
            <a:ext cx="1354137" cy="874048"/>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flipV="1">
            <a:off x="6011863" y="2308749"/>
            <a:ext cx="1655762" cy="1000038"/>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left)">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15363" name="TextBox 3"/>
          <p:cNvSpPr txBox="1">
            <a:spLocks noChangeArrowheads="1"/>
          </p:cNvSpPr>
          <p:nvPr/>
        </p:nvSpPr>
        <p:spPr bwMode="auto">
          <a:xfrm>
            <a:off x="692150" y="1146501"/>
            <a:ext cx="761365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2、小组合作，量一量，填一填。</a:t>
            </a:r>
          </a:p>
          <a:p>
            <a:pPr eaLnBrk="1" hangingPunct="1">
              <a:lnSpc>
                <a:spcPct val="150000"/>
              </a:lnSpc>
            </a:pPr>
            <a:r>
              <a:rPr lang="zh-CN" altLang="en-US" dirty="0">
                <a:latin typeface="微软雅黑" panose="020B0503020204020204" pitchFamily="34" charset="-122"/>
                <a:ea typeface="微软雅黑" panose="020B0503020204020204" pitchFamily="34" charset="-122"/>
              </a:rPr>
              <a:t>（1）1元硬币的直径是（     ）mm。</a:t>
            </a:r>
          </a:p>
          <a:p>
            <a:pPr eaLnBrk="1" hangingPunct="1">
              <a:lnSpc>
                <a:spcPct val="150000"/>
              </a:lnSpc>
            </a:pPr>
            <a:r>
              <a:rPr lang="zh-CN" altLang="en-US" dirty="0">
                <a:latin typeface="微软雅黑" panose="020B0503020204020204" pitchFamily="34" charset="-122"/>
                <a:ea typeface="微软雅黑" panose="020B0503020204020204" pitchFamily="34" charset="-122"/>
              </a:rPr>
              <a:t>（2）照样子量一量1角和5角硬币的直径。</a:t>
            </a:r>
          </a:p>
        </p:txBody>
      </p:sp>
      <p:pic>
        <p:nvPicPr>
          <p:cNvPr id="15364" name="图片 -2147482606"/>
          <p:cNvPicPr>
            <a:picLocks noChangeAspect="1" noChangeArrowheads="1"/>
          </p:cNvPicPr>
          <p:nvPr/>
        </p:nvPicPr>
        <p:blipFill>
          <a:blip r:embed="rId2" cstate="email"/>
          <a:srcRect/>
          <a:stretch>
            <a:fillRect/>
          </a:stretch>
        </p:blipFill>
        <p:spPr bwMode="auto">
          <a:xfrm>
            <a:off x="3440118" y="2910345"/>
            <a:ext cx="2117725" cy="1211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3"/>
          <p:cNvSpPr txBox="1">
            <a:spLocks noChangeArrowheads="1"/>
          </p:cNvSpPr>
          <p:nvPr/>
        </p:nvSpPr>
        <p:spPr bwMode="auto">
          <a:xfrm>
            <a:off x="3092455" y="1559116"/>
            <a:ext cx="71437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en-US">
                <a:solidFill>
                  <a:srgbClr val="C00000"/>
                </a:solidFill>
                <a:latin typeface="微软雅黑" panose="020B0503020204020204" pitchFamily="34" charset="-122"/>
                <a:ea typeface="微软雅黑" panose="020B0503020204020204" pitchFamily="34" charset="-122"/>
              </a:rPr>
              <a:t>   </a:t>
            </a:r>
            <a:r>
              <a:rPr lang="en-US" altLang="zh-CN">
                <a:solidFill>
                  <a:srgbClr val="C00000"/>
                </a:solidFill>
                <a:latin typeface="微软雅黑" panose="020B0503020204020204" pitchFamily="34" charset="-122"/>
                <a:ea typeface="微软雅黑" panose="020B0503020204020204" pitchFamily="34" charset="-122"/>
              </a:rPr>
              <a:t>25</a:t>
            </a:r>
          </a:p>
        </p:txBody>
      </p:sp>
      <p:sp>
        <p:nvSpPr>
          <p:cNvPr id="3" name="TextBox 3"/>
          <p:cNvSpPr txBox="1">
            <a:spLocks noChangeArrowheads="1"/>
          </p:cNvSpPr>
          <p:nvPr/>
        </p:nvSpPr>
        <p:spPr bwMode="auto">
          <a:xfrm>
            <a:off x="2103438" y="2259930"/>
            <a:ext cx="989012"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solidFill>
                  <a:srgbClr val="C00000"/>
                </a:solidFill>
                <a:latin typeface="微软雅黑" panose="020B0503020204020204" pitchFamily="34" charset="-122"/>
                <a:ea typeface="微软雅黑" panose="020B0503020204020204" pitchFamily="34" charset="-122"/>
              </a:rPr>
              <a:t>19mm</a:t>
            </a:r>
          </a:p>
        </p:txBody>
      </p:sp>
      <p:sp>
        <p:nvSpPr>
          <p:cNvPr id="4" name="TextBox 3"/>
          <p:cNvSpPr txBox="1">
            <a:spLocks noChangeArrowheads="1"/>
          </p:cNvSpPr>
          <p:nvPr/>
        </p:nvSpPr>
        <p:spPr bwMode="auto">
          <a:xfrm>
            <a:off x="4318000" y="2266229"/>
            <a:ext cx="9906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solidFill>
                  <a:srgbClr val="C00000"/>
                </a:solidFill>
                <a:latin typeface="微软雅黑" panose="020B0503020204020204" pitchFamily="34" charset="-122"/>
                <a:ea typeface="微软雅黑" panose="020B0503020204020204" pitchFamily="34" charset="-122"/>
              </a:rPr>
              <a:t>20mm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16387" name="TextBox 3"/>
          <p:cNvSpPr txBox="1">
            <a:spLocks noChangeArrowheads="1"/>
          </p:cNvSpPr>
          <p:nvPr/>
        </p:nvSpPr>
        <p:spPr bwMode="auto">
          <a:xfrm>
            <a:off x="1001713" y="861451"/>
            <a:ext cx="7613650" cy="383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、图中圆的位置发生了什么变化？</a:t>
            </a: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r>
              <a:rPr lang="zh-CN" altLang="en-US" dirty="0">
                <a:latin typeface="微软雅黑" panose="020B0503020204020204" pitchFamily="34" charset="-122"/>
                <a:ea typeface="微软雅黑" panose="020B0503020204020204" pitchFamily="34" charset="-122"/>
              </a:rPr>
              <a:t>（1）从位置A向（    ）平移（    ）个方格到位置B，再向（    ）平移（   ）个方格到位置C。</a:t>
            </a:r>
          </a:p>
          <a:p>
            <a:pPr eaLnBrk="1" hangingPunct="1">
              <a:lnSpc>
                <a:spcPct val="150000"/>
              </a:lnSpc>
            </a:pPr>
            <a:r>
              <a:rPr lang="zh-CN" altLang="en-US" dirty="0">
                <a:latin typeface="微软雅黑" panose="020B0503020204020204" pitchFamily="34" charset="-122"/>
                <a:ea typeface="微软雅黑" panose="020B0503020204020204" pitchFamily="34" charset="-122"/>
              </a:rPr>
              <a:t>（2）从位置C向（   ）平移（   ）个方格到位置D，再向（    ）平移（   ）个方格到位置E。</a:t>
            </a:r>
          </a:p>
        </p:txBody>
      </p:sp>
      <p:sp>
        <p:nvSpPr>
          <p:cNvPr id="4" name="TextBox 3"/>
          <p:cNvSpPr txBox="1">
            <a:spLocks noChangeArrowheads="1"/>
          </p:cNvSpPr>
          <p:nvPr/>
        </p:nvSpPr>
        <p:spPr bwMode="auto">
          <a:xfrm>
            <a:off x="2927350" y="2896174"/>
            <a:ext cx="5969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rPr>
              <a:t>右 </a:t>
            </a:r>
          </a:p>
        </p:txBody>
      </p:sp>
      <p:pic>
        <p:nvPicPr>
          <p:cNvPr id="16389" name="图片 -2147482605"/>
          <p:cNvPicPr>
            <a:picLocks noChangeAspect="1" noChangeArrowheads="1"/>
          </p:cNvPicPr>
          <p:nvPr/>
        </p:nvPicPr>
        <p:blipFill>
          <a:blip r:embed="rId2" cstate="email"/>
          <a:srcRect/>
          <a:stretch>
            <a:fillRect/>
          </a:stretch>
        </p:blipFill>
        <p:spPr bwMode="auto">
          <a:xfrm>
            <a:off x="2181230" y="1401630"/>
            <a:ext cx="3243263" cy="136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3"/>
          <p:cNvSpPr txBox="1">
            <a:spLocks noChangeArrowheads="1"/>
          </p:cNvSpPr>
          <p:nvPr/>
        </p:nvSpPr>
        <p:spPr bwMode="auto">
          <a:xfrm>
            <a:off x="4057650" y="2902473"/>
            <a:ext cx="5969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rPr>
              <a:t>4</a:t>
            </a:r>
          </a:p>
        </p:txBody>
      </p:sp>
      <p:sp>
        <p:nvSpPr>
          <p:cNvPr id="5" name="TextBox 3"/>
          <p:cNvSpPr txBox="1">
            <a:spLocks noChangeArrowheads="1"/>
          </p:cNvSpPr>
          <p:nvPr/>
        </p:nvSpPr>
        <p:spPr bwMode="auto">
          <a:xfrm>
            <a:off x="7016750" y="2896174"/>
            <a:ext cx="5969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rPr>
              <a:t>右 </a:t>
            </a:r>
          </a:p>
        </p:txBody>
      </p:sp>
      <p:sp>
        <p:nvSpPr>
          <p:cNvPr id="6" name="TextBox 3"/>
          <p:cNvSpPr txBox="1">
            <a:spLocks noChangeArrowheads="1"/>
          </p:cNvSpPr>
          <p:nvPr/>
        </p:nvSpPr>
        <p:spPr bwMode="auto">
          <a:xfrm>
            <a:off x="8172450" y="2902473"/>
            <a:ext cx="5969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rPr>
              <a:t>6 </a:t>
            </a:r>
          </a:p>
        </p:txBody>
      </p:sp>
      <p:sp>
        <p:nvSpPr>
          <p:cNvPr id="7" name="TextBox 3"/>
          <p:cNvSpPr txBox="1">
            <a:spLocks noChangeArrowheads="1"/>
          </p:cNvSpPr>
          <p:nvPr/>
        </p:nvSpPr>
        <p:spPr bwMode="auto">
          <a:xfrm>
            <a:off x="2855913" y="3741875"/>
            <a:ext cx="5969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rPr>
              <a:t>下</a:t>
            </a:r>
          </a:p>
        </p:txBody>
      </p:sp>
      <p:sp>
        <p:nvSpPr>
          <p:cNvPr id="8" name="TextBox 3"/>
          <p:cNvSpPr txBox="1">
            <a:spLocks noChangeArrowheads="1"/>
          </p:cNvSpPr>
          <p:nvPr/>
        </p:nvSpPr>
        <p:spPr bwMode="auto">
          <a:xfrm>
            <a:off x="4057650" y="3741875"/>
            <a:ext cx="5969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rPr>
              <a:t>3 </a:t>
            </a:r>
          </a:p>
        </p:txBody>
      </p:sp>
      <p:sp>
        <p:nvSpPr>
          <p:cNvPr id="9" name="TextBox 3"/>
          <p:cNvSpPr txBox="1">
            <a:spLocks noChangeArrowheads="1"/>
          </p:cNvSpPr>
          <p:nvPr/>
        </p:nvSpPr>
        <p:spPr bwMode="auto">
          <a:xfrm>
            <a:off x="6872288" y="3696204"/>
            <a:ext cx="5969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rPr>
              <a:t>左  </a:t>
            </a:r>
          </a:p>
        </p:txBody>
      </p:sp>
      <p:sp>
        <p:nvSpPr>
          <p:cNvPr id="10" name="TextBox 3"/>
          <p:cNvSpPr txBox="1">
            <a:spLocks noChangeArrowheads="1"/>
          </p:cNvSpPr>
          <p:nvPr/>
        </p:nvSpPr>
        <p:spPr bwMode="auto">
          <a:xfrm>
            <a:off x="8018463" y="3696204"/>
            <a:ext cx="5969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rPr>
              <a:t>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left)">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p:bldP spid="6"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随堂检测</a:t>
            </a:r>
          </a:p>
        </p:txBody>
      </p:sp>
      <p:sp>
        <p:nvSpPr>
          <p:cNvPr id="17411" name="TextBox 3"/>
          <p:cNvSpPr txBox="1">
            <a:spLocks noChangeArrowheads="1"/>
          </p:cNvSpPr>
          <p:nvPr/>
        </p:nvSpPr>
        <p:spPr bwMode="auto">
          <a:xfrm>
            <a:off x="1008063" y="856727"/>
            <a:ext cx="761365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、图中圆的位置发生了什么变化？</a:t>
            </a: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endParaRPr lang="zh-CN" altLang="en-US" dirty="0">
              <a:latin typeface="微软雅黑" panose="020B0503020204020204" pitchFamily="34" charset="-122"/>
              <a:ea typeface="微软雅黑" panose="020B0503020204020204" pitchFamily="34" charset="-122"/>
            </a:endParaRPr>
          </a:p>
          <a:p>
            <a:pPr eaLnBrk="1" hangingPunct="1">
              <a:lnSpc>
                <a:spcPct val="150000"/>
              </a:lnSpc>
            </a:pPr>
            <a:r>
              <a:rPr lang="zh-CN" altLang="en-US" dirty="0">
                <a:latin typeface="微软雅黑" panose="020B0503020204020204" pitchFamily="34" charset="-122"/>
                <a:ea typeface="微软雅黑" panose="020B0503020204020204" pitchFamily="34" charset="-122"/>
              </a:rPr>
              <a:t>（3）从位置A到位置F，可以怎样平移？</a:t>
            </a:r>
          </a:p>
        </p:txBody>
      </p:sp>
      <p:sp>
        <p:nvSpPr>
          <p:cNvPr id="4" name="TextBox 3"/>
          <p:cNvSpPr txBox="1">
            <a:spLocks noChangeArrowheads="1"/>
          </p:cNvSpPr>
          <p:nvPr/>
        </p:nvSpPr>
        <p:spPr bwMode="auto">
          <a:xfrm>
            <a:off x="1881190" y="3693054"/>
            <a:ext cx="638968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C00000"/>
                </a:solidFill>
                <a:latin typeface="微软雅黑" panose="020B0503020204020204" pitchFamily="34" charset="-122"/>
                <a:ea typeface="微软雅黑" panose="020B0503020204020204" pitchFamily="34" charset="-122"/>
              </a:rPr>
              <a:t>先从位置A向下平移2个方格，再向右平移8个方格到位置F。</a:t>
            </a:r>
          </a:p>
        </p:txBody>
      </p:sp>
      <p:pic>
        <p:nvPicPr>
          <p:cNvPr id="17413" name="图片 -2147482605"/>
          <p:cNvPicPr>
            <a:picLocks noChangeAspect="1" noChangeArrowheads="1"/>
          </p:cNvPicPr>
          <p:nvPr/>
        </p:nvPicPr>
        <p:blipFill>
          <a:blip r:embed="rId2" cstate="email"/>
          <a:srcRect/>
          <a:stretch>
            <a:fillRect/>
          </a:stretch>
        </p:blipFill>
        <p:spPr bwMode="auto">
          <a:xfrm>
            <a:off x="2181230" y="1401630"/>
            <a:ext cx="3243263" cy="136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本课小结</a:t>
            </a:r>
          </a:p>
        </p:txBody>
      </p:sp>
      <p:grpSp>
        <p:nvGrpSpPr>
          <p:cNvPr id="3" name="组合 2"/>
          <p:cNvGrpSpPr/>
          <p:nvPr/>
        </p:nvGrpSpPr>
        <p:grpSpPr bwMode="auto">
          <a:xfrm>
            <a:off x="1547813" y="1286665"/>
            <a:ext cx="1090612" cy="727586"/>
            <a:chOff x="2257426" y="1609441"/>
            <a:chExt cx="1358900" cy="734510"/>
          </a:xfrm>
        </p:grpSpPr>
        <p:cxnSp>
          <p:nvCxnSpPr>
            <p:cNvPr id="4" name="MH_Other_1"/>
            <p:cNvCxnSpPr/>
            <p:nvPr/>
          </p:nvCxnSpPr>
          <p:spPr>
            <a:xfrm>
              <a:off x="2257426" y="1617390"/>
              <a:ext cx="1008791" cy="72656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MH_Other_2"/>
            <p:cNvSpPr/>
            <p:nvPr/>
          </p:nvSpPr>
          <p:spPr>
            <a:xfrm>
              <a:off x="2374129" y="1609441"/>
              <a:ext cx="1242197" cy="426079"/>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ctr"/>
            <a:lstStyle/>
            <a:p>
              <a:pPr algn="ctr" fontAlgn="auto">
                <a:spcBef>
                  <a:spcPts val="0"/>
                </a:spcBef>
                <a:spcAft>
                  <a:spcPts val="0"/>
                </a:spcAft>
                <a:defRPr/>
              </a:pPr>
              <a:r>
                <a:rPr lang="en-US" altLang="zh-CN" sz="2400" b="1" noProof="1">
                  <a:solidFill>
                    <a:srgbClr val="FFFFFF"/>
                  </a:solidFill>
                  <a:latin typeface="Agency FB" panose="020B0503020202020204" pitchFamily="34" charset="0"/>
                  <a:ea typeface="黑体" panose="02010609060101010101" pitchFamily="2" charset="-122"/>
                </a:rPr>
                <a:t>01</a:t>
              </a:r>
              <a:endParaRPr lang="zh-CN" altLang="en-US" sz="2400" b="1" noProof="1">
                <a:solidFill>
                  <a:srgbClr val="FFFFFF"/>
                </a:solidFill>
                <a:latin typeface="Agency FB" panose="020B0503020202020204" pitchFamily="34" charset="0"/>
                <a:ea typeface="黑体" panose="02010609060101010101" pitchFamily="2" charset="-122"/>
              </a:endParaRPr>
            </a:p>
          </p:txBody>
        </p:sp>
      </p:grpSp>
      <p:grpSp>
        <p:nvGrpSpPr>
          <p:cNvPr id="6" name="组合 6"/>
          <p:cNvGrpSpPr/>
          <p:nvPr/>
        </p:nvGrpSpPr>
        <p:grpSpPr bwMode="auto">
          <a:xfrm>
            <a:off x="1547813" y="2420565"/>
            <a:ext cx="1090612" cy="727586"/>
            <a:chOff x="2257426" y="2743610"/>
            <a:chExt cx="1358900" cy="733310"/>
          </a:xfrm>
        </p:grpSpPr>
        <p:cxnSp>
          <p:nvCxnSpPr>
            <p:cNvPr id="8" name="MH_Other_3"/>
            <p:cNvCxnSpPr/>
            <p:nvPr/>
          </p:nvCxnSpPr>
          <p:spPr>
            <a:xfrm>
              <a:off x="2257426" y="2751546"/>
              <a:ext cx="1008791" cy="725374"/>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MH_Other_4"/>
            <p:cNvSpPr/>
            <p:nvPr/>
          </p:nvSpPr>
          <p:spPr>
            <a:xfrm>
              <a:off x="2374129" y="2743610"/>
              <a:ext cx="1242197" cy="425383"/>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ctr">
              <a:normAutofit/>
            </a:bodyPr>
            <a:lstStyle/>
            <a:p>
              <a:pPr algn="ctr" fontAlgn="auto">
                <a:spcBef>
                  <a:spcPts val="0"/>
                </a:spcBef>
                <a:spcAft>
                  <a:spcPts val="0"/>
                </a:spcAft>
                <a:defRPr/>
              </a:pPr>
              <a:r>
                <a:rPr lang="en-US" altLang="zh-CN" sz="2000" b="1" noProof="1">
                  <a:solidFill>
                    <a:srgbClr val="FFFFFF"/>
                  </a:solidFill>
                  <a:latin typeface="Agency FB" panose="020B0503020202020204" pitchFamily="34" charset="0"/>
                  <a:ea typeface="黑体" panose="02010609060101010101" pitchFamily="2" charset="-122"/>
                </a:rPr>
                <a:t>02</a:t>
              </a:r>
              <a:endParaRPr lang="zh-CN" altLang="en-US" sz="2000" b="1" noProof="1">
                <a:solidFill>
                  <a:srgbClr val="FFFFFF"/>
                </a:solidFill>
                <a:latin typeface="Agency FB" panose="020B0503020202020204" pitchFamily="34" charset="0"/>
                <a:ea typeface="黑体" panose="02010609060101010101" pitchFamily="2" charset="-122"/>
              </a:endParaRPr>
            </a:p>
          </p:txBody>
        </p:sp>
      </p:grpSp>
      <p:grpSp>
        <p:nvGrpSpPr>
          <p:cNvPr id="7" name="组合 10"/>
          <p:cNvGrpSpPr/>
          <p:nvPr/>
        </p:nvGrpSpPr>
        <p:grpSpPr bwMode="auto">
          <a:xfrm>
            <a:off x="1547813" y="3589114"/>
            <a:ext cx="1090612" cy="727586"/>
            <a:chOff x="2257426" y="3877780"/>
            <a:chExt cx="1358900" cy="733309"/>
          </a:xfrm>
        </p:grpSpPr>
        <p:cxnSp>
          <p:nvCxnSpPr>
            <p:cNvPr id="12" name="MH_Other_5"/>
            <p:cNvCxnSpPr/>
            <p:nvPr/>
          </p:nvCxnSpPr>
          <p:spPr>
            <a:xfrm>
              <a:off x="2257426" y="3885716"/>
              <a:ext cx="1008791" cy="725373"/>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MH_Other_6"/>
            <p:cNvSpPr/>
            <p:nvPr/>
          </p:nvSpPr>
          <p:spPr>
            <a:xfrm>
              <a:off x="2374129" y="3877780"/>
              <a:ext cx="1242197" cy="425383"/>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ctr">
              <a:normAutofit/>
            </a:bodyPr>
            <a:lstStyle/>
            <a:p>
              <a:pPr algn="ctr" fontAlgn="auto">
                <a:spcBef>
                  <a:spcPts val="0"/>
                </a:spcBef>
                <a:spcAft>
                  <a:spcPts val="0"/>
                </a:spcAft>
                <a:defRPr/>
              </a:pPr>
              <a:r>
                <a:rPr lang="en-US" altLang="zh-CN" sz="2000" b="1" noProof="1">
                  <a:solidFill>
                    <a:srgbClr val="FFFFFF"/>
                  </a:solidFill>
                  <a:latin typeface="Agency FB" panose="020B0503020202020204" pitchFamily="34" charset="0"/>
                  <a:ea typeface="黑体" panose="02010609060101010101" pitchFamily="2" charset="-122"/>
                </a:rPr>
                <a:t>03</a:t>
              </a:r>
              <a:endParaRPr lang="zh-CN" altLang="en-US" sz="2000" b="1" noProof="1">
                <a:solidFill>
                  <a:srgbClr val="FFFFFF"/>
                </a:solidFill>
                <a:latin typeface="Agency FB" panose="020B0503020202020204" pitchFamily="34" charset="0"/>
                <a:ea typeface="黑体" panose="02010609060101010101" pitchFamily="2" charset="-122"/>
              </a:endParaRPr>
            </a:p>
          </p:txBody>
        </p:sp>
      </p:grpSp>
      <p:sp>
        <p:nvSpPr>
          <p:cNvPr id="16" name="MH_SubTitle_2"/>
          <p:cNvSpPr txBox="1">
            <a:spLocks noChangeArrowheads="1"/>
          </p:cNvSpPr>
          <p:nvPr/>
        </p:nvSpPr>
        <p:spPr bwMode="auto">
          <a:xfrm>
            <a:off x="2700343" y="2428440"/>
            <a:ext cx="5222875" cy="71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等腰三角形和等腰梯形有一条对称轴，长方形有2条对称轴；</a:t>
            </a:r>
            <a:r>
              <a:rPr lang="en-US" altLang="zh-CN" dirty="0">
                <a:latin typeface="微软雅黑" panose="020B0503020204020204" pitchFamily="34" charset="-122"/>
                <a:ea typeface="微软雅黑" panose="020B0503020204020204" pitchFamily="34" charset="-122"/>
              </a:rPr>
              <a:t> </a:t>
            </a:r>
            <a:r>
              <a:rPr lang="en-US" altLang="zh-CN" dirty="0">
                <a:solidFill>
                  <a:srgbClr val="C00000"/>
                </a:solidFill>
                <a:latin typeface="微软雅黑" panose="020B0503020204020204" pitchFamily="34" charset="-122"/>
                <a:ea typeface="微软雅黑" panose="020B0503020204020204" pitchFamily="34" charset="-122"/>
              </a:rPr>
              <a:t> </a:t>
            </a:r>
            <a:endParaRPr lang="zh-CN" altLang="en-US" dirty="0">
              <a:latin typeface="微软雅黑" panose="020B0503020204020204" pitchFamily="34" charset="-122"/>
              <a:ea typeface="微软雅黑" panose="020B0503020204020204" pitchFamily="34" charset="-122"/>
              <a:sym typeface="宋体" panose="02010600030101010101" pitchFamily="2" charset="-122"/>
            </a:endParaRPr>
          </a:p>
        </p:txBody>
      </p:sp>
      <p:sp>
        <p:nvSpPr>
          <p:cNvPr id="17" name="MH_SubTitle_3"/>
          <p:cNvSpPr txBox="1">
            <a:spLocks noChangeArrowheads="1"/>
          </p:cNvSpPr>
          <p:nvPr/>
        </p:nvSpPr>
        <p:spPr bwMode="auto">
          <a:xfrm>
            <a:off x="2700338" y="3532417"/>
            <a:ext cx="5302250" cy="71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Arial" panose="020B0604020202020204" pitchFamily="34" charset="0"/>
                <a:ea typeface="微软雅黑" panose="020B0503020204020204" pitchFamily="34" charset="-122"/>
              </a:rPr>
              <a:t>等边三角形有3条对称轴，正方形有4条对称轴。</a:t>
            </a:r>
          </a:p>
        </p:txBody>
      </p:sp>
      <p:sp>
        <p:nvSpPr>
          <p:cNvPr id="18440" name="矩形 17"/>
          <p:cNvSpPr>
            <a:spLocks noChangeArrowheads="1"/>
          </p:cNvSpPr>
          <p:nvPr/>
        </p:nvSpPr>
        <p:spPr bwMode="auto">
          <a:xfrm>
            <a:off x="3219455" y="522857"/>
            <a:ext cx="34385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400">
                <a:latin typeface="微软雅黑" panose="020B0503020204020204" pitchFamily="34" charset="-122"/>
                <a:ea typeface="微软雅黑" panose="020B0503020204020204" pitchFamily="34" charset="-122"/>
                <a:sym typeface="宋体" panose="02010600030101010101" pitchFamily="2" charset="-122"/>
              </a:rPr>
              <a:t>圆的认识（二）</a:t>
            </a:r>
          </a:p>
        </p:txBody>
      </p:sp>
      <p:sp>
        <p:nvSpPr>
          <p:cNvPr id="3077" name="矩形 10"/>
          <p:cNvSpPr>
            <a:spLocks noChangeArrowheads="1"/>
          </p:cNvSpPr>
          <p:nvPr/>
        </p:nvSpPr>
        <p:spPr bwMode="auto">
          <a:xfrm>
            <a:off x="2833693" y="1081933"/>
            <a:ext cx="5616575" cy="876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4924" tIns="22462" rIns="44924" bIns="22462">
            <a:spAutoFit/>
          </a:bodyPr>
          <a:lstStyle/>
          <a:p>
            <a:pPr>
              <a:lnSpc>
                <a:spcPct val="150000"/>
              </a:lnSpc>
            </a:pPr>
            <a:r>
              <a:rPr lang="zh-CN" altLang="en-US" dirty="0">
                <a:latin typeface="微软雅黑" panose="020B0503020204020204" pitchFamily="34" charset="-122"/>
                <a:ea typeface="微软雅黑" panose="020B0503020204020204" pitchFamily="34" charset="-122"/>
              </a:rPr>
              <a:t>圆是轴对称图形，有无数条对称轴，每一条直径所在的直线都是圆的对称轴。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wipe(left)">
                                      <p:cBhvr>
                                        <p:cTn id="12" dur="500"/>
                                        <p:tgtEl>
                                          <p:spTgt spid="307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500"/>
                                        <p:tgtEl>
                                          <p:spTgt spid="7"/>
                                        </p:tgtEl>
                                      </p:cBhvr>
                                    </p:animEffect>
                                  </p:childTnLst>
                                </p:cTn>
                              </p:par>
                            </p:childTnLst>
                          </p:cTn>
                        </p:par>
                        <p:par>
                          <p:cTn id="27" fill="hold">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307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作业布置</a:t>
            </a:r>
          </a:p>
        </p:txBody>
      </p:sp>
      <p:sp>
        <p:nvSpPr>
          <p:cNvPr id="19459" name="副标题 2"/>
          <p:cNvSpPr txBox="1">
            <a:spLocks noChangeArrowheads="1"/>
          </p:cNvSpPr>
          <p:nvPr/>
        </p:nvSpPr>
        <p:spPr bwMode="auto">
          <a:xfrm>
            <a:off x="971550" y="900823"/>
            <a:ext cx="7200900" cy="623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1、剪下附页图1的圆、正方形和等边三角形，标出中心点A，并将各个图形分别与下面相对应的图形重合，然后沿中心点A转到图形，你发现了什么？</a:t>
            </a:r>
          </a:p>
        </p:txBody>
      </p:sp>
      <p:sp>
        <p:nvSpPr>
          <p:cNvPr id="19460" name="副标题 2"/>
          <p:cNvSpPr txBox="1">
            <a:spLocks noChangeArrowheads="1"/>
          </p:cNvSpPr>
          <p:nvPr/>
        </p:nvSpPr>
        <p:spPr bwMode="auto">
          <a:xfrm>
            <a:off x="1011238" y="3408002"/>
            <a:ext cx="7200900" cy="625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、预习课本第7、8页</a:t>
            </a:r>
          </a:p>
        </p:txBody>
      </p:sp>
      <p:pic>
        <p:nvPicPr>
          <p:cNvPr id="19461" name="图片 -2147482608"/>
          <p:cNvPicPr>
            <a:picLocks noChangeAspect="1" noChangeArrowheads="1"/>
          </p:cNvPicPr>
          <p:nvPr/>
        </p:nvPicPr>
        <p:blipFill>
          <a:blip r:embed="rId2" cstate="email"/>
          <a:srcRect/>
          <a:stretch>
            <a:fillRect/>
          </a:stretch>
        </p:blipFill>
        <p:spPr bwMode="auto">
          <a:xfrm>
            <a:off x="2520950" y="2100867"/>
            <a:ext cx="4102100" cy="1124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情境导入</a:t>
            </a:r>
          </a:p>
        </p:txBody>
      </p:sp>
      <p:sp>
        <p:nvSpPr>
          <p:cNvPr id="4099" name="副标题 2"/>
          <p:cNvSpPr txBox="1">
            <a:spLocks noChangeArrowheads="1"/>
          </p:cNvSpPr>
          <p:nvPr/>
        </p:nvSpPr>
        <p:spPr bwMode="auto">
          <a:xfrm>
            <a:off x="1163638" y="1056734"/>
            <a:ext cx="5994400" cy="61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600" dirty="0">
                <a:latin typeface="微软雅黑" panose="020B0503020204020204" pitchFamily="34" charset="-122"/>
                <a:ea typeface="微软雅黑" panose="020B0503020204020204" pitchFamily="34" charset="-122"/>
              </a:rPr>
              <a:t>圆是轴对称图形吗？有几条对称轴？用一个圆形纸片，拼一拼。</a:t>
            </a:r>
          </a:p>
        </p:txBody>
      </p:sp>
      <p:sp>
        <p:nvSpPr>
          <p:cNvPr id="4100" name="Oval 3"/>
          <p:cNvSpPr>
            <a:spLocks noChangeArrowheads="1"/>
          </p:cNvSpPr>
          <p:nvPr/>
        </p:nvSpPr>
        <p:spPr bwMode="auto">
          <a:xfrm rot="5400000">
            <a:off x="2868066" y="1871452"/>
            <a:ext cx="1247291" cy="1255713"/>
          </a:xfrm>
          <a:prstGeom prst="ellipse">
            <a:avLst/>
          </a:prstGeom>
          <a:solidFill>
            <a:srgbClr val="99CCFF"/>
          </a:solidFill>
          <a:ln w="25400" algn="ctr">
            <a:solidFill>
              <a:srgbClr val="0000FF"/>
            </a:solidFill>
            <a:round/>
          </a:ln>
          <a:effectLst>
            <a:outerShdw dist="107763" dir="18900000" algn="ctr" rotWithShape="0">
              <a:schemeClr val="bg2">
                <a:alpha val="50000"/>
              </a:schemeClr>
            </a:outerShdw>
          </a:effectLst>
        </p:spPr>
        <p:txBody>
          <a:bodyPr wrap="none" lIns="90000" tIns="46800" rIns="90000" bIns="46800" anchor="ctr"/>
          <a:lstStyle/>
          <a:p>
            <a:pPr algn="ctr">
              <a:spcBef>
                <a:spcPct val="50000"/>
              </a:spcBef>
            </a:pPr>
            <a:endParaRPr lang="zh-CN" altLang="en-US" sz="2400" b="1">
              <a:latin typeface="Times New Roman" panose="02020603050405020304" pitchFamily="18" charset="0"/>
              <a:ea typeface="华文细黑" panose="02010600040101010101" pitchFamily="2" charset="-122"/>
            </a:endParaRPr>
          </a:p>
        </p:txBody>
      </p:sp>
      <p:sp>
        <p:nvSpPr>
          <p:cNvPr id="13" name="副标题 2"/>
          <p:cNvSpPr txBox="1">
            <a:spLocks noChangeArrowheads="1"/>
          </p:cNvSpPr>
          <p:nvPr/>
        </p:nvSpPr>
        <p:spPr bwMode="auto">
          <a:xfrm>
            <a:off x="1631950" y="3584388"/>
            <a:ext cx="2865438" cy="612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600" dirty="0">
                <a:latin typeface="微软雅黑" panose="020B0503020204020204" pitchFamily="34" charset="-122"/>
                <a:ea typeface="微软雅黑" panose="020B0503020204020204" pitchFamily="34" charset="-122"/>
              </a:rPr>
              <a:t>你有什么发现？</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本节目标</a:t>
            </a:r>
          </a:p>
        </p:txBody>
      </p:sp>
      <p:sp>
        <p:nvSpPr>
          <p:cNvPr id="5123" name="副标题 2"/>
          <p:cNvSpPr txBox="1">
            <a:spLocks noChangeArrowheads="1"/>
          </p:cNvSpPr>
          <p:nvPr/>
        </p:nvSpPr>
        <p:spPr bwMode="auto">
          <a:xfrm>
            <a:off x="936625" y="1231544"/>
            <a:ext cx="7131050" cy="42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1．通过折纸活动，探索并发现圆是轴对称图形、有无数条对称轴，体会圆的对称性。</a:t>
            </a:r>
          </a:p>
          <a:p>
            <a:pPr eaLnBrk="1" hangingPunct="1">
              <a:lnSpc>
                <a:spcPct val="150000"/>
              </a:lnSpc>
            </a:pPr>
            <a:r>
              <a:rPr lang="zh-CN" altLang="en-US" dirty="0">
                <a:latin typeface="微软雅黑" panose="020B0503020204020204" pitchFamily="34" charset="-122"/>
                <a:ea typeface="微软雅黑" panose="020B0503020204020204" pitchFamily="34" charset="-122"/>
              </a:rPr>
              <a:t>2．在验证圆是轴对称图形和折纸找圆心等活动中，发展空间观念。</a:t>
            </a:r>
          </a:p>
          <a:p>
            <a:pPr eaLnBrk="1" hangingPunct="1">
              <a:lnSpc>
                <a:spcPct val="150000"/>
              </a:lnSpc>
            </a:pPr>
            <a:r>
              <a:rPr lang="zh-CN" altLang="en-US" dirty="0">
                <a:latin typeface="微软雅黑" panose="020B0503020204020204" pitchFamily="34" charset="-122"/>
                <a:ea typeface="微软雅黑" panose="020B0503020204020204" pitchFamily="34" charset="-122"/>
              </a:rPr>
              <a:t>3．能用圆的知识解释生活中的简单现象，感受数学与生活密切相关。</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图片 30"/>
          <p:cNvPicPr>
            <a:picLocks noChangeAspect="1" noChangeArrowheads="1"/>
          </p:cNvPicPr>
          <p:nvPr/>
        </p:nvPicPr>
        <p:blipFill>
          <a:blip r:embed="rId3"/>
          <a:srcRect/>
          <a:stretch>
            <a:fillRect/>
          </a:stretch>
        </p:blipFill>
        <p:spPr bwMode="auto">
          <a:xfrm>
            <a:off x="1631950" y="2072519"/>
            <a:ext cx="5670550" cy="161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文本框 2"/>
          <p:cNvSpPr txBox="1">
            <a:spLocks noChangeArrowheads="1"/>
          </p:cNvSpPr>
          <p:nvPr/>
        </p:nvSpPr>
        <p:spPr bwMode="auto">
          <a:xfrm>
            <a:off x="1028700" y="1168550"/>
            <a:ext cx="70866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、下面的图形各能画出几条对称轴？画一画，填一填。</a:t>
            </a:r>
          </a:p>
        </p:txBody>
      </p:sp>
      <p:sp>
        <p:nvSpPr>
          <p:cNvPr id="15" name="文本框 14"/>
          <p:cNvSpPr txBox="1">
            <a:spLocks noChangeArrowheads="1"/>
          </p:cNvSpPr>
          <p:nvPr/>
        </p:nvSpPr>
        <p:spPr bwMode="auto">
          <a:xfrm>
            <a:off x="2349505" y="3321387"/>
            <a:ext cx="52387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solidFill>
                  <a:srgbClr val="FF0000"/>
                </a:solidFill>
                <a:latin typeface="微软雅黑" panose="020B0503020204020204" pitchFamily="34" charset="-122"/>
                <a:ea typeface="微软雅黑" panose="020B0503020204020204" pitchFamily="34" charset="-122"/>
              </a:rPr>
              <a:t>3</a:t>
            </a:r>
          </a:p>
        </p:txBody>
      </p:sp>
      <p:cxnSp>
        <p:nvCxnSpPr>
          <p:cNvPr id="3" name="直接连接符 2"/>
          <p:cNvCxnSpPr/>
          <p:nvPr/>
        </p:nvCxnSpPr>
        <p:spPr>
          <a:xfrm flipH="1" flipV="1">
            <a:off x="2555875" y="1785896"/>
            <a:ext cx="0" cy="1820541"/>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cxnSp>
        <p:nvCxnSpPr>
          <p:cNvPr id="2" name="直接连接符 1"/>
          <p:cNvCxnSpPr/>
          <p:nvPr/>
        </p:nvCxnSpPr>
        <p:spPr>
          <a:xfrm flipH="1" flipV="1">
            <a:off x="1763718" y="2500883"/>
            <a:ext cx="1673225" cy="875623"/>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631955" y="2507183"/>
            <a:ext cx="1692275" cy="899247"/>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sp>
        <p:nvSpPr>
          <p:cNvPr id="7" name="文本框 6"/>
          <p:cNvSpPr txBox="1">
            <a:spLocks noChangeArrowheads="1"/>
          </p:cNvSpPr>
          <p:nvPr/>
        </p:nvSpPr>
        <p:spPr bwMode="auto">
          <a:xfrm>
            <a:off x="3603630" y="3321387"/>
            <a:ext cx="52387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solidFill>
                  <a:srgbClr val="FF0000"/>
                </a:solidFill>
                <a:latin typeface="微软雅黑" panose="020B0503020204020204" pitchFamily="34" charset="-122"/>
                <a:ea typeface="微软雅黑" panose="020B0503020204020204" pitchFamily="34" charset="-122"/>
              </a:rPr>
              <a:t>4</a:t>
            </a:r>
          </a:p>
        </p:txBody>
      </p:sp>
      <p:sp>
        <p:nvSpPr>
          <p:cNvPr id="8" name="文本框 7"/>
          <p:cNvSpPr txBox="1">
            <a:spLocks noChangeArrowheads="1"/>
          </p:cNvSpPr>
          <p:nvPr/>
        </p:nvSpPr>
        <p:spPr bwMode="auto">
          <a:xfrm>
            <a:off x="4965702" y="3321387"/>
            <a:ext cx="52387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a:solidFill>
                  <a:srgbClr val="FF0000"/>
                </a:solidFill>
                <a:latin typeface="微软雅黑" panose="020B0503020204020204" pitchFamily="34" charset="-122"/>
                <a:ea typeface="微软雅黑" panose="020B0503020204020204" pitchFamily="34" charset="-122"/>
              </a:rPr>
              <a:t>6</a:t>
            </a:r>
          </a:p>
        </p:txBody>
      </p:sp>
      <p:sp>
        <p:nvSpPr>
          <p:cNvPr id="9" name="文本框 8"/>
          <p:cNvSpPr txBox="1">
            <a:spLocks noChangeArrowheads="1"/>
          </p:cNvSpPr>
          <p:nvPr/>
        </p:nvSpPr>
        <p:spPr bwMode="auto">
          <a:xfrm>
            <a:off x="6218238" y="3321387"/>
            <a:ext cx="66675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solidFill>
                  <a:srgbClr val="FF0000"/>
                </a:solidFill>
                <a:latin typeface="微软雅黑" panose="020B0503020204020204" pitchFamily="34" charset="-122"/>
                <a:ea typeface="微软雅黑" panose="020B0503020204020204" pitchFamily="34" charset="-122"/>
              </a:rPr>
              <a:t>无数</a:t>
            </a:r>
          </a:p>
        </p:txBody>
      </p:sp>
      <p:sp>
        <p:nvSpPr>
          <p:cNvPr id="13" name="流程图: 可选过程 12"/>
          <p:cNvSpPr/>
          <p:nvPr/>
        </p:nvSpPr>
        <p:spPr>
          <a:xfrm>
            <a:off x="290255" y="201526"/>
            <a:ext cx="1368000"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a:lnSpc>
                <a:spcPct val="150000"/>
              </a:lnSpc>
              <a:defRPr/>
            </a:pPr>
            <a:r>
              <a:rPr lang="zh-CN" altLang="en-US" sz="1600" b="1" dirty="0">
                <a:solidFill>
                  <a:schemeClr val="bg1"/>
                </a:solidFill>
                <a:latin typeface="微软雅黑" panose="020B0503020204020204" pitchFamily="34" charset="-122"/>
                <a:ea typeface="微软雅黑" panose="020B0503020204020204" pitchFamily="34" charset="-122"/>
              </a:rPr>
              <a:t>自主学习反馈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xEl>
                                              <p:pRg st="0" end="0"/>
                                            </p:txEl>
                                          </p:spTgt>
                                        </p:tgtEl>
                                        <p:attrNameLst>
                                          <p:attrName>style.visibility</p:attrName>
                                        </p:attrNameLst>
                                      </p:cBhvr>
                                      <p:to>
                                        <p:strVal val="visible"/>
                                      </p:to>
                                    </p:set>
                                    <p:animEffect transition="in" filter="wipe(left)">
                                      <p:cBhvr>
                                        <p:cTn id="22" dur="500"/>
                                        <p:tgtEl>
                                          <p:spTgt spid="1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ipe(left)">
                                      <p:cBhvr>
                                        <p:cTn id="27" dur="5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ipe(left)">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
                                            <p:txEl>
                                              <p:charRg st="0" end="2"/>
                                            </p:txEl>
                                          </p:spTgt>
                                        </p:tgtEl>
                                        <p:attrNameLst>
                                          <p:attrName>style.visibility</p:attrName>
                                        </p:attrNameLst>
                                      </p:cBhvr>
                                      <p:to>
                                        <p:strVal val="visible"/>
                                      </p:to>
                                    </p:set>
                                    <p:animEffect transition="in" filter="wipe(left)">
                                      <p:cBhvr>
                                        <p:cTn id="37" dur="500"/>
                                        <p:tgtEl>
                                          <p:spTgt spid="9">
                                            <p:txEl>
                                              <p:charRg st="0"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文本框 2"/>
          <p:cNvSpPr txBox="1">
            <a:spLocks noChangeArrowheads="1"/>
          </p:cNvSpPr>
          <p:nvPr/>
        </p:nvSpPr>
        <p:spPr bwMode="auto">
          <a:xfrm>
            <a:off x="1166813" y="858301"/>
            <a:ext cx="59991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dirty="0">
                <a:latin typeface="微软雅黑" panose="020B0503020204020204" pitchFamily="34" charset="-122"/>
                <a:ea typeface="微软雅黑" panose="020B0503020204020204" pitchFamily="34" charset="-122"/>
              </a:rPr>
              <a:t>2</a:t>
            </a:r>
            <a:r>
              <a:rPr lang="zh-CN"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把圆O</a:t>
            </a:r>
            <a:r>
              <a:rPr lang="zh-CN" altLang="en-US" baseline="-25000"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先向左平移9格，再向上平移2格，画出平移后的图形，并标出圆心。</a:t>
            </a:r>
          </a:p>
        </p:txBody>
      </p:sp>
      <p:pic>
        <p:nvPicPr>
          <p:cNvPr id="7171" name="图片 29"/>
          <p:cNvPicPr>
            <a:picLocks noChangeAspect="1" noChangeArrowheads="1"/>
          </p:cNvPicPr>
          <p:nvPr/>
        </p:nvPicPr>
        <p:blipFill>
          <a:blip r:embed="rId3"/>
          <a:srcRect/>
          <a:stretch>
            <a:fillRect/>
          </a:stretch>
        </p:blipFill>
        <p:spPr bwMode="auto">
          <a:xfrm>
            <a:off x="1474788" y="1955980"/>
            <a:ext cx="5384800" cy="2516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椭圆 6"/>
          <p:cNvSpPr>
            <a:spLocks noChangeAspect="1"/>
          </p:cNvSpPr>
          <p:nvPr/>
        </p:nvSpPr>
        <p:spPr>
          <a:xfrm>
            <a:off x="2408238" y="2069371"/>
            <a:ext cx="712787" cy="7071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10" name="文本框 9"/>
          <p:cNvSpPr txBox="1">
            <a:spLocks noChangeArrowheads="1"/>
          </p:cNvSpPr>
          <p:nvPr/>
        </p:nvSpPr>
        <p:spPr bwMode="auto">
          <a:xfrm>
            <a:off x="2613025" y="2069369"/>
            <a:ext cx="5159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a:solidFill>
                  <a:srgbClr val="FF0000"/>
                </a:solidFill>
                <a:latin typeface="微软雅黑" panose="020B0503020204020204" pitchFamily="34" charset="-122"/>
                <a:ea typeface="微软雅黑" panose="020B0503020204020204" pitchFamily="34" charset="-122"/>
              </a:rPr>
              <a:t>O</a:t>
            </a:r>
            <a:r>
              <a:rPr lang="en-US" altLang="zh-CN" baseline="-25000">
                <a:solidFill>
                  <a:srgbClr val="FF0000"/>
                </a:solidFill>
                <a:latin typeface="微软雅黑" panose="020B0503020204020204" pitchFamily="34" charset="-122"/>
                <a:ea typeface="微软雅黑" panose="020B0503020204020204" pitchFamily="34" charset="-122"/>
              </a:rPr>
              <a:t>4</a:t>
            </a:r>
          </a:p>
        </p:txBody>
      </p:sp>
      <p:sp>
        <p:nvSpPr>
          <p:cNvPr id="11" name="椭圆 10"/>
          <p:cNvSpPr/>
          <p:nvPr/>
        </p:nvSpPr>
        <p:spPr>
          <a:xfrm>
            <a:off x="2708275" y="2387493"/>
            <a:ext cx="76200" cy="75593"/>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
        <p:nvSpPr>
          <p:cNvPr id="8" name="流程图: 可选过程 7"/>
          <p:cNvSpPr/>
          <p:nvPr/>
        </p:nvSpPr>
        <p:spPr>
          <a:xfrm>
            <a:off x="290255" y="201526"/>
            <a:ext cx="1368000"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a:lnSpc>
                <a:spcPct val="150000"/>
              </a:lnSpc>
              <a:defRPr/>
            </a:pPr>
            <a:r>
              <a:rPr lang="zh-CN" altLang="en-US" sz="1600" b="1">
                <a:solidFill>
                  <a:schemeClr val="bg1"/>
                </a:solidFill>
                <a:latin typeface="微软雅黑" panose="020B0503020204020204" pitchFamily="34" charset="-122"/>
                <a:ea typeface="微软雅黑" panose="020B0503020204020204" pitchFamily="34" charset="-122"/>
              </a:rPr>
              <a:t>自主学习反馈</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up)">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heel(1)">
                                      <p:cBhvr>
                                        <p:cTn id="1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10" grpId="0"/>
      <p:bldP spid="11"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副标题 2"/>
          <p:cNvSpPr txBox="1">
            <a:spLocks noChangeArrowheads="1"/>
          </p:cNvSpPr>
          <p:nvPr/>
        </p:nvSpPr>
        <p:spPr bwMode="auto">
          <a:xfrm>
            <a:off x="1885950" y="908696"/>
            <a:ext cx="5994400" cy="61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600" dirty="0">
                <a:latin typeface="微软雅黑" panose="020B0503020204020204" pitchFamily="34" charset="-122"/>
                <a:ea typeface="微软雅黑" panose="020B0503020204020204" pitchFamily="34" charset="-122"/>
              </a:rPr>
              <a:t>圆是轴对称图形吗？有几条对称轴？用一个圆形纸片，拼一拼。</a:t>
            </a:r>
          </a:p>
        </p:txBody>
      </p:sp>
      <p:sp>
        <p:nvSpPr>
          <p:cNvPr id="4" name="流程图: 可选过程 3"/>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8196" name="副标题 2"/>
          <p:cNvSpPr txBox="1">
            <a:spLocks noChangeArrowheads="1"/>
          </p:cNvSpPr>
          <p:nvPr/>
        </p:nvSpPr>
        <p:spPr bwMode="auto">
          <a:xfrm>
            <a:off x="539750" y="908699"/>
            <a:ext cx="1093788" cy="557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探究一：</a:t>
            </a:r>
          </a:p>
        </p:txBody>
      </p:sp>
      <p:grpSp>
        <p:nvGrpSpPr>
          <p:cNvPr id="2" name="组合 57"/>
          <p:cNvGrpSpPr/>
          <p:nvPr/>
        </p:nvGrpSpPr>
        <p:grpSpPr bwMode="auto">
          <a:xfrm>
            <a:off x="1379543" y="1488248"/>
            <a:ext cx="1273175" cy="1248865"/>
            <a:chOff x="2928927" y="2000241"/>
            <a:chExt cx="3643338" cy="3600450"/>
          </a:xfrm>
        </p:grpSpPr>
        <p:sp>
          <p:nvSpPr>
            <p:cNvPr id="8214" name="Oval 3"/>
            <p:cNvSpPr>
              <a:spLocks noChangeArrowheads="1"/>
            </p:cNvSpPr>
            <p:nvPr/>
          </p:nvSpPr>
          <p:spPr bwMode="auto">
            <a:xfrm rot="5400000">
              <a:off x="2970812" y="2003785"/>
              <a:ext cx="3600450" cy="3593366"/>
            </a:xfrm>
            <a:prstGeom prst="ellipse">
              <a:avLst/>
            </a:prstGeom>
            <a:solidFill>
              <a:srgbClr val="99CCFF"/>
            </a:solidFill>
            <a:ln w="25400" algn="ctr">
              <a:solidFill>
                <a:srgbClr val="0000FF"/>
              </a:solidFill>
              <a:round/>
            </a:ln>
            <a:effectLst>
              <a:outerShdw dist="107763" dir="18900000" algn="ctr" rotWithShape="0">
                <a:schemeClr val="bg2">
                  <a:alpha val="50000"/>
                </a:schemeClr>
              </a:outerShdw>
            </a:effectLst>
          </p:spPr>
          <p:txBody>
            <a:bodyPr wrap="none" lIns="90000" tIns="46800" rIns="90000" bIns="46800" anchor="ctr"/>
            <a:lstStyle/>
            <a:p>
              <a:pPr algn="ctr">
                <a:spcBef>
                  <a:spcPct val="50000"/>
                </a:spcBef>
              </a:pPr>
              <a:endParaRPr lang="zh-CN" altLang="en-US" sz="2400" b="1">
                <a:latin typeface="Times New Roman" panose="02020603050405020304" pitchFamily="18" charset="0"/>
                <a:ea typeface="华文细黑" panose="02010600040101010101" pitchFamily="2" charset="-122"/>
              </a:endParaRPr>
            </a:p>
          </p:txBody>
        </p:sp>
        <p:sp>
          <p:nvSpPr>
            <p:cNvPr id="8215" name="Line 20"/>
            <p:cNvSpPr>
              <a:spLocks noChangeShapeType="1"/>
            </p:cNvSpPr>
            <p:nvPr/>
          </p:nvSpPr>
          <p:spPr bwMode="auto">
            <a:xfrm>
              <a:off x="2928927" y="3786190"/>
              <a:ext cx="3643338" cy="14276"/>
            </a:xfrm>
            <a:prstGeom prst="line">
              <a:avLst/>
            </a:prstGeom>
            <a:noFill/>
            <a:ln w="25400">
              <a:solidFill>
                <a:srgbClr val="0000FF"/>
              </a:solidFill>
              <a:prstDash val="sys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3" name="组合 56"/>
          <p:cNvGrpSpPr/>
          <p:nvPr/>
        </p:nvGrpSpPr>
        <p:grpSpPr bwMode="auto">
          <a:xfrm>
            <a:off x="3724275" y="1806369"/>
            <a:ext cx="1301750" cy="659867"/>
            <a:chOff x="-142908" y="2203265"/>
            <a:chExt cx="3124202" cy="1594358"/>
          </a:xfrm>
        </p:grpSpPr>
        <p:cxnSp>
          <p:nvCxnSpPr>
            <p:cNvPr id="8212" name="直接连接符 47"/>
            <p:cNvCxnSpPr>
              <a:cxnSpLocks noChangeShapeType="1"/>
            </p:cNvCxnSpPr>
            <p:nvPr/>
          </p:nvCxnSpPr>
          <p:spPr bwMode="auto">
            <a:xfrm flipV="1">
              <a:off x="-131619" y="2203265"/>
              <a:ext cx="3098798" cy="1366"/>
            </a:xfrm>
            <a:prstGeom prst="line">
              <a:avLst/>
            </a:prstGeom>
            <a:noFill/>
            <a:ln w="25400">
              <a:solidFill>
                <a:srgbClr val="0000FF"/>
              </a:solidFill>
              <a:prstDash val="sysDash"/>
              <a:round/>
            </a:ln>
            <a:extLst>
              <a:ext uri="{909E8E84-426E-40DD-AFC4-6F175D3DCCD1}">
                <a14:hiddenFill xmlns:a14="http://schemas.microsoft.com/office/drawing/2010/main">
                  <a:noFill/>
                </a14:hiddenFill>
              </a:ext>
            </a:extLst>
          </p:spPr>
        </p:cxnSp>
        <p:pic>
          <p:nvPicPr>
            <p:cNvPr id="8213" name="图片 49" descr="半圆.png"/>
            <p:cNvPicPr>
              <a:picLocks noChangeAspect="1" noChangeArrowheads="1"/>
            </p:cNvPicPr>
            <p:nvPr/>
          </p:nvPicPr>
          <p:blipFill>
            <a:blip r:embed="rId3" cstate="email"/>
            <a:srcRect/>
            <a:stretch>
              <a:fillRect/>
            </a:stretch>
          </p:blipFill>
          <p:spPr bwMode="auto">
            <a:xfrm>
              <a:off x="-142908" y="2225038"/>
              <a:ext cx="3124202" cy="1572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 name="组合 58"/>
          <p:cNvGrpSpPr/>
          <p:nvPr/>
        </p:nvGrpSpPr>
        <p:grpSpPr bwMode="auto">
          <a:xfrm>
            <a:off x="3730625" y="1798495"/>
            <a:ext cx="1301750" cy="603173"/>
            <a:chOff x="-142908" y="2203265"/>
            <a:chExt cx="3124202" cy="1594358"/>
          </a:xfrm>
        </p:grpSpPr>
        <p:cxnSp>
          <p:nvCxnSpPr>
            <p:cNvPr id="8210" name="直接连接符 59"/>
            <p:cNvCxnSpPr>
              <a:cxnSpLocks noChangeShapeType="1"/>
            </p:cNvCxnSpPr>
            <p:nvPr/>
          </p:nvCxnSpPr>
          <p:spPr bwMode="auto">
            <a:xfrm flipV="1">
              <a:off x="-131619" y="2203265"/>
              <a:ext cx="3098798" cy="1366"/>
            </a:xfrm>
            <a:prstGeom prst="line">
              <a:avLst/>
            </a:prstGeom>
            <a:noFill/>
            <a:ln w="25400">
              <a:solidFill>
                <a:srgbClr val="0000FF"/>
              </a:solidFill>
              <a:prstDash val="sysDash"/>
              <a:round/>
            </a:ln>
            <a:extLst>
              <a:ext uri="{909E8E84-426E-40DD-AFC4-6F175D3DCCD1}">
                <a14:hiddenFill xmlns:a14="http://schemas.microsoft.com/office/drawing/2010/main">
                  <a:noFill/>
                </a14:hiddenFill>
              </a:ext>
            </a:extLst>
          </p:spPr>
        </p:cxnSp>
        <p:pic>
          <p:nvPicPr>
            <p:cNvPr id="8211" name="图片 60" descr="半圆.png"/>
            <p:cNvPicPr>
              <a:picLocks noChangeAspect="1" noChangeArrowheads="1"/>
            </p:cNvPicPr>
            <p:nvPr/>
          </p:nvPicPr>
          <p:blipFill>
            <a:blip r:embed="rId4" cstate="email"/>
            <a:srcRect/>
            <a:stretch>
              <a:fillRect/>
            </a:stretch>
          </p:blipFill>
          <p:spPr bwMode="auto">
            <a:xfrm>
              <a:off x="-142908" y="2225038"/>
              <a:ext cx="3124202" cy="1572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组合 61"/>
          <p:cNvGrpSpPr/>
          <p:nvPr/>
        </p:nvGrpSpPr>
        <p:grpSpPr bwMode="auto">
          <a:xfrm>
            <a:off x="5730875" y="1806369"/>
            <a:ext cx="1301750" cy="659867"/>
            <a:chOff x="-142908" y="2203265"/>
            <a:chExt cx="3124202" cy="1594358"/>
          </a:xfrm>
        </p:grpSpPr>
        <p:cxnSp>
          <p:nvCxnSpPr>
            <p:cNvPr id="8208" name="直接连接符 62"/>
            <p:cNvCxnSpPr>
              <a:cxnSpLocks noChangeShapeType="1"/>
            </p:cNvCxnSpPr>
            <p:nvPr/>
          </p:nvCxnSpPr>
          <p:spPr bwMode="auto">
            <a:xfrm flipV="1">
              <a:off x="-131619" y="2203265"/>
              <a:ext cx="3098798" cy="1366"/>
            </a:xfrm>
            <a:prstGeom prst="line">
              <a:avLst/>
            </a:prstGeom>
            <a:noFill/>
            <a:ln w="25400">
              <a:solidFill>
                <a:srgbClr val="0000FF"/>
              </a:solidFill>
              <a:prstDash val="sysDash"/>
              <a:round/>
            </a:ln>
            <a:extLst>
              <a:ext uri="{909E8E84-426E-40DD-AFC4-6F175D3DCCD1}">
                <a14:hiddenFill xmlns:a14="http://schemas.microsoft.com/office/drawing/2010/main">
                  <a:noFill/>
                </a14:hiddenFill>
              </a:ext>
            </a:extLst>
          </p:spPr>
        </p:cxnSp>
        <p:pic>
          <p:nvPicPr>
            <p:cNvPr id="8209" name="图片 63" descr="半圆.png"/>
            <p:cNvPicPr>
              <a:picLocks noChangeAspect="1" noChangeArrowheads="1"/>
            </p:cNvPicPr>
            <p:nvPr/>
          </p:nvPicPr>
          <p:blipFill>
            <a:blip r:embed="rId3" cstate="email"/>
            <a:srcRect/>
            <a:stretch>
              <a:fillRect/>
            </a:stretch>
          </p:blipFill>
          <p:spPr bwMode="auto">
            <a:xfrm>
              <a:off x="-142908" y="2225038"/>
              <a:ext cx="3124202" cy="1572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 name="Text Box 7"/>
          <p:cNvSpPr txBox="1">
            <a:spLocks noChangeArrowheads="1"/>
          </p:cNvSpPr>
          <p:nvPr/>
        </p:nvSpPr>
        <p:spPr bwMode="auto">
          <a:xfrm>
            <a:off x="1260476" y="3415879"/>
            <a:ext cx="4113213"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dirty="0">
                <a:latin typeface="微软雅黑" panose="020B0503020204020204" pitchFamily="34" charset="-122"/>
                <a:ea typeface="微软雅黑" panose="020B0503020204020204" pitchFamily="34" charset="-122"/>
              </a:rPr>
              <a:t>圆是轴对称图形，它有无数条对称轴。</a:t>
            </a:r>
          </a:p>
        </p:txBody>
      </p:sp>
      <p:grpSp>
        <p:nvGrpSpPr>
          <p:cNvPr id="7" name="组合 104"/>
          <p:cNvGrpSpPr/>
          <p:nvPr/>
        </p:nvGrpSpPr>
        <p:grpSpPr bwMode="auto">
          <a:xfrm>
            <a:off x="5630868" y="3100907"/>
            <a:ext cx="1531937" cy="1248865"/>
            <a:chOff x="2556467" y="2000241"/>
            <a:chExt cx="4384611" cy="3600450"/>
          </a:xfrm>
        </p:grpSpPr>
        <p:sp>
          <p:nvSpPr>
            <p:cNvPr id="8203" name="Oval 3"/>
            <p:cNvSpPr>
              <a:spLocks noChangeArrowheads="1"/>
            </p:cNvSpPr>
            <p:nvPr/>
          </p:nvSpPr>
          <p:spPr bwMode="auto">
            <a:xfrm rot="5400000">
              <a:off x="2973537" y="2001186"/>
              <a:ext cx="3600450" cy="3598563"/>
            </a:xfrm>
            <a:prstGeom prst="ellipse">
              <a:avLst/>
            </a:prstGeom>
            <a:solidFill>
              <a:srgbClr val="99CCFF"/>
            </a:solidFill>
            <a:ln w="25400" algn="ctr">
              <a:solidFill>
                <a:srgbClr val="0000FF"/>
              </a:solidFill>
              <a:round/>
            </a:ln>
            <a:effectLst>
              <a:outerShdw dist="107763" dir="18900000" algn="ctr" rotWithShape="0">
                <a:schemeClr val="bg2">
                  <a:alpha val="50000"/>
                </a:schemeClr>
              </a:outerShdw>
            </a:effectLst>
          </p:spPr>
          <p:txBody>
            <a:bodyPr wrap="none" lIns="90000" tIns="46800" rIns="90000" bIns="46800" anchor="ctr"/>
            <a:lstStyle/>
            <a:p>
              <a:pPr algn="ctr">
                <a:spcBef>
                  <a:spcPct val="50000"/>
                </a:spcBef>
              </a:pPr>
              <a:endParaRPr lang="zh-CN" altLang="en-US" sz="2400" b="1">
                <a:latin typeface="Times New Roman" panose="02020603050405020304" pitchFamily="18" charset="0"/>
                <a:ea typeface="华文细黑" panose="02010600040101010101" pitchFamily="2" charset="-122"/>
              </a:endParaRPr>
            </a:p>
          </p:txBody>
        </p:sp>
        <p:sp>
          <p:nvSpPr>
            <p:cNvPr id="8204" name="Line 20"/>
            <p:cNvSpPr>
              <a:spLocks noChangeShapeType="1"/>
            </p:cNvSpPr>
            <p:nvPr/>
          </p:nvSpPr>
          <p:spPr bwMode="auto">
            <a:xfrm>
              <a:off x="2556467" y="3783088"/>
              <a:ext cx="4345372" cy="79456"/>
            </a:xfrm>
            <a:prstGeom prst="line">
              <a:avLst/>
            </a:prstGeom>
            <a:noFill/>
            <a:ln w="25400">
              <a:solidFill>
                <a:srgbClr val="0000FF"/>
              </a:solidFill>
              <a:prstDash val="sysDash"/>
              <a:round/>
            </a:ln>
            <a:extLst>
              <a:ext uri="{909E8E84-426E-40DD-AFC4-6F175D3DCCD1}">
                <a14:hiddenFill xmlns:a14="http://schemas.microsoft.com/office/drawing/2010/main">
                  <a:noFill/>
                </a14:hiddenFill>
              </a:ext>
            </a:extLst>
          </p:spPr>
          <p:txBody>
            <a:bodyPr/>
            <a:lstStyle/>
            <a:p>
              <a:endParaRPr lang="zh-CN" altLang="en-US"/>
            </a:p>
          </p:txBody>
        </p:sp>
        <p:sp>
          <p:nvSpPr>
            <p:cNvPr id="27" name="Line 20"/>
            <p:cNvSpPr>
              <a:spLocks noChangeShapeType="1"/>
            </p:cNvSpPr>
            <p:nvPr/>
          </p:nvSpPr>
          <p:spPr bwMode="auto">
            <a:xfrm>
              <a:off x="2556467" y="3783088"/>
              <a:ext cx="4345372" cy="79456"/>
            </a:xfrm>
            <a:prstGeom prst="line">
              <a:avLst/>
            </a:prstGeom>
            <a:noFill/>
            <a:ln w="25400">
              <a:solidFill>
                <a:srgbClr val="0000FF"/>
              </a:solidFill>
              <a:prstDash val="sysDash"/>
              <a:round/>
            </a:ln>
            <a:scene3d>
              <a:camera prst="orthographicFront">
                <a:rot lat="0" lon="0" rev="54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sp>
          <p:nvSpPr>
            <p:cNvPr id="28" name="Line 20"/>
            <p:cNvSpPr>
              <a:spLocks noChangeShapeType="1"/>
            </p:cNvSpPr>
            <p:nvPr/>
          </p:nvSpPr>
          <p:spPr bwMode="auto">
            <a:xfrm>
              <a:off x="2595706" y="3797248"/>
              <a:ext cx="4345372" cy="79456"/>
            </a:xfrm>
            <a:prstGeom prst="line">
              <a:avLst/>
            </a:prstGeom>
            <a:noFill/>
            <a:ln w="25400">
              <a:solidFill>
                <a:srgbClr val="0000FF"/>
              </a:solidFill>
              <a:prstDash val="sysDash"/>
              <a:round/>
            </a:ln>
            <a:scene3d>
              <a:camera prst="orthographicFront">
                <a:rot lat="0" lon="0" rev="27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sp>
          <p:nvSpPr>
            <p:cNvPr id="29" name="Line 20"/>
            <p:cNvSpPr>
              <a:spLocks noChangeShapeType="1"/>
            </p:cNvSpPr>
            <p:nvPr/>
          </p:nvSpPr>
          <p:spPr bwMode="auto">
            <a:xfrm>
              <a:off x="2556467" y="3862544"/>
              <a:ext cx="4345372" cy="79456"/>
            </a:xfrm>
            <a:prstGeom prst="line">
              <a:avLst/>
            </a:prstGeom>
            <a:noFill/>
            <a:ln w="25400">
              <a:solidFill>
                <a:srgbClr val="0000FF"/>
              </a:solidFill>
              <a:prstDash val="sysDash"/>
              <a:round/>
            </a:ln>
            <a:scene3d>
              <a:camera prst="orthographicFront">
                <a:rot lat="0" lon="0" rev="81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9219" name="副标题 2"/>
          <p:cNvSpPr txBox="1">
            <a:spLocks noChangeArrowheads="1"/>
          </p:cNvSpPr>
          <p:nvPr/>
        </p:nvSpPr>
        <p:spPr bwMode="auto">
          <a:xfrm>
            <a:off x="539750" y="908699"/>
            <a:ext cx="1093788" cy="557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探究二：</a:t>
            </a:r>
          </a:p>
        </p:txBody>
      </p:sp>
      <p:sp>
        <p:nvSpPr>
          <p:cNvPr id="9220" name="Text Box 7"/>
          <p:cNvSpPr txBox="1">
            <a:spLocks noChangeArrowheads="1"/>
          </p:cNvSpPr>
          <p:nvPr/>
        </p:nvSpPr>
        <p:spPr bwMode="auto">
          <a:xfrm>
            <a:off x="1955800" y="629947"/>
            <a:ext cx="5803900" cy="925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dirty="0">
                <a:latin typeface="微软雅黑" panose="020B0503020204020204" pitchFamily="34" charset="-122"/>
                <a:ea typeface="微软雅黑" panose="020B0503020204020204" pitchFamily="34" charset="-122"/>
              </a:rPr>
              <a:t>我们学过的图形中哪些是轴对称图形？有几条对称轴？做一做，填一填。</a:t>
            </a:r>
          </a:p>
        </p:txBody>
      </p:sp>
      <p:graphicFrame>
        <p:nvGraphicFramePr>
          <p:cNvPr id="13" name="表格 12"/>
          <p:cNvGraphicFramePr>
            <a:graphicFrameLocks noGrp="1"/>
          </p:cNvGraphicFramePr>
          <p:nvPr/>
        </p:nvGraphicFramePr>
        <p:xfrm>
          <a:off x="642943" y="1626835"/>
          <a:ext cx="8143875" cy="1476869"/>
        </p:xfrm>
        <a:graphic>
          <a:graphicData uri="http://schemas.openxmlformats.org/drawingml/2006/table">
            <a:tbl>
              <a:tblPr firstRow="1" bandRow="1">
                <a:tableStyleId>{D7AC3CCA-C797-4891-BE02-D94E43425B78}</a:tableStyleId>
              </a:tblPr>
              <a:tblGrid>
                <a:gridCol w="1473196">
                  <a:extLst>
                    <a:ext uri="{9D8B030D-6E8A-4147-A177-3AD203B41FA5}">
                      <a16:colId xmlns:a16="http://schemas.microsoft.com/office/drawing/2014/main" val="20000"/>
                    </a:ext>
                  </a:extLst>
                </a:gridCol>
                <a:gridCol w="922652">
                  <a:extLst>
                    <a:ext uri="{9D8B030D-6E8A-4147-A177-3AD203B41FA5}">
                      <a16:colId xmlns:a16="http://schemas.microsoft.com/office/drawing/2014/main" val="20001"/>
                    </a:ext>
                  </a:extLst>
                </a:gridCol>
                <a:gridCol w="1025710">
                  <a:extLst>
                    <a:ext uri="{9D8B030D-6E8A-4147-A177-3AD203B41FA5}">
                      <a16:colId xmlns:a16="http://schemas.microsoft.com/office/drawing/2014/main" val="20002"/>
                    </a:ext>
                  </a:extLst>
                </a:gridCol>
                <a:gridCol w="1438906">
                  <a:extLst>
                    <a:ext uri="{9D8B030D-6E8A-4147-A177-3AD203B41FA5}">
                      <a16:colId xmlns:a16="http://schemas.microsoft.com/office/drawing/2014/main" val="20003"/>
                    </a:ext>
                  </a:extLst>
                </a:gridCol>
                <a:gridCol w="956589">
                  <a:extLst>
                    <a:ext uri="{9D8B030D-6E8A-4147-A177-3AD203B41FA5}">
                      <a16:colId xmlns:a16="http://schemas.microsoft.com/office/drawing/2014/main" val="20004"/>
                    </a:ext>
                  </a:extLst>
                </a:gridCol>
                <a:gridCol w="1163411">
                  <a:extLst>
                    <a:ext uri="{9D8B030D-6E8A-4147-A177-3AD203B41FA5}">
                      <a16:colId xmlns:a16="http://schemas.microsoft.com/office/drawing/2014/main" val="20005"/>
                    </a:ext>
                  </a:extLst>
                </a:gridCol>
                <a:gridCol w="1163411">
                  <a:extLst>
                    <a:ext uri="{9D8B030D-6E8A-4147-A177-3AD203B41FA5}">
                      <a16:colId xmlns:a16="http://schemas.microsoft.com/office/drawing/2014/main" val="20006"/>
                    </a:ext>
                  </a:extLst>
                </a:gridCol>
              </a:tblGrid>
              <a:tr h="639350">
                <a:tc>
                  <a:txBody>
                    <a:bodyPr/>
                    <a:lstStyle/>
                    <a:p>
                      <a:pPr algn="ctr"/>
                      <a:r>
                        <a:rPr lang="zh-CN" altLang="en-US" sz="1800" dirty="0" smtClean="0"/>
                        <a:t>图形</a:t>
                      </a:r>
                    </a:p>
                    <a:p>
                      <a:pPr algn="ctr"/>
                      <a:r>
                        <a:rPr lang="zh-CN" altLang="en-US" sz="1800" dirty="0" smtClean="0"/>
                        <a:t>名称</a:t>
                      </a:r>
                    </a:p>
                  </a:txBody>
                  <a:tcPr marT="45355" marB="45355" anchor="ctr">
                    <a:noFill/>
                  </a:tcPr>
                </a:tc>
                <a:tc>
                  <a:txBody>
                    <a:bodyPr/>
                    <a:lstStyle/>
                    <a:p>
                      <a:pPr algn="ctr"/>
                      <a:r>
                        <a:rPr lang="zh-CN" altLang="en-US" sz="1800" dirty="0" smtClean="0"/>
                        <a:t>正方形</a:t>
                      </a:r>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a:p>
                  </a:txBody>
                  <a:tcPr marT="45355" marB="45355" anchor="ctr">
                    <a:noFill/>
                  </a:tcPr>
                </a:tc>
                <a:tc>
                  <a:txBody>
                    <a:bodyPr/>
                    <a:lstStyle/>
                    <a:p>
                      <a:pPr algn="ctr"/>
                      <a:endParaRPr lang="zh-CN" altLang="en-US" sz="1800" dirty="0"/>
                    </a:p>
                  </a:txBody>
                  <a:tcPr marT="45355" marB="45355" anchor="ctr">
                    <a:noFill/>
                  </a:tcPr>
                </a:tc>
                <a:extLst>
                  <a:ext uri="{0D108BD9-81ED-4DB2-BD59-A6C34878D82A}">
                    <a16:rowId xmlns:a16="http://schemas.microsoft.com/office/drawing/2014/main" val="10000"/>
                  </a:ext>
                </a:extLst>
              </a:tr>
              <a:tr h="837519">
                <a:tc>
                  <a:txBody>
                    <a:bodyPr/>
                    <a:lstStyle/>
                    <a:p>
                      <a:r>
                        <a:rPr lang="zh-CN" altLang="en-US" sz="1600" dirty="0" smtClean="0"/>
                        <a:t>有几条对称轴</a:t>
                      </a:r>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extLst>
                  <a:ext uri="{0D108BD9-81ED-4DB2-BD59-A6C34878D82A}">
                    <a16:rowId xmlns:a16="http://schemas.microsoft.com/office/drawing/2014/main" val="10001"/>
                  </a:ext>
                </a:extLst>
              </a:tr>
            </a:tbl>
          </a:graphicData>
        </a:graphic>
      </p:graphicFrame>
      <p:grpSp>
        <p:nvGrpSpPr>
          <p:cNvPr id="3" name="组合 13"/>
          <p:cNvGrpSpPr/>
          <p:nvPr/>
        </p:nvGrpSpPr>
        <p:grpSpPr bwMode="auto">
          <a:xfrm>
            <a:off x="1289055" y="3466275"/>
            <a:ext cx="2041525" cy="1015786"/>
            <a:chOff x="2299811" y="2968490"/>
            <a:chExt cx="4602028" cy="2301928"/>
          </a:xfrm>
        </p:grpSpPr>
        <p:sp>
          <p:nvSpPr>
            <p:cNvPr id="9262" name="Oval 3"/>
            <p:cNvSpPr>
              <a:spLocks noChangeArrowheads="1"/>
            </p:cNvSpPr>
            <p:nvPr/>
          </p:nvSpPr>
          <p:spPr bwMode="auto">
            <a:xfrm rot="5400000">
              <a:off x="3437337" y="2968946"/>
              <a:ext cx="2301928" cy="2301015"/>
            </a:xfrm>
            <a:prstGeom prst="rect">
              <a:avLst/>
            </a:prstGeom>
            <a:solidFill>
              <a:srgbClr val="99CCFF"/>
            </a:solidFill>
            <a:ln w="25400" algn="ctr">
              <a:solidFill>
                <a:srgbClr val="0000FF"/>
              </a:solidFill>
              <a:round/>
            </a:ln>
            <a:effectLst>
              <a:outerShdw dist="107763" dir="18900000" algn="ctr" rotWithShape="0">
                <a:schemeClr val="bg2">
                  <a:alpha val="50000"/>
                </a:schemeClr>
              </a:outerShdw>
            </a:effectLst>
          </p:spPr>
          <p:txBody>
            <a:bodyPr wrap="none" lIns="90000" tIns="46800" rIns="90000" bIns="46800" anchor="ctr"/>
            <a:lstStyle/>
            <a:p>
              <a:pPr algn="ctr">
                <a:spcBef>
                  <a:spcPct val="50000"/>
                </a:spcBef>
              </a:pPr>
              <a:endParaRPr kumimoji="1" lang="zh-CN" altLang="en-US" b="1">
                <a:latin typeface="微软雅黑" panose="020B0503020204020204" pitchFamily="34" charset="-122"/>
                <a:ea typeface="微软雅黑" panose="020B0503020204020204" pitchFamily="34" charset="-122"/>
              </a:endParaRPr>
            </a:p>
          </p:txBody>
        </p:sp>
        <p:sp>
          <p:nvSpPr>
            <p:cNvPr id="9263" name="Line 20"/>
            <p:cNvSpPr>
              <a:spLocks noChangeShapeType="1"/>
            </p:cNvSpPr>
            <p:nvPr/>
          </p:nvSpPr>
          <p:spPr bwMode="auto">
            <a:xfrm>
              <a:off x="2556467" y="4113082"/>
              <a:ext cx="4345372" cy="79456"/>
            </a:xfrm>
            <a:prstGeom prst="line">
              <a:avLst/>
            </a:prstGeom>
            <a:noFill/>
            <a:ln w="25400">
              <a:solidFill>
                <a:srgbClr val="0000FF"/>
              </a:solidFill>
              <a:prstDash val="sysDash"/>
              <a:round/>
            </a:ln>
            <a:extLst>
              <a:ext uri="{909E8E84-426E-40DD-AFC4-6F175D3DCCD1}">
                <a14:hiddenFill xmlns:a14="http://schemas.microsoft.com/office/drawing/2010/main">
                  <a:noFill/>
                </a14:hiddenFill>
              </a:ext>
            </a:extLst>
          </p:spPr>
          <p:txBody>
            <a:bodyPr/>
            <a:lstStyle/>
            <a:p>
              <a:endParaRPr lang="zh-CN" altLang="en-US"/>
            </a:p>
          </p:txBody>
        </p:sp>
        <p:sp>
          <p:nvSpPr>
            <p:cNvPr id="17" name="Line 20"/>
            <p:cNvSpPr>
              <a:spLocks noChangeShapeType="1"/>
            </p:cNvSpPr>
            <p:nvPr/>
          </p:nvSpPr>
          <p:spPr bwMode="auto">
            <a:xfrm>
              <a:off x="2410313" y="3783079"/>
              <a:ext cx="4345372" cy="79456"/>
            </a:xfrm>
            <a:prstGeom prst="line">
              <a:avLst/>
            </a:prstGeom>
            <a:noFill/>
            <a:ln w="25400">
              <a:solidFill>
                <a:srgbClr val="0000FF"/>
              </a:solidFill>
              <a:prstDash val="sysDash"/>
              <a:round/>
            </a:ln>
            <a:scene3d>
              <a:camera prst="orthographicFront">
                <a:rot lat="0" lon="0" rev="54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sp>
          <p:nvSpPr>
            <p:cNvPr id="18" name="Line 20"/>
            <p:cNvSpPr>
              <a:spLocks noChangeShapeType="1"/>
            </p:cNvSpPr>
            <p:nvPr/>
          </p:nvSpPr>
          <p:spPr bwMode="auto">
            <a:xfrm>
              <a:off x="2299811" y="4167886"/>
              <a:ext cx="4345370" cy="79456"/>
            </a:xfrm>
            <a:prstGeom prst="line">
              <a:avLst/>
            </a:prstGeom>
            <a:noFill/>
            <a:ln w="25400">
              <a:solidFill>
                <a:srgbClr val="0000FF"/>
              </a:solidFill>
              <a:prstDash val="sysDash"/>
              <a:round/>
            </a:ln>
            <a:scene3d>
              <a:camera prst="orthographicFront">
                <a:rot lat="0" lon="0" rev="27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sp>
          <p:nvSpPr>
            <p:cNvPr id="19" name="Line 20"/>
            <p:cNvSpPr>
              <a:spLocks noChangeShapeType="1"/>
            </p:cNvSpPr>
            <p:nvPr/>
          </p:nvSpPr>
          <p:spPr bwMode="auto">
            <a:xfrm>
              <a:off x="2445965" y="4167886"/>
              <a:ext cx="4345370" cy="79456"/>
            </a:xfrm>
            <a:prstGeom prst="line">
              <a:avLst/>
            </a:prstGeom>
            <a:noFill/>
            <a:ln w="25400">
              <a:solidFill>
                <a:srgbClr val="0000FF"/>
              </a:solidFill>
              <a:prstDash val="sysDash"/>
              <a:round/>
            </a:ln>
            <a:scene3d>
              <a:camera prst="orthographicFront">
                <a:rot lat="0" lon="0" rev="81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grpSp>
      <p:grpSp>
        <p:nvGrpSpPr>
          <p:cNvPr id="4" name="组合 19"/>
          <p:cNvGrpSpPr/>
          <p:nvPr/>
        </p:nvGrpSpPr>
        <p:grpSpPr bwMode="auto">
          <a:xfrm>
            <a:off x="3490918" y="3678880"/>
            <a:ext cx="1709737" cy="727586"/>
            <a:chOff x="2410313" y="3224258"/>
            <a:chExt cx="4491526" cy="1918271"/>
          </a:xfrm>
        </p:grpSpPr>
        <p:sp>
          <p:nvSpPr>
            <p:cNvPr id="9259" name="Oval 3"/>
            <p:cNvSpPr>
              <a:spLocks noChangeArrowheads="1"/>
            </p:cNvSpPr>
            <p:nvPr/>
          </p:nvSpPr>
          <p:spPr bwMode="auto">
            <a:xfrm rot="5400000">
              <a:off x="3644810" y="2569446"/>
              <a:ext cx="1918271" cy="3227894"/>
            </a:xfrm>
            <a:prstGeom prst="rect">
              <a:avLst/>
            </a:prstGeom>
            <a:solidFill>
              <a:srgbClr val="99CCFF"/>
            </a:solidFill>
            <a:ln w="25400" algn="ctr">
              <a:solidFill>
                <a:srgbClr val="0000FF"/>
              </a:solidFill>
              <a:round/>
            </a:ln>
            <a:effectLst>
              <a:outerShdw dist="107763" dir="18900000" algn="ctr" rotWithShape="0">
                <a:schemeClr val="bg2">
                  <a:alpha val="50000"/>
                </a:schemeClr>
              </a:outerShdw>
            </a:effectLst>
          </p:spPr>
          <p:txBody>
            <a:bodyPr wrap="none" lIns="90000" tIns="46800" rIns="90000" bIns="46800" anchor="ctr"/>
            <a:lstStyle/>
            <a:p>
              <a:pPr algn="ctr">
                <a:spcBef>
                  <a:spcPct val="50000"/>
                </a:spcBef>
              </a:pPr>
              <a:endParaRPr kumimoji="1" lang="zh-CN" altLang="en-US" b="1">
                <a:latin typeface="微软雅黑" panose="020B0503020204020204" pitchFamily="34" charset="-122"/>
                <a:ea typeface="微软雅黑" panose="020B0503020204020204" pitchFamily="34" charset="-122"/>
              </a:endParaRPr>
            </a:p>
          </p:txBody>
        </p:sp>
        <p:sp>
          <p:nvSpPr>
            <p:cNvPr id="9260" name="Line 20"/>
            <p:cNvSpPr>
              <a:spLocks noChangeShapeType="1"/>
            </p:cNvSpPr>
            <p:nvPr/>
          </p:nvSpPr>
          <p:spPr bwMode="auto">
            <a:xfrm>
              <a:off x="2556467" y="4113082"/>
              <a:ext cx="4345372" cy="79456"/>
            </a:xfrm>
            <a:prstGeom prst="line">
              <a:avLst/>
            </a:prstGeom>
            <a:noFill/>
            <a:ln w="25400">
              <a:solidFill>
                <a:srgbClr val="0000FF"/>
              </a:solidFill>
              <a:prstDash val="sysDash"/>
              <a:round/>
            </a:ln>
            <a:extLst>
              <a:ext uri="{909E8E84-426E-40DD-AFC4-6F175D3DCCD1}">
                <a14:hiddenFill xmlns:a14="http://schemas.microsoft.com/office/drawing/2010/main">
                  <a:noFill/>
                </a14:hiddenFill>
              </a:ext>
            </a:extLst>
          </p:spPr>
          <p:txBody>
            <a:bodyPr/>
            <a:lstStyle/>
            <a:p>
              <a:endParaRPr lang="zh-CN" altLang="en-US"/>
            </a:p>
          </p:txBody>
        </p:sp>
        <p:sp>
          <p:nvSpPr>
            <p:cNvPr id="23" name="Line 20"/>
            <p:cNvSpPr>
              <a:spLocks noChangeShapeType="1"/>
            </p:cNvSpPr>
            <p:nvPr/>
          </p:nvSpPr>
          <p:spPr bwMode="auto">
            <a:xfrm>
              <a:off x="2410313" y="3783079"/>
              <a:ext cx="4345372" cy="79456"/>
            </a:xfrm>
            <a:prstGeom prst="line">
              <a:avLst/>
            </a:prstGeom>
            <a:noFill/>
            <a:ln w="25400">
              <a:solidFill>
                <a:srgbClr val="0000FF"/>
              </a:solidFill>
              <a:prstDash val="sysDash"/>
              <a:round/>
            </a:ln>
            <a:scene3d>
              <a:camera prst="orthographicFront">
                <a:rot lat="0" lon="0" rev="54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grpSp>
      <p:grpSp>
        <p:nvGrpSpPr>
          <p:cNvPr id="5" name="组合 25"/>
          <p:cNvGrpSpPr/>
          <p:nvPr/>
        </p:nvGrpSpPr>
        <p:grpSpPr bwMode="auto">
          <a:xfrm>
            <a:off x="6188075" y="3751323"/>
            <a:ext cx="1595438" cy="707114"/>
            <a:chOff x="2281987" y="3053856"/>
            <a:chExt cx="4410408" cy="1960783"/>
          </a:xfrm>
        </p:grpSpPr>
        <p:sp>
          <p:nvSpPr>
            <p:cNvPr id="9255" name="Oval 3"/>
            <p:cNvSpPr>
              <a:spLocks noChangeArrowheads="1"/>
            </p:cNvSpPr>
            <p:nvPr/>
          </p:nvSpPr>
          <p:spPr bwMode="auto">
            <a:xfrm>
              <a:off x="3352772" y="3053856"/>
              <a:ext cx="2264448" cy="1960783"/>
            </a:xfrm>
            <a:prstGeom prst="triangle">
              <a:avLst>
                <a:gd name="adj" fmla="val 50736"/>
              </a:avLst>
            </a:prstGeom>
            <a:solidFill>
              <a:srgbClr val="99CCFF"/>
            </a:solidFill>
            <a:ln w="25400" algn="ctr">
              <a:solidFill>
                <a:srgbClr val="0000FF"/>
              </a:solidFill>
              <a:round/>
            </a:ln>
            <a:effectLst>
              <a:outerShdw dist="107763" dir="18900000" algn="ctr" rotWithShape="0">
                <a:schemeClr val="bg2">
                  <a:alpha val="50000"/>
                </a:schemeClr>
              </a:outerShdw>
            </a:effectLst>
          </p:spPr>
          <p:txBody>
            <a:bodyPr wrap="none" lIns="90000" tIns="46800" rIns="90000" bIns="46800" anchor="ctr"/>
            <a:lstStyle/>
            <a:p>
              <a:pPr algn="ctr">
                <a:spcBef>
                  <a:spcPct val="50000"/>
                </a:spcBef>
              </a:pPr>
              <a:endParaRPr kumimoji="1" lang="zh-CN" altLang="en-US" b="1">
                <a:latin typeface="微软雅黑" panose="020B0503020204020204" pitchFamily="34" charset="-122"/>
                <a:ea typeface="微软雅黑" panose="020B0503020204020204" pitchFamily="34" charset="-122"/>
              </a:endParaRPr>
            </a:p>
          </p:txBody>
        </p:sp>
        <p:sp>
          <p:nvSpPr>
            <p:cNvPr id="28" name="Line 20"/>
            <p:cNvSpPr>
              <a:spLocks noChangeShapeType="1"/>
            </p:cNvSpPr>
            <p:nvPr/>
          </p:nvSpPr>
          <p:spPr bwMode="auto">
            <a:xfrm>
              <a:off x="2281987" y="4375216"/>
              <a:ext cx="4345372" cy="79456"/>
            </a:xfrm>
            <a:prstGeom prst="line">
              <a:avLst/>
            </a:prstGeom>
            <a:noFill/>
            <a:ln w="25400">
              <a:solidFill>
                <a:srgbClr val="0000FF"/>
              </a:solidFill>
              <a:prstDash val="sysDash"/>
              <a:round/>
            </a:ln>
            <a:scene3d>
              <a:camera prst="orthographicFront">
                <a:rot lat="0" lon="0" rev="18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sp>
          <p:nvSpPr>
            <p:cNvPr id="29" name="Line 20"/>
            <p:cNvSpPr>
              <a:spLocks noChangeShapeType="1"/>
            </p:cNvSpPr>
            <p:nvPr/>
          </p:nvSpPr>
          <p:spPr bwMode="auto">
            <a:xfrm>
              <a:off x="2347023" y="3944750"/>
              <a:ext cx="4345372" cy="79456"/>
            </a:xfrm>
            <a:prstGeom prst="line">
              <a:avLst/>
            </a:prstGeom>
            <a:noFill/>
            <a:ln w="25400">
              <a:solidFill>
                <a:srgbClr val="0000FF"/>
              </a:solidFill>
              <a:prstDash val="sysDash"/>
              <a:round/>
            </a:ln>
            <a:scene3d>
              <a:camera prst="orthographicFront">
                <a:rot lat="0" lon="0" rev="54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sp>
          <p:nvSpPr>
            <p:cNvPr id="34" name="Line 20"/>
            <p:cNvSpPr>
              <a:spLocks noChangeShapeType="1"/>
            </p:cNvSpPr>
            <p:nvPr/>
          </p:nvSpPr>
          <p:spPr bwMode="auto">
            <a:xfrm>
              <a:off x="2281987" y="4295760"/>
              <a:ext cx="4345372" cy="79456"/>
            </a:xfrm>
            <a:prstGeom prst="line">
              <a:avLst/>
            </a:prstGeom>
            <a:noFill/>
            <a:ln w="25400">
              <a:solidFill>
                <a:srgbClr val="0000FF"/>
              </a:solidFill>
              <a:prstDash val="sysDash"/>
              <a:round/>
            </a:ln>
            <a:scene3d>
              <a:camera prst="orthographicFront">
                <a:rot lat="0" lon="0" rev="90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grpSp>
      <p:sp>
        <p:nvSpPr>
          <p:cNvPr id="9250" name="矩形 34"/>
          <p:cNvSpPr>
            <a:spLocks noChangeArrowheads="1"/>
          </p:cNvSpPr>
          <p:nvPr/>
        </p:nvSpPr>
        <p:spPr bwMode="auto">
          <a:xfrm>
            <a:off x="2981330" y="1735498"/>
            <a:ext cx="877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latin typeface="微软雅黑" panose="020B0503020204020204" pitchFamily="34" charset="-122"/>
                <a:ea typeface="微软雅黑" panose="020B0503020204020204" pitchFamily="34" charset="-122"/>
              </a:rPr>
              <a:t>长方形</a:t>
            </a:r>
          </a:p>
        </p:txBody>
      </p:sp>
      <p:sp>
        <p:nvSpPr>
          <p:cNvPr id="9251" name="矩形 35"/>
          <p:cNvSpPr>
            <a:spLocks noChangeArrowheads="1"/>
          </p:cNvSpPr>
          <p:nvPr/>
        </p:nvSpPr>
        <p:spPr bwMode="auto">
          <a:xfrm>
            <a:off x="4037018" y="1735498"/>
            <a:ext cx="15700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anose="020B0503020204020204" pitchFamily="34" charset="-122"/>
                <a:ea typeface="微软雅黑" panose="020B0503020204020204" pitchFamily="34" charset="-122"/>
              </a:rPr>
              <a:t>等边三角形</a:t>
            </a:r>
          </a:p>
        </p:txBody>
      </p:sp>
      <p:sp>
        <p:nvSpPr>
          <p:cNvPr id="5154" name="矩形 36"/>
          <p:cNvSpPr>
            <a:spLocks noChangeArrowheads="1"/>
          </p:cNvSpPr>
          <p:nvPr/>
        </p:nvSpPr>
        <p:spPr bwMode="auto">
          <a:xfrm>
            <a:off x="3286125" y="2554427"/>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00"/>
                </a:solidFill>
                <a:latin typeface="微软雅黑" panose="020B0503020204020204" pitchFamily="34" charset="-122"/>
                <a:ea typeface="微软雅黑" panose="020B0503020204020204" pitchFamily="34" charset="-122"/>
              </a:rPr>
              <a:t>2</a:t>
            </a:r>
          </a:p>
        </p:txBody>
      </p:sp>
      <p:sp>
        <p:nvSpPr>
          <p:cNvPr id="5155" name="矩形 37"/>
          <p:cNvSpPr>
            <a:spLocks noChangeArrowheads="1"/>
          </p:cNvSpPr>
          <p:nvPr/>
        </p:nvSpPr>
        <p:spPr bwMode="auto">
          <a:xfrm>
            <a:off x="4481513" y="2570175"/>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00"/>
                </a:solidFill>
                <a:latin typeface="微软雅黑" panose="020B0503020204020204" pitchFamily="34" charset="-122"/>
                <a:ea typeface="微软雅黑" panose="020B0503020204020204" pitchFamily="34" charset="-122"/>
              </a:rPr>
              <a:t>3</a:t>
            </a:r>
          </a:p>
        </p:txBody>
      </p:sp>
      <p:sp>
        <p:nvSpPr>
          <p:cNvPr id="5156" name="矩形 38"/>
          <p:cNvSpPr>
            <a:spLocks noChangeArrowheads="1"/>
          </p:cNvSpPr>
          <p:nvPr/>
        </p:nvSpPr>
        <p:spPr bwMode="auto">
          <a:xfrm>
            <a:off x="2184400" y="2554427"/>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00"/>
                </a:solidFill>
                <a:latin typeface="微软雅黑" panose="020B0503020204020204" pitchFamily="34" charset="-122"/>
                <a:ea typeface="微软雅黑" panose="020B0503020204020204" pitchFamily="34" charset="-122"/>
              </a:rPr>
              <a:t>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4" grpId="0"/>
      <p:bldP spid="5155" grpId="0"/>
      <p:bldP spid="51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可选过程 1"/>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10243" name="副标题 2"/>
          <p:cNvSpPr txBox="1">
            <a:spLocks noChangeArrowheads="1"/>
          </p:cNvSpPr>
          <p:nvPr/>
        </p:nvSpPr>
        <p:spPr bwMode="auto">
          <a:xfrm>
            <a:off x="539750" y="908699"/>
            <a:ext cx="1093788" cy="557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探究二：</a:t>
            </a:r>
          </a:p>
        </p:txBody>
      </p:sp>
      <p:sp>
        <p:nvSpPr>
          <p:cNvPr id="10244" name="Text Box 7"/>
          <p:cNvSpPr txBox="1">
            <a:spLocks noChangeArrowheads="1"/>
          </p:cNvSpPr>
          <p:nvPr/>
        </p:nvSpPr>
        <p:spPr bwMode="auto">
          <a:xfrm>
            <a:off x="1955800" y="629947"/>
            <a:ext cx="5803900" cy="925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我们学过的图形中哪些是轴对称图形？有几条对称轴？做一做，填一填。</a:t>
            </a:r>
          </a:p>
        </p:txBody>
      </p:sp>
      <p:graphicFrame>
        <p:nvGraphicFramePr>
          <p:cNvPr id="13" name="表格 12"/>
          <p:cNvGraphicFramePr>
            <a:graphicFrameLocks noGrp="1"/>
          </p:cNvGraphicFramePr>
          <p:nvPr/>
        </p:nvGraphicFramePr>
        <p:xfrm>
          <a:off x="642938" y="1626835"/>
          <a:ext cx="8143874" cy="1476869"/>
        </p:xfrm>
        <a:graphic>
          <a:graphicData uri="http://schemas.openxmlformats.org/drawingml/2006/table">
            <a:tbl>
              <a:tblPr firstRow="1" bandRow="1">
                <a:tableStyleId>{D7AC3CCA-C797-4891-BE02-D94E43425B78}</a:tableStyleId>
              </a:tblPr>
              <a:tblGrid>
                <a:gridCol w="1473196">
                  <a:extLst>
                    <a:ext uri="{9D8B030D-6E8A-4147-A177-3AD203B41FA5}">
                      <a16:colId xmlns:a16="http://schemas.microsoft.com/office/drawing/2014/main" val="20000"/>
                    </a:ext>
                  </a:extLst>
                </a:gridCol>
                <a:gridCol w="922652">
                  <a:extLst>
                    <a:ext uri="{9D8B030D-6E8A-4147-A177-3AD203B41FA5}">
                      <a16:colId xmlns:a16="http://schemas.microsoft.com/office/drawing/2014/main" val="20001"/>
                    </a:ext>
                  </a:extLst>
                </a:gridCol>
                <a:gridCol w="1025710">
                  <a:extLst>
                    <a:ext uri="{9D8B030D-6E8A-4147-A177-3AD203B41FA5}">
                      <a16:colId xmlns:a16="http://schemas.microsoft.com/office/drawing/2014/main" val="20002"/>
                    </a:ext>
                  </a:extLst>
                </a:gridCol>
                <a:gridCol w="1438906">
                  <a:extLst>
                    <a:ext uri="{9D8B030D-6E8A-4147-A177-3AD203B41FA5}">
                      <a16:colId xmlns:a16="http://schemas.microsoft.com/office/drawing/2014/main" val="20003"/>
                    </a:ext>
                  </a:extLst>
                </a:gridCol>
                <a:gridCol w="956589">
                  <a:extLst>
                    <a:ext uri="{9D8B030D-6E8A-4147-A177-3AD203B41FA5}">
                      <a16:colId xmlns:a16="http://schemas.microsoft.com/office/drawing/2014/main" val="20004"/>
                    </a:ext>
                  </a:extLst>
                </a:gridCol>
                <a:gridCol w="1300476">
                  <a:extLst>
                    <a:ext uri="{9D8B030D-6E8A-4147-A177-3AD203B41FA5}">
                      <a16:colId xmlns:a16="http://schemas.microsoft.com/office/drawing/2014/main" val="20005"/>
                    </a:ext>
                  </a:extLst>
                </a:gridCol>
                <a:gridCol w="1026345">
                  <a:extLst>
                    <a:ext uri="{9D8B030D-6E8A-4147-A177-3AD203B41FA5}">
                      <a16:colId xmlns:a16="http://schemas.microsoft.com/office/drawing/2014/main" val="20006"/>
                    </a:ext>
                  </a:extLst>
                </a:gridCol>
              </a:tblGrid>
              <a:tr h="639350">
                <a:tc>
                  <a:txBody>
                    <a:bodyPr/>
                    <a:lstStyle/>
                    <a:p>
                      <a:pPr algn="ctr"/>
                      <a:r>
                        <a:rPr lang="zh-CN" altLang="en-US" sz="1800" dirty="0" smtClean="0"/>
                        <a:t>图形</a:t>
                      </a:r>
                    </a:p>
                    <a:p>
                      <a:pPr algn="ctr"/>
                      <a:r>
                        <a:rPr lang="zh-CN" altLang="en-US" sz="1800" dirty="0" smtClean="0"/>
                        <a:t>名称</a:t>
                      </a:r>
                    </a:p>
                  </a:txBody>
                  <a:tcPr marT="45355" marB="45355" anchor="ctr">
                    <a:noFill/>
                  </a:tcPr>
                </a:tc>
                <a:tc>
                  <a:txBody>
                    <a:bodyPr/>
                    <a:lstStyle/>
                    <a:p>
                      <a:pPr algn="ctr"/>
                      <a:r>
                        <a:rPr lang="zh-CN" altLang="en-US" sz="1800" dirty="0" smtClean="0"/>
                        <a:t>正方形</a:t>
                      </a:r>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a:p>
                  </a:txBody>
                  <a:tcPr marT="45355" marB="45355" anchor="ctr">
                    <a:noFill/>
                  </a:tcPr>
                </a:tc>
                <a:tc>
                  <a:txBody>
                    <a:bodyPr/>
                    <a:lstStyle/>
                    <a:p>
                      <a:pPr algn="ctr"/>
                      <a:endParaRPr lang="zh-CN" altLang="en-US" sz="1800" dirty="0"/>
                    </a:p>
                  </a:txBody>
                  <a:tcPr marT="45355" marB="45355" anchor="ctr">
                    <a:noFill/>
                  </a:tcPr>
                </a:tc>
                <a:extLst>
                  <a:ext uri="{0D108BD9-81ED-4DB2-BD59-A6C34878D82A}">
                    <a16:rowId xmlns:a16="http://schemas.microsoft.com/office/drawing/2014/main" val="10000"/>
                  </a:ext>
                </a:extLst>
              </a:tr>
              <a:tr h="837519">
                <a:tc>
                  <a:txBody>
                    <a:bodyPr/>
                    <a:lstStyle/>
                    <a:p>
                      <a:r>
                        <a:rPr lang="zh-CN" altLang="en-US" sz="1600" dirty="0" smtClean="0"/>
                        <a:t>有几条对称轴</a:t>
                      </a:r>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tc>
                  <a:txBody>
                    <a:bodyPr/>
                    <a:lstStyle/>
                    <a:p>
                      <a:pPr algn="ctr"/>
                      <a:endParaRPr lang="zh-CN" altLang="en-US" sz="1800" dirty="0"/>
                    </a:p>
                  </a:txBody>
                  <a:tcPr marT="45355" marB="45355" anchor="ctr">
                    <a:noFill/>
                  </a:tcPr>
                </a:tc>
                <a:extLst>
                  <a:ext uri="{0D108BD9-81ED-4DB2-BD59-A6C34878D82A}">
                    <a16:rowId xmlns:a16="http://schemas.microsoft.com/office/drawing/2014/main" val="10001"/>
                  </a:ext>
                </a:extLst>
              </a:tr>
            </a:tbl>
          </a:graphicData>
        </a:graphic>
      </p:graphicFrame>
      <p:sp>
        <p:nvSpPr>
          <p:cNvPr id="10271" name="矩形 34"/>
          <p:cNvSpPr>
            <a:spLocks noChangeArrowheads="1"/>
          </p:cNvSpPr>
          <p:nvPr/>
        </p:nvSpPr>
        <p:spPr bwMode="auto">
          <a:xfrm>
            <a:off x="2981330" y="1735498"/>
            <a:ext cx="877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latin typeface="微软雅黑" panose="020B0503020204020204" pitchFamily="34" charset="-122"/>
                <a:ea typeface="微软雅黑" panose="020B0503020204020204" pitchFamily="34" charset="-122"/>
              </a:rPr>
              <a:t>长方形</a:t>
            </a:r>
          </a:p>
        </p:txBody>
      </p:sp>
      <p:sp>
        <p:nvSpPr>
          <p:cNvPr id="10272" name="矩形 35"/>
          <p:cNvSpPr>
            <a:spLocks noChangeArrowheads="1"/>
          </p:cNvSpPr>
          <p:nvPr/>
        </p:nvSpPr>
        <p:spPr bwMode="auto">
          <a:xfrm>
            <a:off x="4037018" y="1735498"/>
            <a:ext cx="15700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anose="020B0503020204020204" pitchFamily="34" charset="-122"/>
                <a:ea typeface="微软雅黑" panose="020B0503020204020204" pitchFamily="34" charset="-122"/>
              </a:rPr>
              <a:t>等边三角形</a:t>
            </a:r>
          </a:p>
        </p:txBody>
      </p:sp>
      <p:sp>
        <p:nvSpPr>
          <p:cNvPr id="10273" name="矩形 36"/>
          <p:cNvSpPr>
            <a:spLocks noChangeArrowheads="1"/>
          </p:cNvSpPr>
          <p:nvPr/>
        </p:nvSpPr>
        <p:spPr bwMode="auto">
          <a:xfrm>
            <a:off x="3286125" y="2554427"/>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00"/>
                </a:solidFill>
                <a:latin typeface="微软雅黑" panose="020B0503020204020204" pitchFamily="34" charset="-122"/>
                <a:ea typeface="微软雅黑" panose="020B0503020204020204" pitchFamily="34" charset="-122"/>
              </a:rPr>
              <a:t>2</a:t>
            </a:r>
          </a:p>
        </p:txBody>
      </p:sp>
      <p:sp>
        <p:nvSpPr>
          <p:cNvPr id="10274" name="矩形 37"/>
          <p:cNvSpPr>
            <a:spLocks noChangeArrowheads="1"/>
          </p:cNvSpPr>
          <p:nvPr/>
        </p:nvSpPr>
        <p:spPr bwMode="auto">
          <a:xfrm>
            <a:off x="4481513" y="2570175"/>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00"/>
                </a:solidFill>
                <a:latin typeface="微软雅黑" panose="020B0503020204020204" pitchFamily="34" charset="-122"/>
                <a:ea typeface="微软雅黑" panose="020B0503020204020204" pitchFamily="34" charset="-122"/>
              </a:rPr>
              <a:t>3</a:t>
            </a:r>
          </a:p>
        </p:txBody>
      </p:sp>
      <p:sp>
        <p:nvSpPr>
          <p:cNvPr id="10275" name="矩形 38"/>
          <p:cNvSpPr>
            <a:spLocks noChangeArrowheads="1"/>
          </p:cNvSpPr>
          <p:nvPr/>
        </p:nvSpPr>
        <p:spPr bwMode="auto">
          <a:xfrm>
            <a:off x="2184400" y="2554427"/>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00"/>
                </a:solidFill>
                <a:latin typeface="微软雅黑" panose="020B0503020204020204" pitchFamily="34" charset="-122"/>
                <a:ea typeface="微软雅黑" panose="020B0503020204020204" pitchFamily="34" charset="-122"/>
              </a:rPr>
              <a:t>4</a:t>
            </a:r>
          </a:p>
        </p:txBody>
      </p:sp>
      <p:grpSp>
        <p:nvGrpSpPr>
          <p:cNvPr id="3" name="组合 13"/>
          <p:cNvGrpSpPr/>
          <p:nvPr/>
        </p:nvGrpSpPr>
        <p:grpSpPr bwMode="auto">
          <a:xfrm>
            <a:off x="1189043" y="3554467"/>
            <a:ext cx="1590675" cy="697663"/>
            <a:chOff x="2410313" y="3168132"/>
            <a:chExt cx="4345372" cy="1913774"/>
          </a:xfrm>
        </p:grpSpPr>
        <p:sp>
          <p:nvSpPr>
            <p:cNvPr id="7" name="Oval 3"/>
            <p:cNvSpPr>
              <a:spLocks noChangeArrowheads="1"/>
            </p:cNvSpPr>
            <p:nvPr/>
          </p:nvSpPr>
          <p:spPr bwMode="auto">
            <a:xfrm>
              <a:off x="3151887" y="3168132"/>
              <a:ext cx="2844874" cy="1913774"/>
            </a:xfrm>
            <a:prstGeom prst="trapezoid">
              <a:avLst/>
            </a:prstGeom>
            <a:solidFill>
              <a:srgbClr val="99CCFF"/>
            </a:solidFill>
            <a:ln w="25400" algn="ctr">
              <a:solidFill>
                <a:srgbClr val="0000FF"/>
              </a:solidFill>
              <a:round/>
            </a:ln>
            <a:effectLst>
              <a:outerShdw dist="107763" dir="18900000" algn="ctr" rotWithShape="0">
                <a:schemeClr val="bg2">
                  <a:alpha val="50000"/>
                </a:schemeClr>
              </a:outerShdw>
            </a:effectLst>
          </p:spPr>
          <p:txBody>
            <a:bodyPr wrap="none" lIns="90000" tIns="46800" rIns="90000" bIns="46800" anchor="ctr"/>
            <a:lstStyle/>
            <a:p>
              <a:pPr algn="ctr">
                <a:spcBef>
                  <a:spcPct val="50000"/>
                </a:spcBef>
                <a:defRPr/>
              </a:pPr>
              <a:endParaRPr kumimoji="1" lang="zh-CN" altLang="en-US" b="1">
                <a:latin typeface="微软雅黑" panose="020B0503020204020204" pitchFamily="34" charset="-122"/>
                <a:ea typeface="微软雅黑" panose="020B0503020204020204" pitchFamily="34" charset="-122"/>
              </a:endParaRPr>
            </a:p>
          </p:txBody>
        </p:sp>
        <p:sp>
          <p:nvSpPr>
            <p:cNvPr id="8" name="Line 20"/>
            <p:cNvSpPr>
              <a:spLocks noChangeShapeType="1"/>
            </p:cNvSpPr>
            <p:nvPr/>
          </p:nvSpPr>
          <p:spPr bwMode="auto">
            <a:xfrm>
              <a:off x="2410313" y="3783079"/>
              <a:ext cx="4345372" cy="79456"/>
            </a:xfrm>
            <a:prstGeom prst="line">
              <a:avLst/>
            </a:prstGeom>
            <a:noFill/>
            <a:ln w="25400">
              <a:solidFill>
                <a:srgbClr val="0000FF"/>
              </a:solidFill>
              <a:prstDash val="sysDash"/>
              <a:round/>
            </a:ln>
            <a:scene3d>
              <a:camera prst="orthographicFront">
                <a:rot lat="0" lon="0" rev="54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grpSp>
      <p:grpSp>
        <p:nvGrpSpPr>
          <p:cNvPr id="4" name="组合 19"/>
          <p:cNvGrpSpPr/>
          <p:nvPr/>
        </p:nvGrpSpPr>
        <p:grpSpPr bwMode="auto">
          <a:xfrm>
            <a:off x="3606800" y="3472574"/>
            <a:ext cx="1536700" cy="861449"/>
            <a:chOff x="2349476" y="2694960"/>
            <a:chExt cx="4345372" cy="2447569"/>
          </a:xfrm>
        </p:grpSpPr>
        <p:sp>
          <p:nvSpPr>
            <p:cNvPr id="10291" name="Oval 3"/>
            <p:cNvSpPr>
              <a:spLocks noChangeArrowheads="1"/>
            </p:cNvSpPr>
            <p:nvPr/>
          </p:nvSpPr>
          <p:spPr bwMode="auto">
            <a:xfrm>
              <a:off x="3566002" y="2694960"/>
              <a:ext cx="1921301" cy="2447569"/>
            </a:xfrm>
            <a:prstGeom prst="triangle">
              <a:avLst>
                <a:gd name="adj" fmla="val 50000"/>
              </a:avLst>
            </a:prstGeom>
            <a:solidFill>
              <a:srgbClr val="99CCFF"/>
            </a:solidFill>
            <a:ln w="25400" algn="ctr">
              <a:solidFill>
                <a:srgbClr val="0000FF"/>
              </a:solidFill>
              <a:round/>
            </a:ln>
            <a:effectLst>
              <a:outerShdw dist="107763" dir="18900000" algn="ctr" rotWithShape="0">
                <a:schemeClr val="bg2">
                  <a:alpha val="50000"/>
                </a:schemeClr>
              </a:outerShdw>
            </a:effectLst>
          </p:spPr>
          <p:txBody>
            <a:bodyPr wrap="none" lIns="90000" tIns="46800" rIns="90000" bIns="46800" anchor="ctr"/>
            <a:lstStyle/>
            <a:p>
              <a:pPr algn="ctr">
                <a:spcBef>
                  <a:spcPct val="50000"/>
                </a:spcBef>
              </a:pPr>
              <a:endParaRPr kumimoji="1" lang="zh-CN" altLang="en-US" b="1">
                <a:latin typeface="微软雅黑" panose="020B0503020204020204" pitchFamily="34" charset="-122"/>
                <a:ea typeface="微软雅黑" panose="020B0503020204020204" pitchFamily="34" charset="-122"/>
              </a:endParaRPr>
            </a:p>
          </p:txBody>
        </p:sp>
        <p:sp>
          <p:nvSpPr>
            <p:cNvPr id="11" name="Line 20"/>
            <p:cNvSpPr>
              <a:spLocks noChangeShapeType="1"/>
            </p:cNvSpPr>
            <p:nvPr/>
          </p:nvSpPr>
          <p:spPr bwMode="auto">
            <a:xfrm>
              <a:off x="2349476" y="3783079"/>
              <a:ext cx="4345372" cy="79456"/>
            </a:xfrm>
            <a:prstGeom prst="line">
              <a:avLst/>
            </a:prstGeom>
            <a:noFill/>
            <a:ln w="25400">
              <a:solidFill>
                <a:srgbClr val="0000FF"/>
              </a:solidFill>
              <a:prstDash val="sysDash"/>
              <a:round/>
            </a:ln>
            <a:scene3d>
              <a:camera prst="orthographicFront">
                <a:rot lat="0" lon="0" rev="54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grpSp>
      <p:grpSp>
        <p:nvGrpSpPr>
          <p:cNvPr id="5" name="组合 23"/>
          <p:cNvGrpSpPr/>
          <p:nvPr/>
        </p:nvGrpSpPr>
        <p:grpSpPr bwMode="auto">
          <a:xfrm>
            <a:off x="6451602" y="3417452"/>
            <a:ext cx="968375" cy="787431"/>
            <a:chOff x="2556467" y="2000241"/>
            <a:chExt cx="4384611" cy="3600450"/>
          </a:xfrm>
        </p:grpSpPr>
        <p:sp>
          <p:nvSpPr>
            <p:cNvPr id="10286" name="Oval 3"/>
            <p:cNvSpPr>
              <a:spLocks noChangeArrowheads="1"/>
            </p:cNvSpPr>
            <p:nvPr/>
          </p:nvSpPr>
          <p:spPr bwMode="auto">
            <a:xfrm rot="5400000">
              <a:off x="2973706" y="1999899"/>
              <a:ext cx="3600450" cy="3601134"/>
            </a:xfrm>
            <a:prstGeom prst="ellipse">
              <a:avLst/>
            </a:prstGeom>
            <a:solidFill>
              <a:srgbClr val="99CCFF"/>
            </a:solidFill>
            <a:ln w="25400" algn="ctr">
              <a:solidFill>
                <a:srgbClr val="0000FF"/>
              </a:solidFill>
              <a:round/>
            </a:ln>
            <a:effectLst>
              <a:outerShdw dist="107763" dir="18900000" algn="ctr" rotWithShape="0">
                <a:schemeClr val="bg2">
                  <a:alpha val="50000"/>
                </a:schemeClr>
              </a:outerShdw>
            </a:effectLst>
          </p:spPr>
          <p:txBody>
            <a:bodyPr wrap="none" lIns="90000" tIns="46800" rIns="90000" bIns="46800" anchor="ctr"/>
            <a:lstStyle/>
            <a:p>
              <a:pPr algn="ctr">
                <a:spcBef>
                  <a:spcPct val="50000"/>
                </a:spcBef>
              </a:pPr>
              <a:endParaRPr kumimoji="1" lang="zh-CN" altLang="en-US" b="1">
                <a:latin typeface="微软雅黑" panose="020B0503020204020204" pitchFamily="34" charset="-122"/>
                <a:ea typeface="微软雅黑" panose="020B0503020204020204" pitchFamily="34" charset="-122"/>
              </a:endParaRPr>
            </a:p>
          </p:txBody>
        </p:sp>
        <p:sp>
          <p:nvSpPr>
            <p:cNvPr id="10287" name="Line 20"/>
            <p:cNvSpPr>
              <a:spLocks noChangeShapeType="1"/>
            </p:cNvSpPr>
            <p:nvPr/>
          </p:nvSpPr>
          <p:spPr bwMode="auto">
            <a:xfrm>
              <a:off x="2556467" y="3783088"/>
              <a:ext cx="4345372" cy="79456"/>
            </a:xfrm>
            <a:prstGeom prst="line">
              <a:avLst/>
            </a:prstGeom>
            <a:noFill/>
            <a:ln w="25400">
              <a:solidFill>
                <a:srgbClr val="0000FF"/>
              </a:solidFill>
              <a:prstDash val="sysDash"/>
              <a:round/>
            </a:ln>
            <a:extLst>
              <a:ext uri="{909E8E84-426E-40DD-AFC4-6F175D3DCCD1}">
                <a14:hiddenFill xmlns:a14="http://schemas.microsoft.com/office/drawing/2010/main">
                  <a:noFill/>
                </a14:hiddenFill>
              </a:ext>
            </a:extLst>
          </p:spPr>
          <p:txBody>
            <a:bodyPr/>
            <a:lstStyle/>
            <a:p>
              <a:endParaRPr lang="zh-CN" altLang="en-US"/>
            </a:p>
          </p:txBody>
        </p:sp>
        <p:sp>
          <p:nvSpPr>
            <p:cNvPr id="30" name="Line 20"/>
            <p:cNvSpPr>
              <a:spLocks noChangeShapeType="1"/>
            </p:cNvSpPr>
            <p:nvPr/>
          </p:nvSpPr>
          <p:spPr bwMode="auto">
            <a:xfrm>
              <a:off x="2556467" y="3783088"/>
              <a:ext cx="4345372" cy="79456"/>
            </a:xfrm>
            <a:prstGeom prst="line">
              <a:avLst/>
            </a:prstGeom>
            <a:noFill/>
            <a:ln w="25400">
              <a:solidFill>
                <a:srgbClr val="0000FF"/>
              </a:solidFill>
              <a:prstDash val="sysDash"/>
              <a:round/>
            </a:ln>
            <a:scene3d>
              <a:camera prst="orthographicFront">
                <a:rot lat="0" lon="0" rev="54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sp>
          <p:nvSpPr>
            <p:cNvPr id="31" name="Line 20"/>
            <p:cNvSpPr>
              <a:spLocks noChangeShapeType="1"/>
            </p:cNvSpPr>
            <p:nvPr/>
          </p:nvSpPr>
          <p:spPr bwMode="auto">
            <a:xfrm>
              <a:off x="2595706" y="3797248"/>
              <a:ext cx="4345372" cy="79456"/>
            </a:xfrm>
            <a:prstGeom prst="line">
              <a:avLst/>
            </a:prstGeom>
            <a:noFill/>
            <a:ln w="25400">
              <a:solidFill>
                <a:srgbClr val="0000FF"/>
              </a:solidFill>
              <a:prstDash val="sysDash"/>
              <a:round/>
            </a:ln>
            <a:scene3d>
              <a:camera prst="orthographicFront">
                <a:rot lat="0" lon="0" rev="27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sp>
          <p:nvSpPr>
            <p:cNvPr id="32" name="Line 20"/>
            <p:cNvSpPr>
              <a:spLocks noChangeShapeType="1"/>
            </p:cNvSpPr>
            <p:nvPr/>
          </p:nvSpPr>
          <p:spPr bwMode="auto">
            <a:xfrm>
              <a:off x="2556467" y="3862544"/>
              <a:ext cx="4345372" cy="79456"/>
            </a:xfrm>
            <a:prstGeom prst="line">
              <a:avLst/>
            </a:prstGeom>
            <a:noFill/>
            <a:ln w="25400">
              <a:solidFill>
                <a:srgbClr val="0000FF"/>
              </a:solidFill>
              <a:prstDash val="sysDash"/>
              <a:round/>
            </a:ln>
            <a:scene3d>
              <a:camera prst="orthographicFront">
                <a:rot lat="0" lon="0" rev="81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grpSp>
      <p:sp>
        <p:nvSpPr>
          <p:cNvPr id="6187" name="TextBox 44"/>
          <p:cNvSpPr txBox="1">
            <a:spLocks noChangeArrowheads="1"/>
          </p:cNvSpPr>
          <p:nvPr/>
        </p:nvSpPr>
        <p:spPr bwMode="auto">
          <a:xfrm>
            <a:off x="1536705" y="4477334"/>
            <a:ext cx="7250113" cy="369332"/>
          </a:xfrm>
          <a:prstGeom prst="rect">
            <a:avLst/>
          </a:prstGeom>
          <a:solidFill>
            <a:schemeClr val="bg1">
              <a:alpha val="65097"/>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dirty="0">
                <a:solidFill>
                  <a:srgbClr val="C00000"/>
                </a:solidFill>
                <a:latin typeface="微软雅黑" panose="020B0503020204020204" pitchFamily="34" charset="-122"/>
                <a:ea typeface="微软雅黑" panose="020B0503020204020204" pitchFamily="34" charset="-122"/>
              </a:rPr>
              <a:t>圆是轴对称图形，直径所在的直线是圆的对称轴。圆有无数条对称轴。</a:t>
            </a:r>
          </a:p>
        </p:txBody>
      </p:sp>
      <p:sp>
        <p:nvSpPr>
          <p:cNvPr id="10280" name="矩形 32"/>
          <p:cNvSpPr>
            <a:spLocks noChangeArrowheads="1"/>
          </p:cNvSpPr>
          <p:nvPr/>
        </p:nvSpPr>
        <p:spPr bwMode="auto">
          <a:xfrm>
            <a:off x="5430843" y="1733924"/>
            <a:ext cx="11017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anose="020B0503020204020204" pitchFamily="34" charset="-122"/>
                <a:ea typeface="微软雅黑" panose="020B0503020204020204" pitchFamily="34" charset="-122"/>
              </a:rPr>
              <a:t>等腰梯形</a:t>
            </a:r>
          </a:p>
        </p:txBody>
      </p:sp>
      <p:sp>
        <p:nvSpPr>
          <p:cNvPr id="10281" name="矩形 39"/>
          <p:cNvSpPr>
            <a:spLocks noChangeArrowheads="1"/>
          </p:cNvSpPr>
          <p:nvPr/>
        </p:nvSpPr>
        <p:spPr bwMode="auto">
          <a:xfrm>
            <a:off x="6486530" y="1735498"/>
            <a:ext cx="14319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anose="020B0503020204020204" pitchFamily="34" charset="-122"/>
                <a:ea typeface="微软雅黑" panose="020B0503020204020204" pitchFamily="34" charset="-122"/>
              </a:rPr>
              <a:t>等腰三角形</a:t>
            </a:r>
          </a:p>
        </p:txBody>
      </p:sp>
      <p:sp>
        <p:nvSpPr>
          <p:cNvPr id="22" name="矩形 41"/>
          <p:cNvSpPr>
            <a:spLocks noChangeArrowheads="1"/>
          </p:cNvSpPr>
          <p:nvPr/>
        </p:nvSpPr>
        <p:spPr bwMode="auto">
          <a:xfrm>
            <a:off x="6772275" y="2601672"/>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00"/>
                </a:solidFill>
                <a:latin typeface="微软雅黑" panose="020B0503020204020204" pitchFamily="34" charset="-122"/>
                <a:ea typeface="微软雅黑" panose="020B0503020204020204" pitchFamily="34" charset="-122"/>
              </a:rPr>
              <a:t>1</a:t>
            </a:r>
          </a:p>
        </p:txBody>
      </p:sp>
      <p:sp>
        <p:nvSpPr>
          <p:cNvPr id="24" name="矩形 42"/>
          <p:cNvSpPr>
            <a:spLocks noChangeArrowheads="1"/>
          </p:cNvSpPr>
          <p:nvPr/>
        </p:nvSpPr>
        <p:spPr bwMode="auto">
          <a:xfrm>
            <a:off x="7886705" y="2615847"/>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solidFill>
                  <a:srgbClr val="FF0000"/>
                </a:solidFill>
                <a:latin typeface="微软雅黑" panose="020B0503020204020204" pitchFamily="34" charset="-122"/>
                <a:ea typeface="微软雅黑" panose="020B0503020204020204" pitchFamily="34" charset="-122"/>
              </a:rPr>
              <a:t>无数</a:t>
            </a:r>
          </a:p>
        </p:txBody>
      </p:sp>
      <p:sp>
        <p:nvSpPr>
          <p:cNvPr id="26" name="矩形 43"/>
          <p:cNvSpPr>
            <a:spLocks noChangeArrowheads="1"/>
          </p:cNvSpPr>
          <p:nvPr/>
        </p:nvSpPr>
        <p:spPr bwMode="auto">
          <a:xfrm>
            <a:off x="5670550" y="2601672"/>
            <a:ext cx="3193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a:solidFill>
                  <a:srgbClr val="FF0000"/>
                </a:solidFill>
                <a:latin typeface="微软雅黑" panose="020B0503020204020204" pitchFamily="34" charset="-122"/>
                <a:ea typeface="微软雅黑" panose="020B0503020204020204" pitchFamily="34" charset="-122"/>
              </a:rPr>
              <a:t>1</a:t>
            </a:r>
          </a:p>
        </p:txBody>
      </p:sp>
      <p:sp>
        <p:nvSpPr>
          <p:cNvPr id="10285" name="矩形 39"/>
          <p:cNvSpPr>
            <a:spLocks noChangeArrowheads="1"/>
          </p:cNvSpPr>
          <p:nvPr/>
        </p:nvSpPr>
        <p:spPr bwMode="auto">
          <a:xfrm>
            <a:off x="7918455" y="1735498"/>
            <a:ext cx="5048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a:latin typeface="微软雅黑" panose="020B0503020204020204" pitchFamily="34" charset="-122"/>
                <a:ea typeface="微软雅黑" panose="020B0503020204020204" pitchFamily="34" charset="-122"/>
              </a:rPr>
              <a:t>圆</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7" grpId="0" bldLvl="0" animBg="1"/>
      <p:bldP spid="22" grpId="0"/>
      <p:bldP spid="24" grpId="0"/>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流程图: 可选过程 3"/>
          <p:cNvSpPr/>
          <p:nvPr/>
        </p:nvSpPr>
        <p:spPr>
          <a:xfrm>
            <a:off x="290261" y="201526"/>
            <a:ext cx="1342581" cy="427958"/>
          </a:xfrm>
          <a:prstGeom prst="flowChartAlternateProcess">
            <a:avLst/>
          </a:prstGeom>
          <a:solidFill>
            <a:srgbClr val="7CD52B"/>
          </a:solidFill>
          <a:effectLst>
            <a:outerShdw blurRad="40000" dist="23000" dir="5400000" rotWithShape="0">
              <a:srgbClr val="000000">
                <a:alpha val="35000"/>
              </a:srgbClr>
            </a:outerShdw>
            <a:reflection blurRad="6350" stA="50000" endA="300" endPos="55000" dir="5400000" sy="-100000" algn="bl" rotWithShape="0"/>
            <a:softEdge rad="63500"/>
          </a:effectLst>
        </p:spPr>
        <p:style>
          <a:lnRef idx="1">
            <a:schemeClr val="accent5"/>
          </a:lnRef>
          <a:fillRef idx="3">
            <a:schemeClr val="accent5"/>
          </a:fillRef>
          <a:effectRef idx="2">
            <a:schemeClr val="accent5"/>
          </a:effectRef>
          <a:fontRef idx="minor">
            <a:schemeClr val="lt1"/>
          </a:fontRef>
        </p:style>
        <p:txBody>
          <a:bodyPr lIns="44924" tIns="22462" rIns="44924" bIns="22462" anchor="ctr"/>
          <a:lstStyle/>
          <a:p>
            <a:pPr algn="ctr" fontAlgn="auto">
              <a:lnSpc>
                <a:spcPct val="150000"/>
              </a:lnSpc>
              <a:defRPr/>
            </a:pPr>
            <a:r>
              <a:rPr lang="zh-CN" altLang="en-US" sz="1600" b="1" noProof="1">
                <a:solidFill>
                  <a:schemeClr val="bg1"/>
                </a:solidFill>
                <a:latin typeface="微软雅黑" panose="020B0503020204020204" pitchFamily="34" charset="-122"/>
                <a:ea typeface="微软雅黑" panose="020B0503020204020204" pitchFamily="34" charset="-122"/>
              </a:rPr>
              <a:t>探究新知</a:t>
            </a:r>
          </a:p>
        </p:txBody>
      </p:sp>
      <p:sp>
        <p:nvSpPr>
          <p:cNvPr id="11267" name="副标题 2"/>
          <p:cNvSpPr txBox="1">
            <a:spLocks noChangeArrowheads="1"/>
          </p:cNvSpPr>
          <p:nvPr/>
        </p:nvSpPr>
        <p:spPr bwMode="auto">
          <a:xfrm>
            <a:off x="539750" y="908699"/>
            <a:ext cx="1093788" cy="557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1875" tIns="40938" rIns="81875" bIns="40938"/>
          <a:lstStyle>
            <a:lvl1pPr defTabSz="819150" eaLnBrk="0" hangingPunct="0">
              <a:defRPr>
                <a:solidFill>
                  <a:schemeClr val="tx1"/>
                </a:solidFill>
                <a:latin typeface="Calibri" panose="020F0502020204030204" pitchFamily="34" charset="0"/>
                <a:ea typeface="宋体" panose="02010600030101010101" pitchFamily="2" charset="-122"/>
              </a:defRPr>
            </a:lvl1pPr>
            <a:lvl2pPr marL="742950" indent="-285750" defTabSz="819150" eaLnBrk="0" hangingPunct="0">
              <a:defRPr>
                <a:solidFill>
                  <a:schemeClr val="tx1"/>
                </a:solidFill>
                <a:latin typeface="Calibri" panose="020F0502020204030204" pitchFamily="34" charset="0"/>
                <a:ea typeface="宋体" panose="02010600030101010101" pitchFamily="2" charset="-122"/>
              </a:defRPr>
            </a:lvl2pPr>
            <a:lvl3pPr marL="1143000" indent="-228600" defTabSz="819150" eaLnBrk="0" hangingPunct="0">
              <a:defRPr>
                <a:solidFill>
                  <a:schemeClr val="tx1"/>
                </a:solidFill>
                <a:latin typeface="Calibri" panose="020F0502020204030204" pitchFamily="34" charset="0"/>
                <a:ea typeface="宋体" panose="02010600030101010101" pitchFamily="2" charset="-122"/>
              </a:defRPr>
            </a:lvl3pPr>
            <a:lvl4pPr marL="1600200" indent="-228600" defTabSz="819150" eaLnBrk="0" hangingPunct="0">
              <a:defRPr>
                <a:solidFill>
                  <a:schemeClr val="tx1"/>
                </a:solidFill>
                <a:latin typeface="Calibri" panose="020F0502020204030204" pitchFamily="34" charset="0"/>
                <a:ea typeface="宋体" panose="02010600030101010101" pitchFamily="2" charset="-122"/>
              </a:defRPr>
            </a:lvl4pPr>
            <a:lvl5pPr marL="2057400" indent="-228600" defTabSz="819150" eaLnBrk="0" hangingPunct="0">
              <a:defRPr>
                <a:solidFill>
                  <a:schemeClr val="tx1"/>
                </a:solidFill>
                <a:latin typeface="Calibri" panose="020F0502020204030204" pitchFamily="34" charset="0"/>
                <a:ea typeface="宋体" panose="02010600030101010101" pitchFamily="2" charset="-122"/>
              </a:defRPr>
            </a:lvl5pPr>
            <a:lvl6pPr marL="25146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81915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a:latin typeface="微软雅黑" panose="020B0503020204020204" pitchFamily="34" charset="-122"/>
                <a:ea typeface="微软雅黑" panose="020B0503020204020204" pitchFamily="34" charset="-122"/>
              </a:rPr>
              <a:t>探究三：</a:t>
            </a:r>
          </a:p>
        </p:txBody>
      </p:sp>
      <p:grpSp>
        <p:nvGrpSpPr>
          <p:cNvPr id="2" name="组合 31"/>
          <p:cNvGrpSpPr/>
          <p:nvPr/>
        </p:nvGrpSpPr>
        <p:grpSpPr bwMode="auto">
          <a:xfrm>
            <a:off x="1765300" y="1445724"/>
            <a:ext cx="1460500" cy="1431550"/>
            <a:chOff x="2928927" y="2000241"/>
            <a:chExt cx="3643338" cy="3600450"/>
          </a:xfrm>
        </p:grpSpPr>
        <p:sp>
          <p:nvSpPr>
            <p:cNvPr id="11285" name="Oval 3"/>
            <p:cNvSpPr>
              <a:spLocks noChangeArrowheads="1"/>
            </p:cNvSpPr>
            <p:nvPr/>
          </p:nvSpPr>
          <p:spPr bwMode="auto">
            <a:xfrm rot="5400000">
              <a:off x="2970173" y="2002558"/>
              <a:ext cx="3600450" cy="3595816"/>
            </a:xfrm>
            <a:prstGeom prst="ellipse">
              <a:avLst/>
            </a:prstGeom>
            <a:solidFill>
              <a:srgbClr val="99CCFF"/>
            </a:solidFill>
            <a:ln w="25400" algn="ctr">
              <a:solidFill>
                <a:srgbClr val="0000FF"/>
              </a:solidFill>
              <a:round/>
            </a:ln>
            <a:effectLst>
              <a:outerShdw dist="107763" dir="18900000" algn="ctr" rotWithShape="0">
                <a:schemeClr val="bg2">
                  <a:alpha val="50000"/>
                </a:schemeClr>
              </a:outerShdw>
            </a:effectLst>
          </p:spPr>
          <p:txBody>
            <a:bodyPr wrap="none" lIns="90000" tIns="46800" rIns="90000" bIns="46800" anchor="ctr"/>
            <a:lstStyle/>
            <a:p>
              <a:pPr algn="ctr">
                <a:spcBef>
                  <a:spcPct val="50000"/>
                </a:spcBef>
              </a:pPr>
              <a:endParaRPr kumimoji="1" lang="zh-CN" altLang="en-US" b="1">
                <a:latin typeface="微软雅黑" panose="020B0503020204020204" pitchFamily="34" charset="-122"/>
                <a:ea typeface="微软雅黑" panose="020B0503020204020204" pitchFamily="34" charset="-122"/>
              </a:endParaRPr>
            </a:p>
          </p:txBody>
        </p:sp>
        <p:sp>
          <p:nvSpPr>
            <p:cNvPr id="11286" name="Line 20"/>
            <p:cNvSpPr>
              <a:spLocks noChangeShapeType="1"/>
            </p:cNvSpPr>
            <p:nvPr/>
          </p:nvSpPr>
          <p:spPr bwMode="auto">
            <a:xfrm>
              <a:off x="2928927" y="3786190"/>
              <a:ext cx="3643338" cy="14276"/>
            </a:xfrm>
            <a:prstGeom prst="line">
              <a:avLst/>
            </a:prstGeom>
            <a:noFill/>
            <a:ln w="25400">
              <a:solidFill>
                <a:srgbClr val="0000FF"/>
              </a:solidFill>
              <a:prstDash val="sysDash"/>
              <a:round/>
            </a:ln>
            <a:extLst>
              <a:ext uri="{909E8E84-426E-40DD-AFC4-6F175D3DCCD1}">
                <a14:hiddenFill xmlns:a14="http://schemas.microsoft.com/office/drawing/2010/main">
                  <a:noFill/>
                </a14:hiddenFill>
              </a:ext>
            </a:extLst>
          </p:spPr>
          <p:txBody>
            <a:bodyPr/>
            <a:lstStyle/>
            <a:p>
              <a:endParaRPr lang="zh-CN" altLang="en-US"/>
            </a:p>
          </p:txBody>
        </p:sp>
      </p:grpSp>
      <p:grpSp>
        <p:nvGrpSpPr>
          <p:cNvPr id="3" name="组合 41"/>
          <p:cNvGrpSpPr/>
          <p:nvPr/>
        </p:nvGrpSpPr>
        <p:grpSpPr bwMode="auto">
          <a:xfrm rot="10800000">
            <a:off x="4719642" y="1700852"/>
            <a:ext cx="1493837" cy="760659"/>
            <a:chOff x="-2538130" y="5327467"/>
            <a:chExt cx="3124202" cy="1605498"/>
          </a:xfrm>
        </p:grpSpPr>
        <p:cxnSp>
          <p:nvCxnSpPr>
            <p:cNvPr id="11282" name="直接连接符 42"/>
            <p:cNvCxnSpPr>
              <a:cxnSpLocks noChangeShapeType="1"/>
            </p:cNvCxnSpPr>
            <p:nvPr/>
          </p:nvCxnSpPr>
          <p:spPr bwMode="auto">
            <a:xfrm flipV="1">
              <a:off x="-2538130" y="5327467"/>
              <a:ext cx="3098799" cy="1366"/>
            </a:xfrm>
            <a:prstGeom prst="line">
              <a:avLst/>
            </a:prstGeom>
            <a:noFill/>
            <a:ln w="25400">
              <a:solidFill>
                <a:srgbClr val="0000FF"/>
              </a:solidFill>
              <a:prstDash val="sysDash"/>
              <a:round/>
            </a:ln>
            <a:extLst>
              <a:ext uri="{909E8E84-426E-40DD-AFC4-6F175D3DCCD1}">
                <a14:hiddenFill xmlns:a14="http://schemas.microsoft.com/office/drawing/2010/main">
                  <a:noFill/>
                </a14:hiddenFill>
              </a:ext>
            </a:extLst>
          </p:spPr>
        </p:cxnSp>
        <p:pic>
          <p:nvPicPr>
            <p:cNvPr id="11283" name="图片 43" descr="半圆.png"/>
            <p:cNvPicPr>
              <a:picLocks noChangeAspect="1" noChangeArrowheads="1"/>
            </p:cNvPicPr>
            <p:nvPr/>
          </p:nvPicPr>
          <p:blipFill>
            <a:blip r:embed="rId2" cstate="email"/>
            <a:srcRect/>
            <a:stretch>
              <a:fillRect/>
            </a:stretch>
          </p:blipFill>
          <p:spPr bwMode="auto">
            <a:xfrm>
              <a:off x="-2538130" y="5360380"/>
              <a:ext cx="3124202" cy="1572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2" name="直接连接符 51"/>
            <p:cNvCxnSpPr/>
            <p:nvPr/>
          </p:nvCxnSpPr>
          <p:spPr bwMode="auto">
            <a:xfrm flipV="1">
              <a:off x="-1743323" y="6105817"/>
              <a:ext cx="1562101" cy="1367"/>
            </a:xfrm>
            <a:prstGeom prst="line">
              <a:avLst/>
            </a:prstGeom>
            <a:noFill/>
            <a:ln w="25400" cap="flat" cmpd="sng" algn="ctr">
              <a:solidFill>
                <a:srgbClr val="0000FF"/>
              </a:solidFill>
              <a:prstDash val="sysDash"/>
              <a:round/>
              <a:headEnd type="none" w="med" len="med"/>
              <a:tailEnd type="none" w="med" len="med"/>
            </a:ln>
            <a:effectLst/>
            <a:scene3d>
              <a:camera prst="orthographicFront">
                <a:rot lat="0" lon="0" rev="5400000"/>
              </a:camera>
              <a:lightRig rig="threePt" dir="t"/>
            </a:scene3d>
          </p:spPr>
        </p:cxnSp>
      </p:grpSp>
      <p:sp>
        <p:nvSpPr>
          <p:cNvPr id="11270" name="Text Box 7"/>
          <p:cNvSpPr txBox="1">
            <a:spLocks noChangeArrowheads="1"/>
          </p:cNvSpPr>
          <p:nvPr/>
        </p:nvSpPr>
        <p:spPr bwMode="auto">
          <a:xfrm>
            <a:off x="1719268" y="1047287"/>
            <a:ext cx="5786437" cy="3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dirty="0">
                <a:latin typeface="微软雅黑" panose="020B0503020204020204" pitchFamily="34" charset="-122"/>
                <a:ea typeface="微软雅黑" panose="020B0503020204020204" pitchFamily="34" charset="-122"/>
              </a:rPr>
              <a:t>你有办法找出一个圆的圆心吗？</a:t>
            </a:r>
          </a:p>
        </p:txBody>
      </p:sp>
      <p:grpSp>
        <p:nvGrpSpPr>
          <p:cNvPr id="5" name="组合 45"/>
          <p:cNvGrpSpPr/>
          <p:nvPr/>
        </p:nvGrpSpPr>
        <p:grpSpPr bwMode="auto">
          <a:xfrm>
            <a:off x="1647826" y="3326111"/>
            <a:ext cx="1628775" cy="1333909"/>
            <a:chOff x="2556467" y="2000241"/>
            <a:chExt cx="4345372" cy="3600450"/>
          </a:xfrm>
        </p:grpSpPr>
        <p:sp>
          <p:nvSpPr>
            <p:cNvPr id="11280" name="Oval 3"/>
            <p:cNvSpPr>
              <a:spLocks noChangeArrowheads="1"/>
            </p:cNvSpPr>
            <p:nvPr/>
          </p:nvSpPr>
          <p:spPr bwMode="auto">
            <a:xfrm rot="5400000">
              <a:off x="2971281" y="2000482"/>
              <a:ext cx="3600450" cy="3599967"/>
            </a:xfrm>
            <a:prstGeom prst="ellipse">
              <a:avLst/>
            </a:prstGeom>
            <a:solidFill>
              <a:srgbClr val="99CCFF"/>
            </a:solidFill>
            <a:ln w="25400" algn="ctr">
              <a:solidFill>
                <a:srgbClr val="0000FF"/>
              </a:solidFill>
              <a:round/>
            </a:ln>
            <a:effectLst>
              <a:outerShdw dist="107763" dir="18900000" algn="ctr" rotWithShape="0">
                <a:schemeClr val="bg2">
                  <a:alpha val="50000"/>
                </a:schemeClr>
              </a:outerShdw>
            </a:effectLst>
          </p:spPr>
          <p:txBody>
            <a:bodyPr wrap="none" lIns="90000" tIns="46800" rIns="90000" bIns="46800" anchor="ctr"/>
            <a:lstStyle/>
            <a:p>
              <a:pPr algn="ctr">
                <a:spcBef>
                  <a:spcPct val="50000"/>
                </a:spcBef>
              </a:pPr>
              <a:endParaRPr kumimoji="1" lang="zh-CN" altLang="en-US" b="1">
                <a:latin typeface="微软雅黑" panose="020B0503020204020204" pitchFamily="34" charset="-122"/>
                <a:ea typeface="微软雅黑" panose="020B0503020204020204" pitchFamily="34" charset="-122"/>
              </a:endParaRPr>
            </a:p>
          </p:txBody>
        </p:sp>
        <p:sp>
          <p:nvSpPr>
            <p:cNvPr id="11281" name="Line 20"/>
            <p:cNvSpPr>
              <a:spLocks noChangeShapeType="1"/>
            </p:cNvSpPr>
            <p:nvPr/>
          </p:nvSpPr>
          <p:spPr bwMode="auto">
            <a:xfrm>
              <a:off x="2556467" y="3783088"/>
              <a:ext cx="4345372" cy="79456"/>
            </a:xfrm>
            <a:prstGeom prst="line">
              <a:avLst/>
            </a:prstGeom>
            <a:noFill/>
            <a:ln w="25400">
              <a:solidFill>
                <a:srgbClr val="0000FF"/>
              </a:solidFill>
              <a:prstDash val="sysDash"/>
              <a:round/>
            </a:ln>
            <a:extLst>
              <a:ext uri="{909E8E84-426E-40DD-AFC4-6F175D3DCCD1}">
                <a14:hiddenFill xmlns:a14="http://schemas.microsoft.com/office/drawing/2010/main">
                  <a:noFill/>
                </a14:hiddenFill>
              </a:ext>
            </a:extLst>
          </p:spPr>
          <p:txBody>
            <a:bodyPr/>
            <a:lstStyle/>
            <a:p>
              <a:endParaRPr lang="zh-CN" altLang="en-US"/>
            </a:p>
          </p:txBody>
        </p:sp>
      </p:grpSp>
      <p:pic>
        <p:nvPicPr>
          <p:cNvPr id="7175" name="图片 60" descr="半圆1.png"/>
          <p:cNvPicPr>
            <a:picLocks noChangeAspect="1" noChangeArrowheads="1"/>
          </p:cNvPicPr>
          <p:nvPr/>
        </p:nvPicPr>
        <p:blipFill>
          <a:blip r:embed="rId3" cstate="email"/>
          <a:srcRect/>
          <a:stretch>
            <a:fillRect/>
          </a:stretch>
        </p:blipFill>
        <p:spPr bwMode="auto">
          <a:xfrm>
            <a:off x="7358068" y="1801644"/>
            <a:ext cx="750887" cy="743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椭圆 61"/>
          <p:cNvSpPr>
            <a:spLocks noChangeArrowheads="1"/>
          </p:cNvSpPr>
          <p:nvPr/>
        </p:nvSpPr>
        <p:spPr bwMode="auto">
          <a:xfrm>
            <a:off x="8034338" y="2272703"/>
            <a:ext cx="100012" cy="519351"/>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nchorCtr="1">
            <a:spAutoFit/>
          </a:bodyPr>
          <a:lstStyle/>
          <a:p>
            <a:endParaRPr lang="zh-CN" altLang="en-US">
              <a:latin typeface="微软雅黑" panose="020B0503020204020204" pitchFamily="34" charset="-122"/>
              <a:ea typeface="微软雅黑" panose="020B0503020204020204" pitchFamily="34" charset="-122"/>
            </a:endParaRPr>
          </a:p>
        </p:txBody>
      </p:sp>
      <p:cxnSp>
        <p:nvCxnSpPr>
          <p:cNvPr id="11274" name="直接连接符 63"/>
          <p:cNvCxnSpPr>
            <a:cxnSpLocks noChangeShapeType="1"/>
          </p:cNvCxnSpPr>
          <p:nvPr/>
        </p:nvCxnSpPr>
        <p:spPr bwMode="auto">
          <a:xfrm>
            <a:off x="1147763" y="3255241"/>
            <a:ext cx="8642350" cy="0"/>
          </a:xfrm>
          <a:prstGeom prst="line">
            <a:avLst/>
          </a:prstGeom>
          <a:noFill/>
          <a:ln w="25400">
            <a:solidFill>
              <a:schemeClr val="tx1"/>
            </a:solidFill>
            <a:prstDash val="sysDot"/>
            <a:round/>
          </a:ln>
          <a:extLst>
            <a:ext uri="{909E8E84-426E-40DD-AFC4-6F175D3DCCD1}">
              <a14:hiddenFill xmlns:a14="http://schemas.microsoft.com/office/drawing/2010/main">
                <a:noFill/>
              </a14:hiddenFill>
            </a:ext>
          </a:extLst>
        </p:spPr>
      </p:cxnSp>
      <p:grpSp>
        <p:nvGrpSpPr>
          <p:cNvPr id="6" name="组合 65"/>
          <p:cNvGrpSpPr/>
          <p:nvPr/>
        </p:nvGrpSpPr>
        <p:grpSpPr bwMode="auto">
          <a:xfrm>
            <a:off x="4767268" y="3540293"/>
            <a:ext cx="1609725" cy="1333909"/>
            <a:chOff x="2556467" y="2000241"/>
            <a:chExt cx="4384611" cy="3600450"/>
          </a:xfrm>
        </p:grpSpPr>
        <p:sp>
          <p:nvSpPr>
            <p:cNvPr id="11277" name="Oval 3"/>
            <p:cNvSpPr>
              <a:spLocks noChangeArrowheads="1"/>
            </p:cNvSpPr>
            <p:nvPr/>
          </p:nvSpPr>
          <p:spPr bwMode="auto">
            <a:xfrm rot="5400000">
              <a:off x="2970167" y="2001653"/>
              <a:ext cx="3600450" cy="3597630"/>
            </a:xfrm>
            <a:prstGeom prst="ellipse">
              <a:avLst/>
            </a:prstGeom>
            <a:solidFill>
              <a:srgbClr val="99CCFF"/>
            </a:solidFill>
            <a:ln w="25400" algn="ctr">
              <a:solidFill>
                <a:srgbClr val="0000FF"/>
              </a:solidFill>
              <a:round/>
            </a:ln>
            <a:effectLst>
              <a:outerShdw dist="107763" dir="18900000" algn="ctr" rotWithShape="0">
                <a:schemeClr val="bg2">
                  <a:alpha val="50000"/>
                </a:schemeClr>
              </a:outerShdw>
            </a:effectLst>
          </p:spPr>
          <p:txBody>
            <a:bodyPr wrap="none" lIns="90000" tIns="46800" rIns="90000" bIns="46800" anchor="ctr"/>
            <a:lstStyle/>
            <a:p>
              <a:pPr algn="ctr">
                <a:spcBef>
                  <a:spcPct val="50000"/>
                </a:spcBef>
              </a:pPr>
              <a:endParaRPr kumimoji="1" lang="zh-CN" altLang="en-US" b="1">
                <a:latin typeface="微软雅黑" panose="020B0503020204020204" pitchFamily="34" charset="-122"/>
                <a:ea typeface="微软雅黑" panose="020B0503020204020204" pitchFamily="34" charset="-122"/>
              </a:endParaRPr>
            </a:p>
          </p:txBody>
        </p:sp>
        <p:sp>
          <p:nvSpPr>
            <p:cNvPr id="11278" name="Line 20"/>
            <p:cNvSpPr>
              <a:spLocks noChangeShapeType="1"/>
            </p:cNvSpPr>
            <p:nvPr/>
          </p:nvSpPr>
          <p:spPr bwMode="auto">
            <a:xfrm>
              <a:off x="2556467" y="3783088"/>
              <a:ext cx="4345372" cy="79456"/>
            </a:xfrm>
            <a:prstGeom prst="line">
              <a:avLst/>
            </a:prstGeom>
            <a:noFill/>
            <a:ln w="25400">
              <a:solidFill>
                <a:srgbClr val="0000FF"/>
              </a:solidFill>
              <a:prstDash val="sysDash"/>
              <a:round/>
            </a:ln>
            <a:extLst>
              <a:ext uri="{909E8E84-426E-40DD-AFC4-6F175D3DCCD1}">
                <a14:hiddenFill xmlns:a14="http://schemas.microsoft.com/office/drawing/2010/main">
                  <a:noFill/>
                </a14:hiddenFill>
              </a:ext>
            </a:extLst>
          </p:spPr>
          <p:txBody>
            <a:bodyPr/>
            <a:lstStyle/>
            <a:p>
              <a:endParaRPr lang="zh-CN" altLang="en-US"/>
            </a:p>
          </p:txBody>
        </p:sp>
        <p:sp>
          <p:nvSpPr>
            <p:cNvPr id="70" name="Line 20"/>
            <p:cNvSpPr>
              <a:spLocks noChangeShapeType="1"/>
            </p:cNvSpPr>
            <p:nvPr/>
          </p:nvSpPr>
          <p:spPr bwMode="auto">
            <a:xfrm>
              <a:off x="2595706" y="3797248"/>
              <a:ext cx="4345372" cy="79456"/>
            </a:xfrm>
            <a:prstGeom prst="line">
              <a:avLst/>
            </a:prstGeom>
            <a:noFill/>
            <a:ln w="25400">
              <a:solidFill>
                <a:srgbClr val="0000FF"/>
              </a:solidFill>
              <a:prstDash val="sysDash"/>
              <a:round/>
            </a:ln>
            <a:scene3d>
              <a:camera prst="orthographicFront">
                <a:rot lat="0" lon="0" rev="2700000"/>
              </a:camera>
              <a:lightRig rig="threePt" dir="t"/>
            </a:scene3d>
          </p:spPr>
          <p:txBody>
            <a:bodyPr lIns="90000" tIns="46800" rIns="90000" bIns="46800" anchor="ctr"/>
            <a:lstStyle/>
            <a:p>
              <a:pPr algn="ctr">
                <a:spcBef>
                  <a:spcPct val="50000"/>
                </a:spcBef>
                <a:defRPr/>
              </a:pPr>
              <a:endParaRPr kumimoji="1" lang="zh-CN" altLang="en-US" sz="2400" b="1">
                <a:latin typeface="Times New Roman" panose="02020603050405020304" pitchFamily="18" charset="0"/>
                <a:ea typeface="华文细黑" panose="02010600040101010101" pitchFamily="2" charset="-122"/>
              </a:endParaRPr>
            </a:p>
          </p:txBody>
        </p:sp>
      </p:grpSp>
      <p:sp>
        <p:nvSpPr>
          <p:cNvPr id="7179" name="椭圆 71"/>
          <p:cNvSpPr>
            <a:spLocks noChangeArrowheads="1"/>
          </p:cNvSpPr>
          <p:nvPr/>
        </p:nvSpPr>
        <p:spPr bwMode="auto">
          <a:xfrm>
            <a:off x="5556255" y="3955445"/>
            <a:ext cx="100013" cy="519351"/>
          </a:xfrm>
          <a:prstGeom prst="ellipse">
            <a:avLst/>
          </a:prstGeom>
          <a:solidFill>
            <a:srgbClr val="FF0000"/>
          </a:solidFill>
          <a:ln>
            <a:noFill/>
          </a:ln>
          <a:extLst>
            <a:ext uri="{91240B29-F687-4F45-9708-019B960494DF}">
              <a14:hiddenLine xmlns:a14="http://schemas.microsoft.com/office/drawing/2010/main" w="9525">
                <a:solidFill>
                  <a:srgbClr val="000000"/>
                </a:solidFill>
                <a:round/>
              </a14:hiddenLine>
            </a:ext>
          </a:extLst>
        </p:spPr>
        <p:txBody>
          <a:bodyPr anchor="ctr" anchorCtr="1">
            <a:spAutoFit/>
          </a:bodyPr>
          <a:lstStyle/>
          <a:p>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bldLvl="0" animBg="1"/>
      <p:bldP spid="7179" grpId="0" bldLvl="0" animBg="1"/>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w="9525" cap="flat" cmpd="sng">
          <a:solidFill>
            <a:srgbClr val="D60093"/>
          </a:solidFill>
          <a:prstDash val="solid"/>
          <a:miter/>
          <a:headEnd type="none" w="med" len="med"/>
          <a:tailEnd type="none" w="med" len="med"/>
        </a:ln>
      </a:spPr>
      <a:bodyPr wrap="square" lIns="68041" tIns="35381" rIns="68041" bIns="35381">
        <a:spAutoFit/>
      </a:bodyPr>
      <a:lstStyle>
        <a:defPPr algn="l">
          <a:defRPr lang="zh-CN" altLang="en-US" sz="1800" dirty="0">
            <a:solidFill>
              <a:srgbClr val="D60093"/>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725</Words>
  <Application>Microsoft Office PowerPoint</Application>
  <PresentationFormat>全屏显示(16:9)</PresentationFormat>
  <Paragraphs>117</Paragraphs>
  <Slides>17</Slides>
  <Notes>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黑体</vt:lpstr>
      <vt:lpstr>华文细黑</vt:lpstr>
      <vt:lpstr>宋体</vt:lpstr>
      <vt:lpstr>微软雅黑</vt:lpstr>
      <vt:lpstr>Agency FB</vt:lpstr>
      <vt:lpstr>Arial</vt:lpstr>
      <vt:lpstr>Calibri</vt:lpstr>
      <vt:lpstr>Times New Roman</vt:lpstr>
      <vt:lpstr>WWW.2PPT.COM
</vt:lpstr>
      <vt:lpstr>六年级上册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2016-08-11T08:55:00Z</dcterms:created>
  <dcterms:modified xsi:type="dcterms:W3CDTF">2023-01-16T22:05:34Z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85C4B0888D904F3483EE93DAD16A0461</vt:lpwstr>
  </property>
  <property fmtid="{A09F084E-AD41-489F-8076-AA5BE3082BCA}" pid="100">
    <vt:ui4>5</vt:ui4>
  </property>
  <property fmtid="{64440492-4C8B-11D1-8B70-080036B11A03}" pid="11">
    <vt:lpwstr>www.2ppt.com-爱PPT提供资源下载</vt:lpwstr>
  </property>
</Properties>
</file>